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17"/>
  </p:notesMasterIdLst>
  <p:sldIdLst>
    <p:sldId id="260" r:id="rId2"/>
    <p:sldId id="261" r:id="rId3"/>
    <p:sldId id="263" r:id="rId4"/>
    <p:sldId id="269" r:id="rId5"/>
    <p:sldId id="264" r:id="rId6"/>
    <p:sldId id="265" r:id="rId7"/>
    <p:sldId id="259" r:id="rId8"/>
    <p:sldId id="266" r:id="rId9"/>
    <p:sldId id="267" r:id="rId10"/>
    <p:sldId id="268" r:id="rId11"/>
    <p:sldId id="271" r:id="rId12"/>
    <p:sldId id="272" r:id="rId13"/>
    <p:sldId id="273" r:id="rId14"/>
    <p:sldId id="274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E098C-3365-4AD7-BFE8-84946C752B92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F5300-D7DB-4272-BE9E-5E942B96D1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C8664-AAC2-445E-8251-2E07954BC0B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F5300-D7DB-4272-BE9E-5E942B96D1D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439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Проект: создание и развитие промышленной площадки на территории Рузского городского округа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(д.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Землино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AutoShape 4" descr="https://apf.mail.ru/cgi-bin/readmsg/%D0%BB%D0%BE%D0%B3%D0%BE.png?id=14973570340000000555%3B0%3B1&amp;x-email=olga19082010%40mail.ru&amp;exif=1&amp;bs=3396&amp;bl=450892&amp;ct=image%2Fpng&amp;cn=%25d0%25bb%25d0%25be%25d0%25b3%25d0%25be.png&amp;cte=binary"/>
          <p:cNvSpPr>
            <a:spLocks noChangeAspect="1" noChangeArrowheads="1"/>
          </p:cNvSpPr>
          <p:nvPr/>
        </p:nvSpPr>
        <p:spPr bwMode="auto">
          <a:xfrm>
            <a:off x="63500" y="-136525"/>
            <a:ext cx="10515600" cy="10506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0710" y="0"/>
            <a:ext cx="1483289" cy="1412776"/>
          </a:xfrm>
          <a:prstGeom prst="rect">
            <a:avLst/>
          </a:prstGeom>
          <a:noFill/>
        </p:spPr>
      </p:pic>
      <p:pic>
        <p:nvPicPr>
          <p:cNvPr id="7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152128" cy="1099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4869160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908720"/>
            <a:ext cx="351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90872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Технические условия (канализация)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373" t="26248" r="46192" b="11414"/>
          <a:stretch>
            <a:fillRect/>
          </a:stretch>
        </p:blipFill>
        <p:spPr bwMode="auto">
          <a:xfrm>
            <a:off x="2051720" y="1052736"/>
            <a:ext cx="424847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4869160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908720"/>
            <a:ext cx="351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90872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Технические условия (свет)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503" t="12706" r="47375" b="24955"/>
          <a:stretch>
            <a:fillRect/>
          </a:stretch>
        </p:blipFill>
        <p:spPr bwMode="auto">
          <a:xfrm>
            <a:off x="395536" y="1196752"/>
            <a:ext cx="396044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8900" t="24363" r="46844" b="13622"/>
          <a:stretch>
            <a:fillRect/>
          </a:stretch>
        </p:blipFill>
        <p:spPr bwMode="auto">
          <a:xfrm>
            <a:off x="4427984" y="1124744"/>
            <a:ext cx="396044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4869160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908720"/>
            <a:ext cx="351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836712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Технические условия (свет)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373" t="17628" r="46192" b="20034"/>
          <a:stretch>
            <a:fillRect/>
          </a:stretch>
        </p:blipFill>
        <p:spPr bwMode="auto">
          <a:xfrm>
            <a:off x="467544" y="1052736"/>
            <a:ext cx="388843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8600" t="20672" r="47144" b="18052"/>
          <a:stretch>
            <a:fillRect/>
          </a:stretch>
        </p:blipFill>
        <p:spPr bwMode="auto">
          <a:xfrm>
            <a:off x="4499992" y="980728"/>
            <a:ext cx="3949587" cy="56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4869160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908720"/>
            <a:ext cx="351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90872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Технические условия (свет)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380" t="18428" r="47021" b="18910"/>
          <a:stretch>
            <a:fillRect/>
          </a:stretch>
        </p:blipFill>
        <p:spPr bwMode="auto">
          <a:xfrm>
            <a:off x="467544" y="1052736"/>
            <a:ext cx="38164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18900" t="21410" r="46844" b="17314"/>
          <a:stretch>
            <a:fillRect/>
          </a:stretch>
        </p:blipFill>
        <p:spPr bwMode="auto">
          <a:xfrm>
            <a:off x="4427984" y="1052736"/>
            <a:ext cx="3823802" cy="54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4869160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908720"/>
            <a:ext cx="351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90872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Технические условия (свет)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367" t="33333" r="46939" b="5128"/>
          <a:stretch>
            <a:fillRect/>
          </a:stretch>
        </p:blipFill>
        <p:spPr bwMode="auto">
          <a:xfrm>
            <a:off x="1907704" y="1052736"/>
            <a:ext cx="417646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4869160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908720"/>
            <a:ext cx="351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90872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Контакты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Шведов Дмитрий Викторович</a:t>
            </a:r>
          </a:p>
          <a:p>
            <a:pPr>
              <a:buNone/>
            </a:pPr>
            <a:r>
              <a:rPr lang="ru-RU" sz="1800" dirty="0" smtClean="0"/>
              <a:t>Заместитель главы администрации Рузского городского округа</a:t>
            </a:r>
          </a:p>
          <a:p>
            <a:pPr>
              <a:buNone/>
            </a:pPr>
            <a:r>
              <a:rPr lang="ru-RU" sz="1800" i="1" dirty="0" smtClean="0"/>
              <a:t>экономика, финансы</a:t>
            </a:r>
          </a:p>
          <a:p>
            <a:pPr>
              <a:buNone/>
            </a:pPr>
            <a:r>
              <a:rPr lang="ru-RU" sz="1600" dirty="0" smtClean="0"/>
              <a:t>Телефон: 8-496-272-18-24, </a:t>
            </a:r>
            <a:r>
              <a:rPr lang="en-US" sz="1600" dirty="0" smtClean="0"/>
              <a:t>shvedovdv@ruzareg.ru</a:t>
            </a:r>
            <a:endParaRPr lang="ru-RU" sz="1600" dirty="0" smtClean="0"/>
          </a:p>
          <a:p>
            <a:pPr>
              <a:buNone/>
            </a:pPr>
            <a:r>
              <a:rPr lang="ru-RU" sz="2400" dirty="0" smtClean="0"/>
              <a:t>Денисов Дмитрий Николаевич</a:t>
            </a:r>
          </a:p>
          <a:p>
            <a:pPr>
              <a:buNone/>
            </a:pPr>
            <a:r>
              <a:rPr lang="ru-RU" sz="1800" dirty="0" smtClean="0"/>
              <a:t>Руководитель общественной приемной уполномоченного по защите прав</a:t>
            </a:r>
          </a:p>
          <a:p>
            <a:pPr>
              <a:buNone/>
            </a:pPr>
            <a:r>
              <a:rPr lang="ru-RU" sz="1800" dirty="0" smtClean="0"/>
              <a:t>предпринимателей</a:t>
            </a:r>
          </a:p>
          <a:p>
            <a:pPr>
              <a:buNone/>
            </a:pPr>
            <a:r>
              <a:rPr lang="ru-RU" sz="1600" dirty="0" smtClean="0"/>
              <a:t>Телефон: 8-496-27</a:t>
            </a:r>
            <a:r>
              <a:rPr lang="en-US" sz="1600" dirty="0" smtClean="0"/>
              <a:t>-24-96</a:t>
            </a:r>
            <a:r>
              <a:rPr lang="ru-RU" sz="1600" dirty="0" smtClean="0"/>
              <a:t>, </a:t>
            </a:r>
            <a:r>
              <a:rPr lang="en-US" sz="1600" dirty="0" smtClean="0"/>
              <a:t>9251881755@mail.ru</a:t>
            </a:r>
            <a:endParaRPr lang="ru-RU" sz="1600" dirty="0" smtClean="0"/>
          </a:p>
          <a:p>
            <a:pPr>
              <a:buNone/>
            </a:pPr>
            <a:r>
              <a:rPr lang="ru-RU" sz="2400" dirty="0" smtClean="0"/>
              <a:t>Кудрявцева Дарья Николаевна</a:t>
            </a:r>
          </a:p>
          <a:p>
            <a:pPr>
              <a:buNone/>
            </a:pPr>
            <a:r>
              <a:rPr lang="ru-RU" sz="1800" dirty="0" smtClean="0"/>
              <a:t>Директор</a:t>
            </a:r>
            <a:r>
              <a:rPr lang="ru-RU" sz="2400" dirty="0" smtClean="0"/>
              <a:t> </a:t>
            </a:r>
            <a:r>
              <a:rPr lang="ru-RU" sz="1800" dirty="0" smtClean="0"/>
              <a:t>Муниципального автономного учреждения Рузского</a:t>
            </a:r>
          </a:p>
          <a:p>
            <a:pPr>
              <a:buNone/>
            </a:pPr>
            <a:r>
              <a:rPr lang="ru-RU" sz="1800" dirty="0" smtClean="0"/>
              <a:t>Муниципального района «Центр поддержки малого и среднего</a:t>
            </a:r>
          </a:p>
          <a:p>
            <a:pPr>
              <a:buNone/>
            </a:pPr>
            <a:r>
              <a:rPr lang="ru-RU" sz="1800" dirty="0" smtClean="0"/>
              <a:t>предпринимательства»</a:t>
            </a:r>
          </a:p>
          <a:p>
            <a:pPr>
              <a:buNone/>
            </a:pPr>
            <a:r>
              <a:rPr lang="ru-RU" sz="1600" dirty="0" smtClean="0"/>
              <a:t>Телефон: 8-496-27</a:t>
            </a:r>
            <a:r>
              <a:rPr lang="en-US" sz="1600" dirty="0" smtClean="0"/>
              <a:t>-24-96</a:t>
            </a:r>
            <a:r>
              <a:rPr lang="ru-RU" sz="1600" dirty="0" smtClean="0"/>
              <a:t>, </a:t>
            </a:r>
            <a:r>
              <a:rPr lang="en-US" sz="1600" dirty="0" smtClean="0"/>
              <a:t>rdk_88@mail.ru</a:t>
            </a:r>
            <a:endParaRPr lang="ru-RU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ru-RU" sz="16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Местоположение Рузского городского округа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K:\Символика района\карта с соседям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960440" cy="47525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44008" y="1628800"/>
            <a:ext cx="417646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Рузский городской округ расположен в западной части Московской области, занимает промежуточное положение между ближним и дальним Подмосковьем. Протяженность с севера на юг - 66 км, с запада на восток -50 км.</a:t>
            </a:r>
          </a:p>
          <a:p>
            <a:pPr indent="450850" algn="just" eaLnBrk="0" hangingPunct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Рузский городской округ граничит: на юге - 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Наро-Фоминским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на западе - с Можайским, на востоке - с Одинцовским, на северо-западе - с Волоколамским и на северо-востоке 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Истринским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районами Московской области. 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Протяженность Рузского городского округа с севера на юг – 66 км, с запада на восток – 50 км.</a:t>
            </a:r>
          </a:p>
          <a:p>
            <a:pPr indent="360363" algn="just">
              <a:tabLst>
                <a:tab pos="4129088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территории округа расположено 230 населенных пунктов.</a:t>
            </a:r>
          </a:p>
          <a:p>
            <a:pPr indent="450850" algn="just" eaLnBrk="0" hangingPunct="0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Рузский городской округ  находится в зоне умеренного континентального климата с холодной зимой и умеренно-теплым летом. Средняя месячная температура воздуха самого холодного месяца – января около –15 градусов, а самого теплого месяца – июля около 24 градусов. </a:t>
            </a:r>
          </a:p>
          <a:p>
            <a:pPr indent="450850" algn="just" eaLnBrk="0" hangingPunct="0"/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Площадь территории 156 756 ГА</a:t>
            </a:r>
          </a:p>
        </p:txBody>
      </p:sp>
      <p:pic>
        <p:nvPicPr>
          <p:cNvPr id="6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16632"/>
            <a:ext cx="1131318" cy="1080120"/>
          </a:xfrm>
          <a:prstGeom prst="rect">
            <a:avLst/>
          </a:prstGeom>
          <a:noFill/>
        </p:spPr>
      </p:pic>
      <p:pic>
        <p:nvPicPr>
          <p:cNvPr id="7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0266" y="0"/>
            <a:ext cx="1407687" cy="134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Цели и ожидаемые результаты от создания промышленной площадки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6632"/>
            <a:ext cx="1131318" cy="1080120"/>
          </a:xfrm>
          <a:prstGeom prst="rect">
            <a:avLst/>
          </a:prstGeom>
          <a:noFill/>
        </p:spPr>
      </p:pic>
      <p:pic>
        <p:nvPicPr>
          <p:cNvPr id="7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6313" y="0"/>
            <a:ext cx="1407687" cy="134076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35760"/>
          </a:xfrm>
        </p:spPr>
        <p:txBody>
          <a:bodyPr>
            <a:normAutofit fontScale="85000" lnSpcReduction="10000"/>
          </a:bodyPr>
          <a:lstStyle/>
          <a:p>
            <a:pPr marL="514350" indent="-514350" algn="ctr">
              <a:buNone/>
            </a:pPr>
            <a:r>
              <a:rPr lang="ru-RU" sz="2400" b="1" dirty="0" smtClean="0"/>
              <a:t>Ключевая цель: </a:t>
            </a:r>
          </a:p>
          <a:p>
            <a:pPr marL="514350" indent="-514350" algn="ctr">
              <a:buNone/>
            </a:pPr>
            <a:r>
              <a:rPr lang="ru-RU" sz="2100" dirty="0" smtClean="0"/>
              <a:t>Обеспечение благоприятных условий для развития субъектов малого и </a:t>
            </a:r>
          </a:p>
          <a:p>
            <a:pPr marL="514350" indent="-514350" algn="ctr">
              <a:buNone/>
            </a:pPr>
            <a:r>
              <a:rPr lang="ru-RU" sz="2100" dirty="0" smtClean="0"/>
              <a:t>среднего предпринимательства</a:t>
            </a:r>
          </a:p>
          <a:p>
            <a:pPr marL="514350" indent="-514350" algn="just">
              <a:buNone/>
            </a:pPr>
            <a:endParaRPr lang="ru-RU" sz="1800" dirty="0" smtClean="0"/>
          </a:p>
          <a:p>
            <a:pPr marL="514350" indent="-514350" algn="ctr">
              <a:buNone/>
            </a:pPr>
            <a:r>
              <a:rPr lang="ru-RU" sz="2400" b="1" dirty="0" smtClean="0"/>
              <a:t>Ожидаемые результаты:</a:t>
            </a:r>
          </a:p>
          <a:p>
            <a:pPr marL="514350" indent="-514350" algn="just">
              <a:buFont typeface="Wingdings" pitchFamily="2" charset="2"/>
              <a:buChar char="v"/>
            </a:pPr>
            <a:r>
              <a:rPr lang="ru-RU" sz="2400" dirty="0" smtClean="0"/>
              <a:t>Развитие территорий, в т.ч. Рузского городского округа</a:t>
            </a:r>
          </a:p>
          <a:p>
            <a:pPr marL="514350" indent="-514350" algn="just">
              <a:buFont typeface="Wingdings" pitchFamily="2" charset="2"/>
              <a:buChar char="v"/>
            </a:pPr>
            <a:r>
              <a:rPr lang="ru-RU" sz="2400" dirty="0" smtClean="0"/>
              <a:t>Увеличение деловой активности округа</a:t>
            </a:r>
          </a:p>
          <a:p>
            <a:pPr marL="514350" indent="-514350" algn="just">
              <a:buFont typeface="Wingdings" pitchFamily="2" charset="2"/>
              <a:buChar char="v"/>
            </a:pPr>
            <a:r>
              <a:rPr lang="ru-RU" sz="2400" dirty="0" smtClean="0"/>
              <a:t>Привлечение инвесторов на территорию городского округа</a:t>
            </a:r>
          </a:p>
          <a:p>
            <a:pPr marL="514350" indent="-514350" algn="just">
              <a:buFont typeface="Wingdings" pitchFamily="2" charset="2"/>
              <a:buChar char="v"/>
            </a:pPr>
            <a:r>
              <a:rPr lang="ru-RU" sz="2400" dirty="0" smtClean="0"/>
              <a:t>Создание новых рабочих мест</a:t>
            </a:r>
          </a:p>
          <a:p>
            <a:pPr marL="514350" indent="-514350" algn="just">
              <a:buFont typeface="Wingdings" pitchFamily="2" charset="2"/>
              <a:buChar char="v"/>
            </a:pPr>
            <a:r>
              <a:rPr lang="ru-RU" sz="2400" dirty="0" smtClean="0"/>
              <a:t>Увеличение налоговых поступлений</a:t>
            </a:r>
          </a:p>
          <a:p>
            <a:pPr marL="514350" indent="-514350" algn="just">
              <a:buFont typeface="Wingdings" pitchFamily="2" charset="2"/>
              <a:buChar char="v"/>
            </a:pPr>
            <a:r>
              <a:rPr lang="ru-RU" sz="2400" dirty="0" smtClean="0"/>
              <a:t>Наличие федеральных и региональных государственных программ по поддержке субъектов МСП</a:t>
            </a:r>
          </a:p>
          <a:p>
            <a:pPr marL="514350" indent="-514350" algn="just">
              <a:buFont typeface="Wingdings" pitchFamily="2" charset="2"/>
              <a:buChar char="v"/>
            </a:pPr>
            <a:r>
              <a:rPr lang="ru-RU" sz="2400" dirty="0" smtClean="0"/>
              <a:t>Повышение доли предприятий производственного профиля</a:t>
            </a:r>
          </a:p>
          <a:p>
            <a:pPr marL="514350" indent="-514350" algn="ctr">
              <a:buNone/>
            </a:pPr>
            <a:endParaRPr lang="ru-RU" sz="2400" b="1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Меры поддержки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16632"/>
            <a:ext cx="1131318" cy="1080120"/>
          </a:xfrm>
          <a:prstGeom prst="rect">
            <a:avLst/>
          </a:prstGeom>
          <a:noFill/>
        </p:spPr>
      </p:pic>
      <p:pic>
        <p:nvPicPr>
          <p:cNvPr id="7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6313" y="0"/>
            <a:ext cx="1407687" cy="134076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472608"/>
          </a:xfrm>
        </p:spPr>
        <p:txBody>
          <a:bodyPr>
            <a:normAutofit lnSpcReduction="10000"/>
          </a:bodyPr>
          <a:lstStyle/>
          <a:p>
            <a:pPr marL="514350" indent="-514350" algn="ctr">
              <a:buNone/>
            </a:pPr>
            <a:r>
              <a:rPr lang="ru-RU" sz="1400" b="1" dirty="0" smtClean="0"/>
              <a:t>Муниципальная программа «Предпринимательство Рузского</a:t>
            </a:r>
          </a:p>
          <a:p>
            <a:pPr marL="514350" indent="-514350" algn="ctr">
              <a:buNone/>
            </a:pPr>
            <a:r>
              <a:rPr lang="ru-RU" sz="1400" b="1" dirty="0" smtClean="0"/>
              <a:t>Муниципального района»: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1400" dirty="0" smtClean="0"/>
              <a:t>Частичная компенсация субъектам МСП затрат, связанных с приобретением оборудования</a:t>
            </a:r>
          </a:p>
          <a:p>
            <a:pPr marL="514350" indent="-514350">
              <a:buNone/>
            </a:pPr>
            <a:r>
              <a:rPr lang="ru-RU" sz="1400" dirty="0" smtClean="0"/>
              <a:t>в целях создания и (или) развития, и (или) модернизации  производства  товаров  (работ, услуг) 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1400" dirty="0" smtClean="0"/>
              <a:t>Частичная компенсация затрат субъектам МСП, осуществляющим  деятельность в области ремесел,</a:t>
            </a:r>
          </a:p>
          <a:p>
            <a:pPr marL="514350" indent="-514350">
              <a:buNone/>
            </a:pPr>
            <a:r>
              <a:rPr lang="ru-RU" sz="1400" dirty="0" smtClean="0"/>
              <a:t>народных художественных промыслов, сельского и экологического туризма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1400" dirty="0" smtClean="0"/>
              <a:t>Частичная компенсация затрат субъектам МСП, связанных с созданием и (или) развитием центров</a:t>
            </a:r>
          </a:p>
          <a:p>
            <a:pPr marL="514350" indent="-514350">
              <a:buNone/>
            </a:pPr>
            <a:r>
              <a:rPr lang="ru-RU" sz="1400" dirty="0" smtClean="0"/>
              <a:t>времяпрепровождения детей – групп дневного времяпрепровождения детей дошкольного возраста и иных</a:t>
            </a:r>
          </a:p>
          <a:p>
            <a:pPr marL="514350" indent="-514350">
              <a:buNone/>
            </a:pPr>
            <a:r>
              <a:rPr lang="ru-RU" sz="1400" dirty="0" smtClean="0"/>
              <a:t>подобных им видам деятельности по уходу и присмотру за детьми</a:t>
            </a:r>
          </a:p>
          <a:p>
            <a:pPr marL="514350" indent="-514350" algn="ctr">
              <a:buNone/>
            </a:pPr>
            <a:r>
              <a:rPr lang="ru-RU" sz="1400" b="1" dirty="0" smtClean="0"/>
              <a:t>Государственная программа Московской области «Предпринимательство Подмосковья»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1400" dirty="0" smtClean="0"/>
              <a:t>Частичная компенсация субъектам МСП затрат, связанных с приобретением оборудования в целях </a:t>
            </a:r>
          </a:p>
          <a:p>
            <a:pPr marL="514350" indent="-514350">
              <a:buNone/>
            </a:pPr>
            <a:r>
              <a:rPr lang="ru-RU" sz="1400" dirty="0" smtClean="0"/>
              <a:t>создания и (или) развития либо модернизации производства товаров (работ, услуг)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1400" dirty="0" smtClean="0"/>
              <a:t>Частичная компенсация затрат субъектам МСП, осуществляющим предоставление услуг </a:t>
            </a:r>
          </a:p>
          <a:p>
            <a:pPr marL="514350" indent="-514350">
              <a:buNone/>
            </a:pPr>
            <a:r>
              <a:rPr lang="ru-RU" sz="1400" dirty="0" smtClean="0"/>
              <a:t>(производство товаров) в следующих сферах деятельности: социальное обслуживание граждан, услуги</a:t>
            </a:r>
          </a:p>
          <a:p>
            <a:pPr marL="514350" indent="-514350">
              <a:buNone/>
            </a:pPr>
            <a:r>
              <a:rPr lang="ru-RU" sz="1400" dirty="0" smtClean="0"/>
              <a:t>здравоохранения, физкультурно-оздоровительная деятельность, реабилитация инвалидов, проведение  </a:t>
            </a:r>
          </a:p>
          <a:p>
            <a:pPr marL="514350" indent="-514350">
              <a:buNone/>
            </a:pPr>
            <a:r>
              <a:rPr lang="ru-RU" sz="1400" dirty="0" smtClean="0"/>
              <a:t>занятий в детских и молодежных кружках , секциях, студиях, создание и развитие детских центров, </a:t>
            </a:r>
          </a:p>
          <a:p>
            <a:pPr marL="514350" indent="-514350">
              <a:buNone/>
            </a:pPr>
            <a:r>
              <a:rPr lang="ru-RU" sz="1400" dirty="0" smtClean="0"/>
              <a:t>производство и (или) реализация медицинской техники , протезно-ортопедических изделий, а также </a:t>
            </a:r>
          </a:p>
          <a:p>
            <a:pPr marL="514350" indent="-514350">
              <a:buNone/>
            </a:pPr>
            <a:r>
              <a:rPr lang="ru-RU" sz="1400" dirty="0" smtClean="0"/>
              <a:t>технических  средств, включая автомототранспорт,  материалов для профилактики инвалидности или</a:t>
            </a:r>
          </a:p>
          <a:p>
            <a:pPr marL="514350" indent="-514350">
              <a:buNone/>
            </a:pPr>
            <a:r>
              <a:rPr lang="ru-RU" sz="1400" dirty="0" smtClean="0"/>
              <a:t>реабилитации инвалидов, обеспечение культурно-просветительской деятельности (музеи, театры, школы</a:t>
            </a:r>
          </a:p>
          <a:p>
            <a:pPr marL="514350" indent="-514350">
              <a:buNone/>
            </a:pPr>
            <a:r>
              <a:rPr lang="ru-RU" sz="1400" dirty="0" smtClean="0"/>
              <a:t>студии, музыкальные учреждения, творческие мастерские), предоставление образовательных услуг </a:t>
            </a:r>
          </a:p>
          <a:p>
            <a:pPr marL="514350" indent="-514350">
              <a:buNone/>
            </a:pPr>
            <a:r>
              <a:rPr lang="ru-RU" sz="1400" dirty="0" smtClean="0"/>
              <a:t>группам граждан, имеющим ограниченный доступ к образовательным услугам, ремесленничество, на</a:t>
            </a:r>
          </a:p>
          <a:p>
            <a:pPr marL="514350" indent="-514350">
              <a:buNone/>
            </a:pPr>
            <a:r>
              <a:rPr lang="ru-RU" sz="1400" dirty="0" smtClean="0"/>
              <a:t>цели, определяемые Правительством Московской области</a:t>
            </a:r>
          </a:p>
          <a:p>
            <a:pPr marL="514350" indent="-514350">
              <a:buNone/>
            </a:pPr>
            <a:endParaRPr lang="ru-RU" sz="1400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Расположение планируемой промышленной площадки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60" y="116632"/>
            <a:ext cx="1137471" cy="1085994"/>
          </a:xfrm>
          <a:prstGeom prst="rect">
            <a:avLst/>
          </a:prstGeom>
          <a:noFill/>
        </p:spPr>
      </p:pic>
      <p:pic>
        <p:nvPicPr>
          <p:cNvPr id="7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6313" y="0"/>
            <a:ext cx="1407687" cy="1340768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3059832" y="3717032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987824" y="4149080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2440" t="11066" r="5379" b="5270"/>
          <a:stretch>
            <a:fillRect/>
          </a:stretch>
        </p:blipFill>
        <p:spPr bwMode="auto">
          <a:xfrm>
            <a:off x="395536" y="1916832"/>
            <a:ext cx="41764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0574" t="15105" r="19991" b="10601"/>
          <a:stretch>
            <a:fillRect/>
          </a:stretch>
        </p:blipFill>
        <p:spPr bwMode="auto">
          <a:xfrm>
            <a:off x="4788024" y="1916832"/>
            <a:ext cx="388843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7236296" y="47971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Земельный участок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161" y="116632"/>
            <a:ext cx="1065464" cy="1017246"/>
          </a:xfrm>
          <a:prstGeom prst="rect">
            <a:avLst/>
          </a:prstGeom>
          <a:noFill/>
        </p:spPr>
      </p:pic>
      <p:pic>
        <p:nvPicPr>
          <p:cNvPr id="7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0"/>
            <a:ext cx="1331640" cy="126833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280831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1800" b="1" dirty="0" smtClean="0"/>
              <a:t>Кадастровый номер: </a:t>
            </a:r>
            <a:r>
              <a:rPr lang="ru-RU" sz="1800" dirty="0" smtClean="0"/>
              <a:t>50:19:0040605:561</a:t>
            </a:r>
          </a:p>
          <a:p>
            <a:pPr>
              <a:buNone/>
            </a:pPr>
            <a:r>
              <a:rPr lang="ru-RU" sz="1800" b="1" dirty="0" smtClean="0"/>
              <a:t>Адрес:</a:t>
            </a:r>
            <a:r>
              <a:rPr lang="ru-RU" sz="1800" dirty="0" smtClean="0"/>
              <a:t> Московская область ,Рузский район, с/</a:t>
            </a:r>
            <a:r>
              <a:rPr lang="ru-RU" sz="1800" dirty="0" err="1" smtClean="0"/>
              <a:t>п</a:t>
            </a:r>
            <a:r>
              <a:rPr lang="ru-RU" sz="1800" dirty="0" smtClean="0"/>
              <a:t> </a:t>
            </a:r>
            <a:r>
              <a:rPr lang="ru-RU" sz="1800" dirty="0" err="1" smtClean="0"/>
              <a:t>Дороховское</a:t>
            </a:r>
            <a:r>
              <a:rPr lang="ru-RU" sz="1800" dirty="0" smtClean="0"/>
              <a:t>, вблизи д. </a:t>
            </a:r>
            <a:r>
              <a:rPr lang="ru-RU" sz="1800" dirty="0" err="1" smtClean="0"/>
              <a:t>Землино</a:t>
            </a:r>
            <a:endParaRPr lang="ru-RU" sz="1800" dirty="0" smtClean="0"/>
          </a:p>
          <a:p>
            <a:pPr>
              <a:buNone/>
            </a:pPr>
            <a:r>
              <a:rPr lang="ru-RU" sz="1800" b="1" dirty="0" smtClean="0"/>
              <a:t>Правообладатель: </a:t>
            </a:r>
            <a:r>
              <a:rPr lang="ru-RU" sz="1800" dirty="0" smtClean="0"/>
              <a:t>администрация Рузского муниципального района</a:t>
            </a:r>
          </a:p>
          <a:p>
            <a:pPr>
              <a:buNone/>
            </a:pPr>
            <a:r>
              <a:rPr lang="ru-RU" sz="1800" b="1" dirty="0" smtClean="0"/>
              <a:t>Площадь: </a:t>
            </a:r>
            <a:r>
              <a:rPr lang="ru-RU" sz="1800" dirty="0" smtClean="0"/>
              <a:t>58 250 кв.м.</a:t>
            </a:r>
          </a:p>
          <a:p>
            <a:pPr>
              <a:buNone/>
            </a:pPr>
            <a:r>
              <a:rPr lang="ru-RU" sz="1800" b="1" dirty="0" smtClean="0"/>
              <a:t>Категория земель: </a:t>
            </a:r>
            <a:r>
              <a:rPr lang="ru-RU" sz="1800" dirty="0" smtClean="0"/>
              <a:t>земли промышленности, энергетики, транспорта, связи, </a:t>
            </a:r>
          </a:p>
          <a:p>
            <a:pPr>
              <a:buNone/>
            </a:pPr>
            <a:r>
              <a:rPr lang="ru-RU" sz="1800" dirty="0" smtClean="0"/>
              <a:t>радиовещания, телевидения, информатики, земли для обеспечения космической </a:t>
            </a:r>
          </a:p>
          <a:p>
            <a:pPr>
              <a:buNone/>
            </a:pPr>
            <a:r>
              <a:rPr lang="ru-RU" sz="1800" dirty="0" smtClean="0"/>
              <a:t>д</a:t>
            </a:r>
            <a:r>
              <a:rPr lang="ru-RU" sz="1800" dirty="0" smtClean="0"/>
              <a:t>еятельности</a:t>
            </a:r>
            <a:r>
              <a:rPr lang="ru-RU" sz="1800" dirty="0" smtClean="0"/>
              <a:t>, земли обороны, безопасности и земли иного специального</a:t>
            </a:r>
          </a:p>
          <a:p>
            <a:pPr>
              <a:buNone/>
            </a:pPr>
            <a:r>
              <a:rPr lang="ru-RU" sz="1800" dirty="0" smtClean="0"/>
              <a:t>назначения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/>
              <a:t>Разрешенное использование : </a:t>
            </a:r>
            <a:r>
              <a:rPr lang="ru-RU" sz="1800" dirty="0" smtClean="0"/>
              <a:t>для строительства многофункционального центра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/>
              <a:t>Транспортная доступность</a:t>
            </a:r>
            <a:r>
              <a:rPr lang="ru-RU" sz="1800" dirty="0" smtClean="0"/>
              <a:t>:  земельный участок примыкает к трассе М-1 (Минское шоссе),</a:t>
            </a:r>
          </a:p>
          <a:p>
            <a:pPr>
              <a:spcBef>
                <a:spcPts val="0"/>
              </a:spcBef>
              <a:buNone/>
            </a:pPr>
            <a:r>
              <a:rPr lang="ru-RU" sz="1800" dirty="0" smtClean="0"/>
              <a:t> расстояние до трассы М-9(</a:t>
            </a:r>
            <a:r>
              <a:rPr lang="ru-RU" sz="1800" dirty="0" err="1" smtClean="0"/>
              <a:t>Новорижское</a:t>
            </a:r>
            <a:r>
              <a:rPr lang="ru-RU" sz="1800" dirty="0" smtClean="0"/>
              <a:t> шоссе) – 71 км</a:t>
            </a: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None/>
            </a:pPr>
            <a:endParaRPr lang="ru-RU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5160" t="23902" r="25526" b="29552"/>
          <a:stretch>
            <a:fillRect/>
          </a:stretch>
        </p:blipFill>
        <p:spPr bwMode="auto">
          <a:xfrm>
            <a:off x="611560" y="4005064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25003" t="23753" r="24992" b="29992"/>
          <a:stretch>
            <a:fillRect/>
          </a:stretch>
        </p:blipFill>
        <p:spPr bwMode="auto">
          <a:xfrm>
            <a:off x="4788024" y="4005064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0" y="1340768"/>
            <a:ext cx="44644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Территориальная </a:t>
            </a:r>
            <a:r>
              <a:rPr lang="ru-RU" sz="1400" b="1" dirty="0" smtClean="0"/>
              <a:t>зона</a:t>
            </a:r>
            <a:r>
              <a:rPr lang="ru-RU" sz="1400" dirty="0" smtClean="0"/>
              <a:t> – П – производственная зона</a:t>
            </a:r>
          </a:p>
          <a:p>
            <a:r>
              <a:rPr lang="ru-RU" sz="1400" dirty="0" smtClean="0"/>
              <a:t>Установлена для размещения производственных объектов с различными нормативами воздействия на окружающую среду, а также для размещения объектов управленческой деятельности производственных, складских  объектов, объектов оптовой торговли, а также для установления санитарно-защитных зон таких объектов в соответствии с требованиями технических регламентов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90872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Проект правил землепользования и застройки  с/</a:t>
            </a:r>
            <a:r>
              <a:rPr lang="ru-RU" sz="1400" dirty="0" err="1" smtClean="0"/>
              <a:t>п</a:t>
            </a:r>
            <a:r>
              <a:rPr lang="ru-RU" sz="1400" dirty="0" smtClean="0"/>
              <a:t> </a:t>
            </a:r>
            <a:r>
              <a:rPr lang="ru-RU" sz="1400" dirty="0" err="1" smtClean="0"/>
              <a:t>Дороховсоке</a:t>
            </a:r>
            <a:r>
              <a:rPr lang="ru-RU" sz="1400" dirty="0" smtClean="0"/>
              <a:t> </a:t>
            </a:r>
          </a:p>
          <a:p>
            <a:pPr algn="ctr"/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Градостроительный регламент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312" t="13124" r="30444" b="6492"/>
          <a:stretch>
            <a:fillRect/>
          </a:stretch>
        </p:blipFill>
        <p:spPr bwMode="auto">
          <a:xfrm>
            <a:off x="467544" y="1340768"/>
            <a:ext cx="410445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4869160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908720"/>
            <a:ext cx="351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90872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Технические условия (газ)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9316" t="12706" r="36876" b="3629"/>
          <a:stretch>
            <a:fillRect/>
          </a:stretch>
        </p:blipFill>
        <p:spPr bwMode="auto">
          <a:xfrm>
            <a:off x="395536" y="1124744"/>
            <a:ext cx="403244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15647" t="13335" r="40260" b="10750"/>
          <a:stretch>
            <a:fillRect/>
          </a:stretch>
        </p:blipFill>
        <p:spPr bwMode="auto">
          <a:xfrm>
            <a:off x="4716016" y="1268760"/>
            <a:ext cx="4104456" cy="52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4869160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908720"/>
            <a:ext cx="351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90872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8" name="Picture 1" descr="C:\Users\Анастасия\Downloads\Руза заповедн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66"/>
            <a:ext cx="1008112" cy="859121"/>
          </a:xfrm>
          <a:prstGeom prst="rect">
            <a:avLst/>
          </a:prstGeom>
          <a:noFill/>
        </p:spPr>
      </p:pic>
      <p:pic>
        <p:nvPicPr>
          <p:cNvPr id="10" name="Picture 5" descr="C:\Users\Анастасия\Desktop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997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47667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Технические условия (вода, тепло)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503" t="12706" r="46063" b="24955"/>
          <a:stretch>
            <a:fillRect/>
          </a:stretch>
        </p:blipFill>
        <p:spPr bwMode="auto">
          <a:xfrm>
            <a:off x="323528" y="1052736"/>
            <a:ext cx="403244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l="18438" t="33749" r="46002" b="4516"/>
          <a:stretch>
            <a:fillRect/>
          </a:stretch>
        </p:blipFill>
        <p:spPr bwMode="auto">
          <a:xfrm>
            <a:off x="4427984" y="1052736"/>
            <a:ext cx="388843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1977</TotalTime>
  <Words>734</Words>
  <Application>Microsoft Office PowerPoint</Application>
  <PresentationFormat>Экран (4:3)</PresentationFormat>
  <Paragraphs>102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Проект: создание и развитие промышленной площадки на территории Рузского городского округа (д. Землино) </vt:lpstr>
      <vt:lpstr>Местоположение Рузского городского округа</vt:lpstr>
      <vt:lpstr>Цели и ожидаемые результаты от создания промышленной площадки </vt:lpstr>
      <vt:lpstr>Меры поддержки</vt:lpstr>
      <vt:lpstr> Расположение планируемой промышленной площадки </vt:lpstr>
      <vt:lpstr> Земельный участок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развития  </dc:title>
  <dc:creator>Анастасия</dc:creator>
  <cp:lastModifiedBy>Анастасия</cp:lastModifiedBy>
  <cp:revision>188</cp:revision>
  <dcterms:created xsi:type="dcterms:W3CDTF">2017-05-15T08:46:15Z</dcterms:created>
  <dcterms:modified xsi:type="dcterms:W3CDTF">2017-10-09T07:15:32Z</dcterms:modified>
</cp:coreProperties>
</file>