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65" r:id="rId7"/>
    <p:sldId id="260" r:id="rId8"/>
    <p:sldId id="261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9642854694781542E-2"/>
                  <c:y val="0.12187462364012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FF-42F2-ADD1-8350BF3A323A}"/>
                </c:ext>
              </c:extLst>
            </c:dLbl>
            <c:dLbl>
              <c:idx val="1"/>
              <c:layout>
                <c:manualLayout>
                  <c:x val="-4.821428401946419E-2"/>
                  <c:y val="-1.218746236401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4FF-42F2-ADD1-8350BF3A323A}"/>
                </c:ext>
              </c:extLst>
            </c:dLbl>
            <c:dLbl>
              <c:idx val="2"/>
              <c:layout>
                <c:manualLayout>
                  <c:x val="-5.0892855353878816E-2"/>
                  <c:y val="-2.1328059137022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FF-42F2-ADD1-8350BF3A32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2002.5</c:v>
                </c:pt>
                <c:pt idx="1">
                  <c:v>1926.5</c:v>
                </c:pt>
                <c:pt idx="2">
                  <c:v>2221.1999999999998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14FF-42F2-ADD1-8350BF3A32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053571004866035E-2"/>
                  <c:y val="-4.5702983865047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FF-42F2-ADD1-8350BF3A323A}"/>
                </c:ext>
              </c:extLst>
            </c:dLbl>
            <c:dLbl>
              <c:idx val="1"/>
              <c:layout>
                <c:manualLayout>
                  <c:x val="4.4196427017842037E-2"/>
                  <c:y val="-5.1796715047053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FF-42F2-ADD1-8350BF3A323A}"/>
                </c:ext>
              </c:extLst>
            </c:dLbl>
            <c:dLbl>
              <c:idx val="2"/>
              <c:layout>
                <c:manualLayout>
                  <c:x val="6.6964283360366972E-2"/>
                  <c:y val="-4.2656118274044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FF-42F2-ADD1-8350BF3A32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2132.1</c:v>
                </c:pt>
                <c:pt idx="1">
                  <c:v>1926.5</c:v>
                </c:pt>
                <c:pt idx="2">
                  <c:v>2221.1999999999998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14FF-42F2-ADD1-8350BF3A323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446427676939408E-2"/>
                  <c:y val="-5.17967150470537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FF-42F2-ADD1-8350BF3A323A}"/>
                </c:ext>
              </c:extLst>
            </c:dLbl>
            <c:dLbl>
              <c:idx val="1"/>
              <c:layout>
                <c:manualLayout>
                  <c:x val="3.6160713014598111E-2"/>
                  <c:y val="-6.3984177411066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4FF-42F2-ADD1-8350BF3A323A}"/>
                </c:ext>
              </c:extLst>
            </c:dLbl>
            <c:dLbl>
              <c:idx val="2"/>
              <c:layout>
                <c:manualLayout>
                  <c:x val="2.6785713344146846E-2"/>
                  <c:y val="-5.484358063805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FF-42F2-ADD1-8350BF3A32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129.6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14FF-42F2-ADD1-8350BF3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7544064"/>
        <c:axId val="207545376"/>
        <c:axId val="0"/>
      </c:bar3DChart>
      <c:catAx>
        <c:axId val="2075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545376"/>
        <c:crosses val="autoZero"/>
        <c:auto val="1"/>
        <c:lblAlgn val="ctr"/>
        <c:lblOffset val="100"/>
        <c:noMultiLvlLbl val="0"/>
      </c:catAx>
      <c:valAx>
        <c:axId val="20754537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20754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51538"/>
            <a:ext cx="7766936" cy="1646302"/>
          </a:xfrm>
        </p:spPr>
        <p:txBody>
          <a:bodyPr/>
          <a:lstStyle/>
          <a:p>
            <a:pPr algn="ctr"/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Рузский городской округ Московской области</a:t>
            </a:r>
            <a:endParaRPr lang="ru-RU" sz="4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568633"/>
            <a:ext cx="7766936" cy="354122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algn="ctr"/>
            <a:endParaRPr lang="ru-RU" sz="24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проекта решения </a:t>
            </a:r>
            <a:b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Рузского городского округа </a:t>
            </a:r>
            <a:b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области </a:t>
            </a:r>
            <a:b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Рузского городского округа на 2020 год и плановый период 2021-2022 годы</a:t>
            </a:r>
            <a:r>
              <a:rPr lang="ru-RU" dirty="0" smtClean="0">
                <a:solidFill>
                  <a:schemeClr val="accent2"/>
                </a:solidFill>
              </a:rPr>
              <a:t>»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http://ruzaregion.ru/icons/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-302435"/>
            <a:ext cx="1905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uzaregion.ru/templates/images/logoruz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1" y="129482"/>
            <a:ext cx="4857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3522"/>
            <a:ext cx="10428470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муниципальных программ, планируемых к реализации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Рузского городского округа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2020-2022 годах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2" y="207500"/>
            <a:ext cx="4857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15879"/>
              </p:ext>
            </p:extLst>
          </p:nvPr>
        </p:nvGraphicFramePr>
        <p:xfrm>
          <a:off x="348587" y="1398068"/>
          <a:ext cx="11549154" cy="3864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2751">
                  <a:extLst>
                    <a:ext uri="{9D8B030D-6E8A-4147-A177-3AD203B41FA5}">
                      <a16:colId xmlns:a16="http://schemas.microsoft.com/office/drawing/2014/main" val="550505982"/>
                    </a:ext>
                  </a:extLst>
                </a:gridCol>
                <a:gridCol w="1147157">
                  <a:extLst>
                    <a:ext uri="{9D8B030D-6E8A-4147-A177-3AD203B41FA5}">
                      <a16:colId xmlns:a16="http://schemas.microsoft.com/office/drawing/2014/main" val="1226804862"/>
                    </a:ext>
                  </a:extLst>
                </a:gridCol>
                <a:gridCol w="1172095">
                  <a:extLst>
                    <a:ext uri="{9D8B030D-6E8A-4147-A177-3AD203B41FA5}">
                      <a16:colId xmlns:a16="http://schemas.microsoft.com/office/drawing/2014/main" val="2762307785"/>
                    </a:ext>
                  </a:extLst>
                </a:gridCol>
                <a:gridCol w="897774">
                  <a:extLst>
                    <a:ext uri="{9D8B030D-6E8A-4147-A177-3AD203B41FA5}">
                      <a16:colId xmlns:a16="http://schemas.microsoft.com/office/drawing/2014/main" val="1051714111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530962225"/>
                    </a:ext>
                  </a:extLst>
                </a:gridCol>
                <a:gridCol w="939338">
                  <a:extLst>
                    <a:ext uri="{9D8B030D-6E8A-4147-A177-3AD203B41FA5}">
                      <a16:colId xmlns:a16="http://schemas.microsoft.com/office/drawing/2014/main" val="3128776564"/>
                    </a:ext>
                  </a:extLst>
                </a:gridCol>
                <a:gridCol w="1149384">
                  <a:extLst>
                    <a:ext uri="{9D8B030D-6E8A-4147-A177-3AD203B41FA5}">
                      <a16:colId xmlns:a16="http://schemas.microsoft.com/office/drawing/2014/main" val="99041876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(подпрограммы)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567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 общей сумме программных расходов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 общей сумме программных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 общей сумме программных расходов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019188"/>
                  </a:ext>
                </a:extLst>
              </a:tr>
              <a:tr h="27392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«Здравоохранение»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417464"/>
                  </a:ext>
                </a:extLst>
              </a:tr>
              <a:tr h="31872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«Культура»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259 553,1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12,51 %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246 908,4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13,57 %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279 078,9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13,97 %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814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«Образование»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455 911,6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21,96 %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407 363,7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22,39 %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435 674,1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21,81%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179314"/>
                  </a:ext>
                </a:extLst>
              </a:tr>
              <a:tr h="28533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«Социальная защита населения»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27 028,3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1,30 %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25 624,5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1,40 %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41 041,8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983011"/>
                  </a:ext>
                </a:extLst>
              </a:tr>
              <a:tr h="23107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«Спорт»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104 153,7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5,02 %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100 271,0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5,51 %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116 301,0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5,82 %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387168"/>
                  </a:ext>
                </a:extLst>
              </a:tr>
              <a:tr h="25046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сельского хозяйства»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30 889,9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1,49 %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18 067,5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39 567,5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1,98 %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677354"/>
                  </a:ext>
                </a:extLst>
              </a:tr>
              <a:tr h="22829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«Экология и окружающая среда»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16 647,4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0,80 %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7 410,0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0,41 %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7 740,0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417682"/>
                  </a:ext>
                </a:extLst>
              </a:tr>
              <a:tr h="27263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«Безопасность и обеспечение безопасности жизнедеятельности населения»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49 873,6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2,40 %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48 935,2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2,69 %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47 983,6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2,40 %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323801"/>
                  </a:ext>
                </a:extLst>
              </a:tr>
            </a:tbl>
          </a:graphicData>
        </a:graphic>
      </p:graphicFrame>
      <p:pic>
        <p:nvPicPr>
          <p:cNvPr id="9" name="Picture 2" descr="http://ruzaregion.ru/icons/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10" y="-13170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uzaregion.ru/fotosnews/226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210" y="5352406"/>
            <a:ext cx="223912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uzaregion.ru/fotosnews/225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99" y="5352406"/>
            <a:ext cx="2286548" cy="141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ruzaregion.ru/fotosnews/2257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485" y="5374833"/>
            <a:ext cx="2299092" cy="139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ruzaregion.ru/fotosnews/2244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030" y="5393538"/>
            <a:ext cx="2145017" cy="138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56899" y="1058912"/>
            <a:ext cx="2180707" cy="2493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 измерения: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92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2" y="207500"/>
            <a:ext cx="4857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718492"/>
              </p:ext>
            </p:extLst>
          </p:nvPr>
        </p:nvGraphicFramePr>
        <p:xfrm>
          <a:off x="642846" y="207500"/>
          <a:ext cx="11549154" cy="5205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9314">
                  <a:extLst>
                    <a:ext uri="{9D8B030D-6E8A-4147-A177-3AD203B41FA5}">
                      <a16:colId xmlns:a16="http://schemas.microsoft.com/office/drawing/2014/main" val="550505982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1226804862"/>
                    </a:ext>
                  </a:extLst>
                </a:gridCol>
                <a:gridCol w="1088967">
                  <a:extLst>
                    <a:ext uri="{9D8B030D-6E8A-4147-A177-3AD203B41FA5}">
                      <a16:colId xmlns:a16="http://schemas.microsoft.com/office/drawing/2014/main" val="2762307785"/>
                    </a:ext>
                  </a:extLst>
                </a:gridCol>
                <a:gridCol w="1000841">
                  <a:extLst>
                    <a:ext uri="{9D8B030D-6E8A-4147-A177-3AD203B41FA5}">
                      <a16:colId xmlns:a16="http://schemas.microsoft.com/office/drawing/2014/main" val="1051714111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530962225"/>
                    </a:ext>
                  </a:extLst>
                </a:gridCol>
                <a:gridCol w="1019151">
                  <a:extLst>
                    <a:ext uri="{9D8B030D-6E8A-4147-A177-3AD203B41FA5}">
                      <a16:colId xmlns:a16="http://schemas.microsoft.com/office/drawing/2014/main" val="3128776564"/>
                    </a:ext>
                  </a:extLst>
                </a:gridCol>
                <a:gridCol w="1069571">
                  <a:extLst>
                    <a:ext uri="{9D8B030D-6E8A-4147-A177-3AD203B41FA5}">
                      <a16:colId xmlns:a16="http://schemas.microsoft.com/office/drawing/2014/main" val="99041876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(подпрограммы)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567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 общей сумме программных расходов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 общей сумме программных расходов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 общей сумме программных расходов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019188"/>
                  </a:ext>
                </a:extLst>
              </a:tr>
              <a:tr h="27392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«Жилище»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5 809,2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0,28 %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5 923,7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0,33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618,6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0,28 %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417464"/>
                  </a:ext>
                </a:extLst>
              </a:tr>
              <a:tr h="31872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инженерной инфраструктуры и энергоэффективности»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107 949,0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5,20 %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66 060,9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3,63 %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56 796,9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2,85 %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814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«Предпринимательство»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12 769,5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0,62 %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12 924,5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0,71 %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14 079,5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0,70 %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179314"/>
                  </a:ext>
                </a:extLst>
              </a:tr>
              <a:tr h="28533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имуществом и муниципальными финансами»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322 650,5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15,54 %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318 602,3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17,51 %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357 520,4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983011"/>
                  </a:ext>
                </a:extLst>
              </a:tr>
              <a:tr h="23107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29 381,1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1,42 %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28 502,6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1,57 %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29 774,8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1,49 %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387168"/>
                  </a:ext>
                </a:extLst>
              </a:tr>
              <a:tr h="25046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и функционирование дорожно-транспортного комплекса»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99 237,5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4,79 %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90 106,0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4,95 %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96 606,0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4,84 %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677354"/>
                  </a:ext>
                </a:extLst>
              </a:tr>
              <a:tr h="22829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«Цифровое муниципальное образование»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76 958,9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3,71 %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76 075,7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4,18 %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85 670,9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4,29 %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417682"/>
                  </a:ext>
                </a:extLst>
              </a:tr>
              <a:tr h="27263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«Формирование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современной комфортной городской среды»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333 556,0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16,07 %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331 632,3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18,22 %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370 881,1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18,57 %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323801"/>
                  </a:ext>
                </a:extLst>
              </a:tr>
              <a:tr h="27263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«Строительство объектов социальной инфраструктуры»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74 591,0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3,60 %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33 082,7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1,82 %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10 945,4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0,55 %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759281"/>
                  </a:ext>
                </a:extLst>
              </a:tr>
              <a:tr h="27263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«Переселение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граждан из аварийного жилищного фонда»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66 298,7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3,19 %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087538"/>
                  </a:ext>
                </a:extLst>
              </a:tr>
              <a:tr h="27263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2 075 239,0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1 819 471,0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1 997 260,5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971965"/>
                  </a:ext>
                </a:extLst>
              </a:tr>
            </a:tbl>
          </a:graphicData>
        </a:graphic>
      </p:graphicFrame>
      <p:pic>
        <p:nvPicPr>
          <p:cNvPr id="1026" name="Picture 2" descr="http://ruzaregion.ru/fotosnews/226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46" y="5536912"/>
            <a:ext cx="2229670" cy="11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uzaregion.ru/fotosnews/22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932" y="5536912"/>
            <a:ext cx="2147051" cy="11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ruzaregion.ru/fotosnews/225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99" y="5536912"/>
            <a:ext cx="2216163" cy="11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ruzaregion.ru/fotosnews/225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978" y="5536912"/>
            <a:ext cx="2549968" cy="11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978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787" y="68209"/>
            <a:ext cx="10112586" cy="106434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инвестиции за счет собственных средств бюджета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Рузского городского округа в объекты капитального строительства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2" y="207500"/>
            <a:ext cx="4857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556851"/>
              </p:ext>
            </p:extLst>
          </p:nvPr>
        </p:nvGraphicFramePr>
        <p:xfrm>
          <a:off x="843281" y="1193409"/>
          <a:ext cx="10603344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4966">
                  <a:extLst>
                    <a:ext uri="{9D8B030D-6E8A-4147-A177-3AD203B41FA5}">
                      <a16:colId xmlns:a16="http://schemas.microsoft.com/office/drawing/2014/main" val="89403661"/>
                    </a:ext>
                  </a:extLst>
                </a:gridCol>
                <a:gridCol w="1512917">
                  <a:extLst>
                    <a:ext uri="{9D8B030D-6E8A-4147-A177-3AD203B41FA5}">
                      <a16:colId xmlns:a16="http://schemas.microsoft.com/office/drawing/2014/main" val="1951336368"/>
                    </a:ext>
                  </a:extLst>
                </a:gridCol>
                <a:gridCol w="1529541">
                  <a:extLst>
                    <a:ext uri="{9D8B030D-6E8A-4147-A177-3AD203B41FA5}">
                      <a16:colId xmlns:a16="http://schemas.microsoft.com/office/drawing/2014/main" val="283270715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590458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454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Приобретение, монтаж и ввод в эксплуатацию станции водоочистки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артскважине: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 городской округ, с. Никольское, дом 20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 городской округ, с. Покровское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ДОХБ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 22, п. Полушкино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 городской округ, д.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Нововолково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дом 20, д.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Лихачево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7 200,0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292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Проектно-изыскательские работы для реконструкции очистных сооружений: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Рузский городской округ, п. Колюбакино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7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Проектно-изыскательские работы для строительства очистных сооружений: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Рузский городской округ, д. Ольховка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60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блок-модульных котельных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 городской округ, г. Руза, ул. Говорова, д.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1А</a:t>
                      </a:r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 городской округ, г. Руза, Волоколамское шоссе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 городской округ, п. Тучково, ул. Луговая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 городской округ, д. Старая Руза, ул. ДТК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 городской округ, д. Сумароково, д. 34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 городской округ, д. Старониколаево, д. 195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6 175,1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3 923,4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5 042,5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6 237,4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1 605,9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1 962,9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694418"/>
                  </a:ext>
                </a:extLst>
              </a:tr>
            </a:tbl>
          </a:graphicData>
        </a:graphic>
      </p:graphicFrame>
      <p:pic>
        <p:nvPicPr>
          <p:cNvPr id="10" name="Picture 2" descr="http://ruzaregion.ru/icons/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127" y="-21282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43281" y="883173"/>
            <a:ext cx="2180707" cy="2493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 измерения: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В Рузе ввели три новых станции водоподготовки | Изображение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1" y="5831342"/>
            <a:ext cx="1708727" cy="99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дет ремонт насосного оборудования на ВЗУ №2 в руз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88" y="5831342"/>
            <a:ext cx="1951004" cy="9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троительство очистных сооружени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50" y="5831342"/>
            <a:ext cx="1727199" cy="95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строительство блок-модульных котельных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107" y="5831342"/>
            <a:ext cx="1702144" cy="99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строительство блок-модульных котельных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763" y="5831341"/>
            <a:ext cx="1857861" cy="95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527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2" y="207500"/>
            <a:ext cx="4857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189025"/>
              </p:ext>
            </p:extLst>
          </p:nvPr>
        </p:nvGraphicFramePr>
        <p:xfrm>
          <a:off x="843280" y="493250"/>
          <a:ext cx="10603344" cy="59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1796">
                  <a:extLst>
                    <a:ext uri="{9D8B030D-6E8A-4147-A177-3AD203B41FA5}">
                      <a16:colId xmlns:a16="http://schemas.microsoft.com/office/drawing/2014/main" val="89403661"/>
                    </a:ext>
                  </a:extLst>
                </a:gridCol>
                <a:gridCol w="1413164">
                  <a:extLst>
                    <a:ext uri="{9D8B030D-6E8A-4147-A177-3AD203B41FA5}">
                      <a16:colId xmlns:a16="http://schemas.microsoft.com/office/drawing/2014/main" val="1951336368"/>
                    </a:ext>
                  </a:extLst>
                </a:gridCol>
                <a:gridCol w="1363287">
                  <a:extLst>
                    <a:ext uri="{9D8B030D-6E8A-4147-A177-3AD203B41FA5}">
                      <a16:colId xmlns:a16="http://schemas.microsoft.com/office/drawing/2014/main" val="2832707159"/>
                    </a:ext>
                  </a:extLst>
                </a:gridCol>
                <a:gridCol w="1305097">
                  <a:extLst>
                    <a:ext uri="{9D8B030D-6E8A-4147-A177-3AD203B41FA5}">
                      <a16:colId xmlns:a16="http://schemas.microsoft.com/office/drawing/2014/main" val="3590458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454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Приобретение, монтаж и ввод в эксплуатацию станций водоочистки на водозаборных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узлах: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 городской округ, д. Лидино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 городской округ, с. Никольское,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соор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64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 городской округ, д.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Леньково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 2, стр. 2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 городской округ, д.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Лихачево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 108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 городской округ, д.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Ивойлово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соор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19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 городской округ, с. Покровское,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ДОХБ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соор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2В</a:t>
                      </a:r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 городской округ, д. Колодкино, ул.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Верейская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 176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 городской округ, д.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Грибцово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ул. Больничная, д. 138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 городской округ, д.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Новоивановское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 81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 городской округ, д.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Филатово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 1, стр. 2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 городской округ, д.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Комлево</a:t>
                      </a:r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 городской округ, д. Городище, п/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151,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соор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593,2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1 482,0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569,5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569,5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569,5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858,3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543,4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544,9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666,9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569,6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569,6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292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Переселение граждан из многоквартирных жилых домов, признанных аварийными в установленном законодательством порядке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66 298,7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7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общеобразовательных организаций: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 городской округ, п. Тучково, Западный микрорайон, ул. Лебеденко (550 мест)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 городской округ, п. Тучково, ул. Новая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18 550,7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30 360,1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780,1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60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дома культуры: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Рузский городской округ, д. Нестерово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11 533,0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5 363,3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694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внутреннего помещения в здании бывшей Администрации: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Рузский городской округ, д. Дорохово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2 488,6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71748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43281" y="116217"/>
            <a:ext cx="2180707" cy="2493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 измерения: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989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2" y="207500"/>
            <a:ext cx="4857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852242"/>
              </p:ext>
            </p:extLst>
          </p:nvPr>
        </p:nvGraphicFramePr>
        <p:xfrm>
          <a:off x="843280" y="493250"/>
          <a:ext cx="10603344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5375">
                  <a:extLst>
                    <a:ext uri="{9D8B030D-6E8A-4147-A177-3AD203B41FA5}">
                      <a16:colId xmlns:a16="http://schemas.microsoft.com/office/drawing/2014/main" val="89403661"/>
                    </a:ext>
                  </a:extLst>
                </a:gridCol>
                <a:gridCol w="1147156">
                  <a:extLst>
                    <a:ext uri="{9D8B030D-6E8A-4147-A177-3AD203B41FA5}">
                      <a16:colId xmlns:a16="http://schemas.microsoft.com/office/drawing/2014/main" val="195133636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832707159"/>
                    </a:ext>
                  </a:extLst>
                </a:gridCol>
                <a:gridCol w="1172093">
                  <a:extLst>
                    <a:ext uri="{9D8B030D-6E8A-4147-A177-3AD203B41FA5}">
                      <a16:colId xmlns:a16="http://schemas.microsoft.com/office/drawing/2014/main" val="3590458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454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Газификация многоквартирных домов: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Рузский городской округ, п. Старая Руза, ул. Садовая, д. №11, №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292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внутридомового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газового оборудования в многоквартирных домах: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 городской округ, п. Колюбакино, д. № 30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 городской округ, д.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Лыщиково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 № 9,41,42,50,196,198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 городской округ, д.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Глухово</a:t>
                      </a:r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 городской округ, д. Кожино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 городской округ, д. Старониколаево, д. № 58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292,3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351,1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180,5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1 074,9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16 771,3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7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Корректировка проектно-сметной документации по газификации: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 городской округ, д/о Лужки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 округ, д. Мишинка, ул. Сосновая (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МКД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1 028,3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60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Строительно-монтажные работы по объекту газификации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д. Лидино, Рузский городской округ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10 236,8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694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195 871,5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51 678,7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27 200,0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71748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43281" y="116217"/>
            <a:ext cx="2180707" cy="2493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 измерения: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ruzaregion.ru/fotosnews/226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" y="4760681"/>
            <a:ext cx="2156552" cy="129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nruza.ru/upload/resizeproxy/720_/fa6dd94d98be92d5ad76406f2fb9f1bc.jpg?15396016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728" y="4710615"/>
            <a:ext cx="2359685" cy="132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а регион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608" y="4538170"/>
            <a:ext cx="1843516" cy="177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Газ планируют провести в более 30 населенных пунктов Рузского округа | Изображение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853" y="4670653"/>
            <a:ext cx="2430729" cy="136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61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10589"/>
            <a:ext cx="10586411" cy="7703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муниципальных внутренних заимствований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Рузского городского округа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734306"/>
              </p:ext>
            </p:extLst>
          </p:nvPr>
        </p:nvGraphicFramePr>
        <p:xfrm>
          <a:off x="677333" y="1703069"/>
          <a:ext cx="11001375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68">
                  <a:extLst>
                    <a:ext uri="{9D8B030D-6E8A-4147-A177-3AD203B41FA5}">
                      <a16:colId xmlns:a16="http://schemas.microsoft.com/office/drawing/2014/main" val="151053714"/>
                    </a:ext>
                  </a:extLst>
                </a:gridCol>
                <a:gridCol w="5927504">
                  <a:extLst>
                    <a:ext uri="{9D8B030D-6E8A-4147-A177-3AD203B41FA5}">
                      <a16:colId xmlns:a16="http://schemas.microsoft.com/office/drawing/2014/main" val="640159961"/>
                    </a:ext>
                  </a:extLst>
                </a:gridCol>
                <a:gridCol w="1637608">
                  <a:extLst>
                    <a:ext uri="{9D8B030D-6E8A-4147-A177-3AD203B41FA5}">
                      <a16:colId xmlns:a16="http://schemas.microsoft.com/office/drawing/2014/main" val="3230215687"/>
                    </a:ext>
                  </a:extLst>
                </a:gridCol>
                <a:gridCol w="1379912">
                  <a:extLst>
                    <a:ext uri="{9D8B030D-6E8A-4147-A177-3AD203B41FA5}">
                      <a16:colId xmlns:a16="http://schemas.microsoft.com/office/drawing/2014/main" val="3631505716"/>
                    </a:ext>
                  </a:extLst>
                </a:gridCol>
                <a:gridCol w="1603683">
                  <a:extLst>
                    <a:ext uri="{9D8B030D-6E8A-4147-A177-3AD203B41FA5}">
                      <a16:colId xmlns:a16="http://schemas.microsoft.com/office/drawing/2014/main" val="345451135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заимствований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привлечения средств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1885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904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Кредитные договоры и соглашения, заключенные от имени Рузского городского округа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129 625,0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119 300,0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267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полученные от других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бюджетов бюджетной системы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348701"/>
                  </a:ext>
                </a:extLst>
              </a:tr>
            </a:tbl>
          </a:graphicData>
        </a:graphic>
      </p:graphicFrame>
      <p:pic>
        <p:nvPicPr>
          <p:cNvPr id="4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2" y="207500"/>
            <a:ext cx="4857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77333" y="1396190"/>
            <a:ext cx="2180707" cy="2493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 измерения: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7333" y="984661"/>
            <a:ext cx="11001375" cy="38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Привлечение заимствований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://ruzaregion.ru/icons/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748" y="-24106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77333" y="3372887"/>
            <a:ext cx="11001375" cy="38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Погашение заимствований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7333" y="3709799"/>
            <a:ext cx="2180707" cy="2493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 измерения: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851958"/>
              </p:ext>
            </p:extLst>
          </p:nvPr>
        </p:nvGraphicFramePr>
        <p:xfrm>
          <a:off x="677332" y="4029989"/>
          <a:ext cx="11001375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68">
                  <a:extLst>
                    <a:ext uri="{9D8B030D-6E8A-4147-A177-3AD203B41FA5}">
                      <a16:colId xmlns:a16="http://schemas.microsoft.com/office/drawing/2014/main" val="151053714"/>
                    </a:ext>
                  </a:extLst>
                </a:gridCol>
                <a:gridCol w="5927504">
                  <a:extLst>
                    <a:ext uri="{9D8B030D-6E8A-4147-A177-3AD203B41FA5}">
                      <a16:colId xmlns:a16="http://schemas.microsoft.com/office/drawing/2014/main" val="640159961"/>
                    </a:ext>
                  </a:extLst>
                </a:gridCol>
                <a:gridCol w="1637608">
                  <a:extLst>
                    <a:ext uri="{9D8B030D-6E8A-4147-A177-3AD203B41FA5}">
                      <a16:colId xmlns:a16="http://schemas.microsoft.com/office/drawing/2014/main" val="3230215687"/>
                    </a:ext>
                  </a:extLst>
                </a:gridCol>
                <a:gridCol w="1379912">
                  <a:extLst>
                    <a:ext uri="{9D8B030D-6E8A-4147-A177-3AD203B41FA5}">
                      <a16:colId xmlns:a16="http://schemas.microsoft.com/office/drawing/2014/main" val="3631505716"/>
                    </a:ext>
                  </a:extLst>
                </a:gridCol>
                <a:gridCol w="1603683">
                  <a:extLst>
                    <a:ext uri="{9D8B030D-6E8A-4147-A177-3AD203B41FA5}">
                      <a16:colId xmlns:a16="http://schemas.microsoft.com/office/drawing/2014/main" val="345451135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заимствований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средств, направляемых на погашение суммы долга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1885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904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Кредитные договоры и соглашения, заключенные от имени Рузского городского округа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119 300,0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267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полученные от других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бюджетов бюджетной системы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348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149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29" y="40205"/>
            <a:ext cx="10586411" cy="7703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муниципальных гарантий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Рузского городского округа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2" y="207500"/>
            <a:ext cx="4857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7320" y="1378874"/>
            <a:ext cx="2180707" cy="2493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 измерения: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012" y="906055"/>
            <a:ext cx="11001375" cy="38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Перечень муниципальных гарантий Рузского городского округа, подлежащих предоставлению в 2020 году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плановом периоде 2021 и 2022 годах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587555"/>
              </p:ext>
            </p:extLst>
          </p:nvPr>
        </p:nvGraphicFramePr>
        <p:xfrm>
          <a:off x="407322" y="1712377"/>
          <a:ext cx="11515221" cy="209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031">
                  <a:extLst>
                    <a:ext uri="{9D8B030D-6E8A-4147-A177-3AD203B41FA5}">
                      <a16:colId xmlns:a16="http://schemas.microsoft.com/office/drawing/2014/main" val="547380090"/>
                    </a:ext>
                  </a:extLst>
                </a:gridCol>
                <a:gridCol w="4673610">
                  <a:extLst>
                    <a:ext uri="{9D8B030D-6E8A-4147-A177-3AD203B41FA5}">
                      <a16:colId xmlns:a16="http://schemas.microsoft.com/office/drawing/2014/main" val="1028393201"/>
                    </a:ext>
                  </a:extLst>
                </a:gridCol>
                <a:gridCol w="939338">
                  <a:extLst>
                    <a:ext uri="{9D8B030D-6E8A-4147-A177-3AD203B41FA5}">
                      <a16:colId xmlns:a16="http://schemas.microsoft.com/office/drawing/2014/main" val="1300171005"/>
                    </a:ext>
                  </a:extLst>
                </a:gridCol>
                <a:gridCol w="1263534">
                  <a:extLst>
                    <a:ext uri="{9D8B030D-6E8A-4147-A177-3AD203B41FA5}">
                      <a16:colId xmlns:a16="http://schemas.microsoft.com/office/drawing/2014/main" val="271929044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97558182"/>
                    </a:ext>
                  </a:extLst>
                </a:gridCol>
                <a:gridCol w="1263535">
                  <a:extLst>
                    <a:ext uri="{9D8B030D-6E8A-4147-A177-3AD203B41FA5}">
                      <a16:colId xmlns:a16="http://schemas.microsoft.com/office/drawing/2014/main" val="2714270913"/>
                    </a:ext>
                  </a:extLst>
                </a:gridCol>
                <a:gridCol w="814647">
                  <a:extLst>
                    <a:ext uri="{9D8B030D-6E8A-4147-A177-3AD203B41FA5}">
                      <a16:colId xmlns:a16="http://schemas.microsoft.com/office/drawing/2014/main" val="1544883833"/>
                    </a:ext>
                  </a:extLst>
                </a:gridCol>
                <a:gridCol w="1290566">
                  <a:extLst>
                    <a:ext uri="{9D8B030D-6E8A-4147-A177-3AD203B41FA5}">
                      <a16:colId xmlns:a16="http://schemas.microsoft.com/office/drawing/2014/main" val="1455847790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предоставления муниципальных гарантий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Предельный объем гарантий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801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6148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долг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 и другие расходы по обслуживанию долга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долг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 и другие расходы по обслуживанию долга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долг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 и другие расходы по обслуживанию долга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331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обеспечение надлежащего исполнения АО «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Жилсервис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обязательств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договору об открытии кредитной линии с правом регрессного требования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35 000,0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453616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56899" y="3949145"/>
            <a:ext cx="11515221" cy="38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Общий объем бюджетных ассигнований, предусмотренных на исполнение муниципальных гарантий Рузского городского округа по возможным гарантийным случаям в 2020 году и плановом периоде 2021 т 2022 годы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7320" y="4461862"/>
            <a:ext cx="2180707" cy="2493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 измерения: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451280"/>
              </p:ext>
            </p:extLst>
          </p:nvPr>
        </p:nvGraphicFramePr>
        <p:xfrm>
          <a:off x="407320" y="4787444"/>
          <a:ext cx="11515223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94">
                  <a:extLst>
                    <a:ext uri="{9D8B030D-6E8A-4147-A177-3AD203B41FA5}">
                      <a16:colId xmlns:a16="http://schemas.microsoft.com/office/drawing/2014/main" val="1064694644"/>
                    </a:ext>
                  </a:extLst>
                </a:gridCol>
                <a:gridCol w="6310743">
                  <a:extLst>
                    <a:ext uri="{9D8B030D-6E8A-4147-A177-3AD203B41FA5}">
                      <a16:colId xmlns:a16="http://schemas.microsoft.com/office/drawing/2014/main" val="715636058"/>
                    </a:ext>
                  </a:extLst>
                </a:gridCol>
                <a:gridCol w="1525305">
                  <a:extLst>
                    <a:ext uri="{9D8B030D-6E8A-4147-A177-3AD203B41FA5}">
                      <a16:colId xmlns:a16="http://schemas.microsoft.com/office/drawing/2014/main" val="807574076"/>
                    </a:ext>
                  </a:extLst>
                </a:gridCol>
                <a:gridCol w="1458260">
                  <a:extLst>
                    <a:ext uri="{9D8B030D-6E8A-4147-A177-3AD203B41FA5}">
                      <a16:colId xmlns:a16="http://schemas.microsoft.com/office/drawing/2014/main" val="1927225370"/>
                    </a:ext>
                  </a:extLst>
                </a:gridCol>
                <a:gridCol w="1692921">
                  <a:extLst>
                    <a:ext uri="{9D8B030D-6E8A-4147-A177-3AD203B41FA5}">
                      <a16:colId xmlns:a16="http://schemas.microsoft.com/office/drawing/2014/main" val="203117565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обеспечения муниципальных гарантий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бюджетных ассигнований на исполнение гарантий по возможным гарантийным случаям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6952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748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источников внутреннего финансирования дефицита бюджета Рузского городского округа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32 367,0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26 848,0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40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расходов бюджета Рузского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округа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969218"/>
                  </a:ext>
                </a:extLst>
              </a:tr>
            </a:tbl>
          </a:graphicData>
        </a:graphic>
      </p:graphicFrame>
      <p:pic>
        <p:nvPicPr>
          <p:cNvPr id="18" name="Picture 2" descr="http://ruzaregion.ru/icons/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240" y="-19262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330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744" y="118601"/>
            <a:ext cx="10546437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муниципальном долге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Рузского городского округа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2" y="207500"/>
            <a:ext cx="4857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ruzaregion.ru/icons/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411" y="-29094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291561"/>
              </p:ext>
            </p:extLst>
          </p:nvPr>
        </p:nvGraphicFramePr>
        <p:xfrm>
          <a:off x="675744" y="1797793"/>
          <a:ext cx="10406265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5377">
                  <a:extLst>
                    <a:ext uri="{9D8B030D-6E8A-4147-A177-3AD203B41FA5}">
                      <a16:colId xmlns:a16="http://schemas.microsoft.com/office/drawing/2014/main" val="3141902311"/>
                    </a:ext>
                  </a:extLst>
                </a:gridCol>
                <a:gridCol w="1487978">
                  <a:extLst>
                    <a:ext uri="{9D8B030D-6E8A-4147-A177-3AD203B41FA5}">
                      <a16:colId xmlns:a16="http://schemas.microsoft.com/office/drawing/2014/main" val="4060271740"/>
                    </a:ext>
                  </a:extLst>
                </a:gridCol>
                <a:gridCol w="1878676">
                  <a:extLst>
                    <a:ext uri="{9D8B030D-6E8A-4147-A177-3AD203B41FA5}">
                      <a16:colId xmlns:a16="http://schemas.microsoft.com/office/drawing/2014/main" val="713462671"/>
                    </a:ext>
                  </a:extLst>
                </a:gridCol>
                <a:gridCol w="1654234">
                  <a:extLst>
                    <a:ext uri="{9D8B030D-6E8A-4147-A177-3AD203B41FA5}">
                      <a16:colId xmlns:a16="http://schemas.microsoft.com/office/drawing/2014/main" val="1564372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01.01.2020 года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01.01.2021 года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01.01.2022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02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Верхний предел муниципального долга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143 512,0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275 773,0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248 925,0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962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верхний предел долга по муниципальным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гарантиям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24 212,0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26 848,0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95308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75744" y="1364671"/>
            <a:ext cx="2180707" cy="2493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 измерения: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351554"/>
              </p:ext>
            </p:extLst>
          </p:nvPr>
        </p:nvGraphicFramePr>
        <p:xfrm>
          <a:off x="675744" y="3280437"/>
          <a:ext cx="1040626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0438">
                  <a:extLst>
                    <a:ext uri="{9D8B030D-6E8A-4147-A177-3AD203B41FA5}">
                      <a16:colId xmlns:a16="http://schemas.microsoft.com/office/drawing/2014/main" val="3141902311"/>
                    </a:ext>
                  </a:extLst>
                </a:gridCol>
                <a:gridCol w="1512917">
                  <a:extLst>
                    <a:ext uri="{9D8B030D-6E8A-4147-A177-3AD203B41FA5}">
                      <a16:colId xmlns:a16="http://schemas.microsoft.com/office/drawing/2014/main" val="4060271740"/>
                    </a:ext>
                  </a:extLst>
                </a:gridCol>
                <a:gridCol w="1878676">
                  <a:extLst>
                    <a:ext uri="{9D8B030D-6E8A-4147-A177-3AD203B41FA5}">
                      <a16:colId xmlns:a16="http://schemas.microsoft.com/office/drawing/2014/main" val="713462671"/>
                    </a:ext>
                  </a:extLst>
                </a:gridCol>
                <a:gridCol w="1654234">
                  <a:extLst>
                    <a:ext uri="{9D8B030D-6E8A-4147-A177-3AD203B41FA5}">
                      <a16:colId xmlns:a16="http://schemas.microsoft.com/office/drawing/2014/main" val="1564372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2020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2021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2022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02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Предельный объем муниципального долга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661 005,0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682 694,0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717 695,5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962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бюджета округа на обслуживание муниципального дога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9 170,3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16 573,8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18 847,1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9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Предельный объем заимствований 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129 625,0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119 300,0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963816"/>
                  </a:ext>
                </a:extLst>
              </a:tr>
            </a:tbl>
          </a:graphicData>
        </a:graphic>
      </p:graphicFrame>
      <p:pic>
        <p:nvPicPr>
          <p:cNvPr id="1028" name="Picture 4" descr="https://riamo.ru/files/image/04/40/88/gallery!94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991" y="4986601"/>
            <a:ext cx="2943018" cy="165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53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ruzaregion.ru/icons/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898" y="-159140"/>
            <a:ext cx="1438102" cy="143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708" y="77585"/>
            <a:ext cx="8596668" cy="6289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2" y="207500"/>
            <a:ext cx="4857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012" y="779001"/>
            <a:ext cx="11756563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форма образования и расходования денежных средств, предназначенных для финансового обеспечения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функций государства и местного самоуправления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 Федерации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поступающие в бюджет денежные средства, за исключением средств, являющихся в соответствии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Бюджетным Кодексом Российской Федерации источниками финансирования дефицита бюджета.</a:t>
            </a:r>
          </a:p>
          <a:p>
            <a:pPr algn="just"/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бюджета.</a:t>
            </a:r>
          </a:p>
          <a:p>
            <a:pPr algn="just"/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Федерации. Иные межбюджетные трансферты – это целевые трансферты направление использования которых не ограничено, но получение которых может быть связано с выполнением определенных условий (требований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межбюджетные трансферы, предоставляемые в целях софинансирования расходных обязательств, возникающих при выполнении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полномочий.</a:t>
            </a:r>
          </a:p>
          <a:p>
            <a:pPr algn="just"/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межбюджетные трансферы, предоставляемые в целях Финансового обеспечения расходных обязательств, возникающих при выполнении государственных полномочий Российской Федерации субъектов Российской Федерации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межбюджетные трансферты, предоставляемые на безвозмездной и безвозвратной основе без установления направлений их использования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05422"/>
            <a:ext cx="11085175" cy="114715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Рузского городского округа Московской области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2" y="207500"/>
            <a:ext cx="4857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ruzaregion.ru/icons/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546" y="-23283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695965946"/>
              </p:ext>
            </p:extLst>
          </p:nvPr>
        </p:nvGraphicFramePr>
        <p:xfrm>
          <a:off x="466725" y="719667"/>
          <a:ext cx="9693275" cy="416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042947"/>
              </p:ext>
            </p:extLst>
          </p:nvPr>
        </p:nvGraphicFramePr>
        <p:xfrm>
          <a:off x="761998" y="5009034"/>
          <a:ext cx="10544176" cy="1544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044">
                  <a:extLst>
                    <a:ext uri="{9D8B030D-6E8A-4147-A177-3AD203B41FA5}">
                      <a16:colId xmlns:a16="http://schemas.microsoft.com/office/drawing/2014/main" val="2335003332"/>
                    </a:ext>
                  </a:extLst>
                </a:gridCol>
                <a:gridCol w="2636044">
                  <a:extLst>
                    <a:ext uri="{9D8B030D-6E8A-4147-A177-3AD203B41FA5}">
                      <a16:colId xmlns:a16="http://schemas.microsoft.com/office/drawing/2014/main" val="1181202357"/>
                    </a:ext>
                  </a:extLst>
                </a:gridCol>
                <a:gridCol w="2636044">
                  <a:extLst>
                    <a:ext uri="{9D8B030D-6E8A-4147-A177-3AD203B41FA5}">
                      <a16:colId xmlns:a16="http://schemas.microsoft.com/office/drawing/2014/main" val="3346994229"/>
                    </a:ext>
                  </a:extLst>
                </a:gridCol>
                <a:gridCol w="2636044">
                  <a:extLst>
                    <a:ext uri="{9D8B030D-6E8A-4147-A177-3AD203B41FA5}">
                      <a16:colId xmlns:a16="http://schemas.microsoft.com/office/drawing/2014/main" val="3212627140"/>
                    </a:ext>
                  </a:extLst>
                </a:gridCol>
              </a:tblGrid>
              <a:tr h="3860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205439"/>
                  </a:ext>
                </a:extLst>
              </a:tr>
              <a:tr h="38604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2 002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456,0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1 926 456,0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2 221 214,0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278179"/>
                  </a:ext>
                </a:extLst>
              </a:tr>
              <a:tr h="38604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2 132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081,0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1 926 456,0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2 221 214,0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716911"/>
                  </a:ext>
                </a:extLst>
              </a:tr>
              <a:tr h="38604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625,0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450450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61997" y="4699076"/>
            <a:ext cx="2180707" cy="2493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 измерения: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51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040" y="207500"/>
            <a:ext cx="9890113" cy="72900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доходов в бюджет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Рузского городского округа Московской области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2" y="207500"/>
            <a:ext cx="4857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113260"/>
              </p:ext>
            </p:extLst>
          </p:nvPr>
        </p:nvGraphicFramePr>
        <p:xfrm>
          <a:off x="356899" y="1350286"/>
          <a:ext cx="11549154" cy="525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5295">
                  <a:extLst>
                    <a:ext uri="{9D8B030D-6E8A-4147-A177-3AD203B41FA5}">
                      <a16:colId xmlns:a16="http://schemas.microsoft.com/office/drawing/2014/main" val="550505982"/>
                    </a:ext>
                  </a:extLst>
                </a:gridCol>
                <a:gridCol w="1093509">
                  <a:extLst>
                    <a:ext uri="{9D8B030D-6E8A-4147-A177-3AD203B41FA5}">
                      <a16:colId xmlns:a16="http://schemas.microsoft.com/office/drawing/2014/main" val="1226804862"/>
                    </a:ext>
                  </a:extLst>
                </a:gridCol>
                <a:gridCol w="1206631">
                  <a:extLst>
                    <a:ext uri="{9D8B030D-6E8A-4147-A177-3AD203B41FA5}">
                      <a16:colId xmlns:a16="http://schemas.microsoft.com/office/drawing/2014/main" val="2762307785"/>
                    </a:ext>
                  </a:extLst>
                </a:gridCol>
                <a:gridCol w="1036948">
                  <a:extLst>
                    <a:ext uri="{9D8B030D-6E8A-4147-A177-3AD203B41FA5}">
                      <a16:colId xmlns:a16="http://schemas.microsoft.com/office/drawing/2014/main" val="1051714111"/>
                    </a:ext>
                  </a:extLst>
                </a:gridCol>
                <a:gridCol w="1216058">
                  <a:extLst>
                    <a:ext uri="{9D8B030D-6E8A-4147-A177-3AD203B41FA5}">
                      <a16:colId xmlns:a16="http://schemas.microsoft.com/office/drawing/2014/main" val="530962225"/>
                    </a:ext>
                  </a:extLst>
                </a:gridCol>
                <a:gridCol w="1046375">
                  <a:extLst>
                    <a:ext uri="{9D8B030D-6E8A-4147-A177-3AD203B41FA5}">
                      <a16:colId xmlns:a16="http://schemas.microsoft.com/office/drawing/2014/main" val="3128776564"/>
                    </a:ext>
                  </a:extLst>
                </a:gridCol>
                <a:gridCol w="1244338">
                  <a:extLst>
                    <a:ext uri="{9D8B030D-6E8A-4147-A177-3AD203B41FA5}">
                      <a16:colId xmlns:a16="http://schemas.microsoft.com/office/drawing/2014/main" val="99041876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дохода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567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 общей сумме доходов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 общей сумме доходов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 общей сумме доходов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019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2 002 009,0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99,98 %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1 924 427,0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99,89 %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2 221 214,0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100,00 %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417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том числе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814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прибыль, доходы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1 018 996,0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50,89 %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916 657,0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47,58 %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1 172 060,0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52,77 %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179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101 474,0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5,07 %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101 581,0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5,27 %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98 138,0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4,42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983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171 128,0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8,55 %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172 677,0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8,96 %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188 967,0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8,50 %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387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455 368,0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22,74 %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472 609,0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24,53 %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489 241,0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22,03 %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677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10 752,0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0,54 %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10 982,0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0,57 %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11 419,0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0,51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417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185 892,0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9,28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187 352,0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9,73 %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188 042,0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8,47 %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323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19 523,0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0,97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19 647,0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1,02 %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19 799,0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0,89 %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877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2 148,0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2 152,0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960528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56899" y="1018643"/>
            <a:ext cx="2180707" cy="2493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 измерения: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ruzaregion.ru/icons/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-235412"/>
            <a:ext cx="19050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7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654385"/>
              </p:ext>
            </p:extLst>
          </p:nvPr>
        </p:nvGraphicFramePr>
        <p:xfrm>
          <a:off x="356899" y="633849"/>
          <a:ext cx="11549154" cy="325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5295">
                  <a:extLst>
                    <a:ext uri="{9D8B030D-6E8A-4147-A177-3AD203B41FA5}">
                      <a16:colId xmlns:a16="http://schemas.microsoft.com/office/drawing/2014/main" val="550505982"/>
                    </a:ext>
                  </a:extLst>
                </a:gridCol>
                <a:gridCol w="1093509">
                  <a:extLst>
                    <a:ext uri="{9D8B030D-6E8A-4147-A177-3AD203B41FA5}">
                      <a16:colId xmlns:a16="http://schemas.microsoft.com/office/drawing/2014/main" val="1226804862"/>
                    </a:ext>
                  </a:extLst>
                </a:gridCol>
                <a:gridCol w="1084082">
                  <a:extLst>
                    <a:ext uri="{9D8B030D-6E8A-4147-A177-3AD203B41FA5}">
                      <a16:colId xmlns:a16="http://schemas.microsoft.com/office/drawing/2014/main" val="2762307785"/>
                    </a:ext>
                  </a:extLst>
                </a:gridCol>
                <a:gridCol w="1159497">
                  <a:extLst>
                    <a:ext uri="{9D8B030D-6E8A-4147-A177-3AD203B41FA5}">
                      <a16:colId xmlns:a16="http://schemas.microsoft.com/office/drawing/2014/main" val="1051714111"/>
                    </a:ext>
                  </a:extLst>
                </a:gridCol>
                <a:gridCol w="1131217">
                  <a:extLst>
                    <a:ext uri="{9D8B030D-6E8A-4147-A177-3AD203B41FA5}">
                      <a16:colId xmlns:a16="http://schemas.microsoft.com/office/drawing/2014/main" val="530962225"/>
                    </a:ext>
                  </a:extLst>
                </a:gridCol>
                <a:gridCol w="1131216">
                  <a:extLst>
                    <a:ext uri="{9D8B030D-6E8A-4147-A177-3AD203B41FA5}">
                      <a16:colId xmlns:a16="http://schemas.microsoft.com/office/drawing/2014/main" val="3128776564"/>
                    </a:ext>
                  </a:extLst>
                </a:gridCol>
                <a:gridCol w="1244338">
                  <a:extLst>
                    <a:ext uri="{9D8B030D-6E8A-4147-A177-3AD203B41FA5}">
                      <a16:colId xmlns:a16="http://schemas.microsoft.com/office/drawing/2014/main" val="99041876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дохода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567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 общей сумме доходов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 общей сумме доходов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 общей сумме доходов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019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34 328,0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1,71 %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38 372,0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1,99 %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49 016,0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2,20 %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417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0,13 %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2 400,00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814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0,02%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2 029,0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0,11 %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179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бюджетам бюджетной системы Российской Федерации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2 029,0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983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ДОХОДОВ: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2 002 456,0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1 926 456,0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2 221 214,0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387168"/>
                  </a:ext>
                </a:extLst>
              </a:tr>
            </a:tbl>
          </a:graphicData>
        </a:graphic>
      </p:graphicFrame>
      <p:pic>
        <p:nvPicPr>
          <p:cNvPr id="7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2" y="207500"/>
            <a:ext cx="4857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ruzaregion.ru/upload/file/-/350x1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99" y="4311398"/>
            <a:ext cx="3333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9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61" y="27709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Рузского городского округа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области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2" y="207500"/>
            <a:ext cx="4857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073312"/>
              </p:ext>
            </p:extLst>
          </p:nvPr>
        </p:nvGraphicFramePr>
        <p:xfrm>
          <a:off x="356899" y="1035627"/>
          <a:ext cx="11549154" cy="5769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3370">
                  <a:extLst>
                    <a:ext uri="{9D8B030D-6E8A-4147-A177-3AD203B41FA5}">
                      <a16:colId xmlns:a16="http://schemas.microsoft.com/office/drawing/2014/main" val="550505982"/>
                    </a:ext>
                  </a:extLst>
                </a:gridCol>
                <a:gridCol w="1055716">
                  <a:extLst>
                    <a:ext uri="{9D8B030D-6E8A-4147-A177-3AD203B41FA5}">
                      <a16:colId xmlns:a16="http://schemas.microsoft.com/office/drawing/2014/main" val="1226804862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2762307785"/>
                    </a:ext>
                  </a:extLst>
                </a:gridCol>
                <a:gridCol w="992642">
                  <a:extLst>
                    <a:ext uri="{9D8B030D-6E8A-4147-A177-3AD203B41FA5}">
                      <a16:colId xmlns:a16="http://schemas.microsoft.com/office/drawing/2014/main" val="1051714111"/>
                    </a:ext>
                  </a:extLst>
                </a:gridCol>
                <a:gridCol w="1216058">
                  <a:extLst>
                    <a:ext uri="{9D8B030D-6E8A-4147-A177-3AD203B41FA5}">
                      <a16:colId xmlns:a16="http://schemas.microsoft.com/office/drawing/2014/main" val="530962225"/>
                    </a:ext>
                  </a:extLst>
                </a:gridCol>
                <a:gridCol w="1046375">
                  <a:extLst>
                    <a:ext uri="{9D8B030D-6E8A-4147-A177-3AD203B41FA5}">
                      <a16:colId xmlns:a16="http://schemas.microsoft.com/office/drawing/2014/main" val="3128776564"/>
                    </a:ext>
                  </a:extLst>
                </a:gridCol>
                <a:gridCol w="1244338">
                  <a:extLst>
                    <a:ext uri="{9D8B030D-6E8A-4147-A177-3AD203B41FA5}">
                      <a16:colId xmlns:a16="http://schemas.microsoft.com/office/drawing/2014/main" val="99041876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567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 общей сумме расходов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 общей сумме расходов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 общей сумме расходов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019188"/>
                  </a:ext>
                </a:extLst>
              </a:tr>
              <a:tr h="27392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438 862,3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20,58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423 928,4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22,01 %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455 788,7 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20,52 %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417464"/>
                  </a:ext>
                </a:extLst>
              </a:tr>
              <a:tr h="31872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1 036,8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0,01 %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814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14 525,6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0,68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21 120,1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1,09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24 668,6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1,11 %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179314"/>
                  </a:ext>
                </a:extLst>
              </a:tr>
              <a:tr h="28533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112 846,0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5,29 %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105 152,2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5,46 %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112 637,2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983011"/>
                  </a:ext>
                </a:extLst>
              </a:tr>
              <a:tr h="23107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636 406,2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29,85 %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470 047,9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24,40 %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516 602,7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23,26 %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387168"/>
                  </a:ext>
                </a:extLst>
              </a:tr>
              <a:tr h="25046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677354"/>
                  </a:ext>
                </a:extLst>
              </a:tr>
              <a:tr h="22829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499 255,2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23,42 %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440 106,0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22,85 %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468 023,1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21,07 %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417682"/>
                  </a:ext>
                </a:extLst>
              </a:tr>
              <a:tr h="2726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267 946,9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12,57 %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249 722,2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12,96 %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291 858,4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13,14 %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323801"/>
                  </a:ext>
                </a:extLst>
              </a:tr>
              <a:tr h="2754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25 598,7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1,20 %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26 013,2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1,35 %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26 408,1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1,18 %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877042"/>
                  </a:ext>
                </a:extLst>
              </a:tr>
              <a:tr h="2632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104 643,7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4,91 %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100 557,3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5,22 %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116 587,3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5,25 %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822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21 149,3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20 784,9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1,08 %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20 784,9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0,93 %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960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муниципального долга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9 170,3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0,43 %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16 573,8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0,86 %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18 847,1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0,85 %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150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2 132 081,0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1 876 313,0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97,40 %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2 054 643,1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92,50 %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425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кроме того условно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твержденные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50 143,0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2,60 %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166 570,9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7,50 %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837246"/>
                  </a:ext>
                </a:extLst>
              </a:tr>
            </a:tbl>
          </a:graphicData>
        </a:graphic>
      </p:graphicFrame>
      <p:pic>
        <p:nvPicPr>
          <p:cNvPr id="7" name="Picture 2" descr="http://ruzaregion.ru/icons/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-29614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99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744" y="218902"/>
            <a:ext cx="10504873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ассигнований, направляемых на исполнение публичных нормативных обязательств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338349"/>
            <a:ext cx="4185623" cy="939338"/>
          </a:xfrm>
        </p:spPr>
        <p:txBody>
          <a:bodyPr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оплату за жилое помещение и коммунальные услуги инвалидам и участникам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войны,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проживающим в Рузском городском округе Московской области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51000616"/>
              </p:ext>
            </p:extLst>
          </p:nvPr>
        </p:nvGraphicFramePr>
        <p:xfrm>
          <a:off x="675744" y="2898400"/>
          <a:ext cx="409523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077">
                  <a:extLst>
                    <a:ext uri="{9D8B030D-6E8A-4147-A177-3AD203B41FA5}">
                      <a16:colId xmlns:a16="http://schemas.microsoft.com/office/drawing/2014/main" val="4045914363"/>
                    </a:ext>
                  </a:extLst>
                </a:gridCol>
                <a:gridCol w="1365077">
                  <a:extLst>
                    <a:ext uri="{9D8B030D-6E8A-4147-A177-3AD203B41FA5}">
                      <a16:colId xmlns:a16="http://schemas.microsoft.com/office/drawing/2014/main" val="933039083"/>
                    </a:ext>
                  </a:extLst>
                </a:gridCol>
                <a:gridCol w="1365077">
                  <a:extLst>
                    <a:ext uri="{9D8B030D-6E8A-4147-A177-3AD203B41FA5}">
                      <a16:colId xmlns:a16="http://schemas.microsoft.com/office/drawing/2014/main" val="532730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916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362117"/>
                  </a:ext>
                </a:extLst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45877" y="1282484"/>
            <a:ext cx="4554381" cy="1039091"/>
          </a:xfrm>
        </p:spPr>
        <p:txBody>
          <a:bodyPr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врачам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учреждений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области, расположенных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Рузского городского округа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наем (поднаем) жилых помещений</a:t>
            </a:r>
          </a:p>
        </p:txBody>
      </p:sp>
      <p:pic>
        <p:nvPicPr>
          <p:cNvPr id="7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2" y="207500"/>
            <a:ext cx="4857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ruzaregion.ru/icons/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074" y="-6380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75744" y="2534457"/>
            <a:ext cx="2180707" cy="2493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 измерения: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6017385"/>
              </p:ext>
            </p:extLst>
          </p:nvPr>
        </p:nvGraphicFramePr>
        <p:xfrm>
          <a:off x="5275453" y="2898400"/>
          <a:ext cx="409523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077">
                  <a:extLst>
                    <a:ext uri="{9D8B030D-6E8A-4147-A177-3AD203B41FA5}">
                      <a16:colId xmlns:a16="http://schemas.microsoft.com/office/drawing/2014/main" val="4045914363"/>
                    </a:ext>
                  </a:extLst>
                </a:gridCol>
                <a:gridCol w="1365077">
                  <a:extLst>
                    <a:ext uri="{9D8B030D-6E8A-4147-A177-3AD203B41FA5}">
                      <a16:colId xmlns:a16="http://schemas.microsoft.com/office/drawing/2014/main" val="933039083"/>
                    </a:ext>
                  </a:extLst>
                </a:gridCol>
                <a:gridCol w="1365077">
                  <a:extLst>
                    <a:ext uri="{9D8B030D-6E8A-4147-A177-3AD203B41FA5}">
                      <a16:colId xmlns:a16="http://schemas.microsoft.com/office/drawing/2014/main" val="532730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916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980,0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362117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275453" y="2534457"/>
            <a:ext cx="2180707" cy="2493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 измерения: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ruzaregion.ru/fotosnews/209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54" y="4184141"/>
            <a:ext cx="2180706" cy="124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врачи рузского городского округа фот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587" y="4163556"/>
            <a:ext cx="1905671" cy="127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ветераны рузского городского округа фот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44" y="4079190"/>
            <a:ext cx="2034205" cy="135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Картинки по запросу ветераны рузского городского округа фот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556" y="4079190"/>
            <a:ext cx="2031960" cy="135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4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98079"/>
            <a:ext cx="10403531" cy="83886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 Дорожного фонда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Рузского городского округа Московской области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2" y="207500"/>
            <a:ext cx="4857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408189"/>
              </p:ext>
            </p:extLst>
          </p:nvPr>
        </p:nvGraphicFramePr>
        <p:xfrm>
          <a:off x="677333" y="1522260"/>
          <a:ext cx="10493432" cy="1082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119">
                  <a:extLst>
                    <a:ext uri="{9D8B030D-6E8A-4147-A177-3AD203B41FA5}">
                      <a16:colId xmlns:a16="http://schemas.microsoft.com/office/drawing/2014/main" val="1323185457"/>
                    </a:ext>
                  </a:extLst>
                </a:gridCol>
                <a:gridCol w="2356701">
                  <a:extLst>
                    <a:ext uri="{9D8B030D-6E8A-4147-A177-3AD203B41FA5}">
                      <a16:colId xmlns:a16="http://schemas.microsoft.com/office/drawing/2014/main" val="2966944956"/>
                    </a:ext>
                  </a:extLst>
                </a:gridCol>
                <a:gridCol w="2337847">
                  <a:extLst>
                    <a:ext uri="{9D8B030D-6E8A-4147-A177-3AD203B41FA5}">
                      <a16:colId xmlns:a16="http://schemas.microsoft.com/office/drawing/2014/main" val="2986395184"/>
                    </a:ext>
                  </a:extLst>
                </a:gridCol>
                <a:gridCol w="2026765">
                  <a:extLst>
                    <a:ext uri="{9D8B030D-6E8A-4147-A177-3AD203B41FA5}">
                      <a16:colId xmlns:a16="http://schemas.microsoft.com/office/drawing/2014/main" val="1330372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224203"/>
                  </a:ext>
                </a:extLst>
              </a:tr>
              <a:tr h="34105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101 474,0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101 584,0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98 138,0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711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общей сумме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711930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677333" y="1098095"/>
            <a:ext cx="2180707" cy="2493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 измерения: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7333" y="2706758"/>
            <a:ext cx="1139110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Порядком формирования и использования муниципального дорожного фонда Рузского городского округа Московской области средства могут быть направлены на:</a:t>
            </a:r>
          </a:p>
          <a:p>
            <a:pPr lvl="0" algn="ctr">
              <a:spcAft>
                <a:spcPts val="0"/>
              </a:spcAft>
            </a:pPr>
            <a:endParaRPr lang="ru-RU" sz="1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капитальный 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ремонт и ремонт автомобильных дорог и искусственных сооружений на них, дворовых территорий многоквартирных домов, проездов к дворовым территориям многоквартирных домов населенных пунктов Рузского городского округа Московской области;</a:t>
            </a:r>
          </a:p>
          <a:p>
            <a:pPr lvl="0" algn="just">
              <a:spcAft>
                <a:spcPts val="60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содержание 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автомобильных дорог и искусственных сооружений на них, в том числе паспортизация, организация и обеспечение безопасности дорожного движения, дворовых территорий многоквартирных домов, проездов к дворовым территориям многоквартирных домов населенных пунктов Рузского городского округа Московской области; </a:t>
            </a:r>
            <a:endParaRPr lang="ru-RU" sz="15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реконструкцию 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строительство автомобильных дорог и искусственных сооружений на них, дворовых территорий многоквартирных домов, проездов к дворовым территориям многоквартирных домов населенных пунктов Рузского городского округа Московской области (включая расходы на инженерные изыскания, разработку проектной документации и проведение необходимых экспертиз);</a:t>
            </a:r>
          </a:p>
          <a:p>
            <a:pPr lvl="0" algn="just">
              <a:spcAft>
                <a:spcPts val="60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выполнение 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изыскательских, научно-исследовательских, опытно-конструкторских работ, связанных </a:t>
            </a:r>
            <a:endParaRPr lang="ru-RU" sz="15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осуществлением дорожной деятельности в отношении автомобильных дорог, дворовых территорий многоквартирных домов, проездов к дворовым территориям многоквартирных домов населенных пунктов Рузского городского округа Московской области;</a:t>
            </a:r>
          </a:p>
          <a:p>
            <a:pPr lvl="0" algn="just"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2" name="Picture 4" descr="http://ruzaregion.ru/icons/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-135660"/>
            <a:ext cx="19050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8224" y="246362"/>
            <a:ext cx="1139110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endParaRPr lang="ru-RU" sz="1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формирование 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резерва средств на проведение мероприятий по предупреждению чрезвычайных ситуаций и ликвидации последствий стихийных бедствий и других чрезвычайных ситуаций, связанных с осуществлением дорожной деятельности в отношении автомобильных дорог, дворовых территорий многоквартирных домов, проездов к дворовым территориям многоквартирных домов населенных пунктов Рузского городского округа Московской области;</a:t>
            </a:r>
          </a:p>
          <a:p>
            <a:pPr lvl="0" algn="just">
              <a:spcAft>
                <a:spcPts val="60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предоставление 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субсидий юридическим лицам и индивидуальным предпринимателям, осуществляющим дорожную деятельность в отношении автомобильных дорог, в целях возмещения их затрат в связи с производством (реализацией) товаров, выполнением работ, оказанием услуг, связанными с осуществлением такой деятельности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60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у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стройство, ремонт и капитальный ремонт систем наружного освещения автомобильных дорог, дворовых территорий многоквартирных домов, проездов к дворовым территориям многоквартирных домов населенных пунктов Рузского городского округа;</a:t>
            </a:r>
          </a:p>
          <a:p>
            <a:pPr lvl="0" algn="just">
              <a:spcAft>
                <a:spcPts val="60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приобретение дорожной, строительной и коммунальной техники в целях содержания и ремонта автомобильных дорог, дворовых территорий многоквартирных домов, проездов к дворовым территориям многоквартирных домов населенных пунктов Рузского городского округа Московской области;</a:t>
            </a:r>
          </a:p>
          <a:p>
            <a:pPr lvl="0" algn="just">
              <a:spcAft>
                <a:spcPts val="60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ные мероприятия, связанные с финансовым обеспечением дорожной деятельности в отношении автомобильных дорог Рузского городского округа Московской области,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 Рузского городского округа Московской области.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Картинки по запросу дороги рузского городского округа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47" y="4451972"/>
            <a:ext cx="2173811" cy="144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Картинки по запросу дороги рузского городского округа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670" y="4862449"/>
            <a:ext cx="2643077" cy="17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2" y="207500"/>
            <a:ext cx="4857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дороги рузского городского округа фот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703" y="4451971"/>
            <a:ext cx="2417943" cy="165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дороги рузского городского округа фот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432" y="4948368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89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1066</TotalTime>
  <Words>2862</Words>
  <Application>Microsoft Office PowerPoint</Application>
  <PresentationFormat>Широкоэкранный</PresentationFormat>
  <Paragraphs>852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Trebuchet MS</vt:lpstr>
      <vt:lpstr>Wingdings 3</vt:lpstr>
      <vt:lpstr>Аспект</vt:lpstr>
      <vt:lpstr>Рузский городской округ Московской области</vt:lpstr>
      <vt:lpstr>Основные понятия:</vt:lpstr>
      <vt:lpstr>Основные характеристики бюджета  Рузского городского округа Московской области</vt:lpstr>
      <vt:lpstr>Поступление доходов в бюджет  Рузского городского округа Московской области</vt:lpstr>
      <vt:lpstr>Презентация PowerPoint</vt:lpstr>
      <vt:lpstr>Расходы бюджета Рузского городского округа  Московской области</vt:lpstr>
      <vt:lpstr>Общий объем бюджетных ассигнований, направляемых на исполнение публичных нормативных обязательств</vt:lpstr>
      <vt:lpstr>Объем бюджетных ассигнований Дорожного фонда  Рузского городского округа Московской области</vt:lpstr>
      <vt:lpstr>Презентация PowerPoint</vt:lpstr>
      <vt:lpstr>Финансирование муниципальных программ, планируемых к реализации  на территории Рузского городского округа  в 2020-2022 годах</vt:lpstr>
      <vt:lpstr>Презентация PowerPoint</vt:lpstr>
      <vt:lpstr>Бюджетные инвестиции за счет собственных средств бюджета  Рузского городского округа в объекты капитального строительства </vt:lpstr>
      <vt:lpstr>Презентация PowerPoint</vt:lpstr>
      <vt:lpstr>Презентация PowerPoint</vt:lpstr>
      <vt:lpstr>Программа муниципальных внутренних заимствований Рузского городского округа  </vt:lpstr>
      <vt:lpstr>Программа муниципальных гарантий Рузского городского округа  </vt:lpstr>
      <vt:lpstr>Информация о муниципальном долге  Рузского городского округа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Рузский городской округ Московской области</dc:title>
  <dc:creator>seva.1303@mail.ru</dc:creator>
  <cp:lastModifiedBy>seva.1303@mail.ru</cp:lastModifiedBy>
  <cp:revision>86</cp:revision>
  <cp:lastPrinted>2019-12-03T12:32:34Z</cp:lastPrinted>
  <dcterms:created xsi:type="dcterms:W3CDTF">2019-11-26T07:54:07Z</dcterms:created>
  <dcterms:modified xsi:type="dcterms:W3CDTF">2019-12-03T12:33:54Z</dcterms:modified>
</cp:coreProperties>
</file>