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74"/>
  </p:notesMasterIdLst>
  <p:handoutMasterIdLst>
    <p:handoutMasterId r:id="rId75"/>
  </p:handoutMasterIdLst>
  <p:sldIdLst>
    <p:sldId id="265" r:id="rId5"/>
    <p:sldId id="266" r:id="rId6"/>
    <p:sldId id="267" r:id="rId7"/>
    <p:sldId id="272" r:id="rId8"/>
    <p:sldId id="330" r:id="rId9"/>
    <p:sldId id="331" r:id="rId10"/>
    <p:sldId id="332" r:id="rId11"/>
    <p:sldId id="333" r:id="rId12"/>
    <p:sldId id="334" r:id="rId13"/>
    <p:sldId id="268" r:id="rId14"/>
    <p:sldId id="269" r:id="rId15"/>
    <p:sldId id="298" r:id="rId16"/>
    <p:sldId id="299" r:id="rId17"/>
    <p:sldId id="312" r:id="rId18"/>
    <p:sldId id="270" r:id="rId19"/>
    <p:sldId id="290" r:id="rId20"/>
    <p:sldId id="313" r:id="rId21"/>
    <p:sldId id="271" r:id="rId22"/>
    <p:sldId id="291" r:id="rId23"/>
    <p:sldId id="314" r:id="rId24"/>
    <p:sldId id="273" r:id="rId25"/>
    <p:sldId id="292" r:id="rId26"/>
    <p:sldId id="315" r:id="rId27"/>
    <p:sldId id="274" r:id="rId28"/>
    <p:sldId id="293" r:id="rId29"/>
    <p:sldId id="316" r:id="rId30"/>
    <p:sldId id="275" r:id="rId31"/>
    <p:sldId id="294" r:id="rId32"/>
    <p:sldId id="317" r:id="rId33"/>
    <p:sldId id="276" r:id="rId34"/>
    <p:sldId id="295" r:id="rId35"/>
    <p:sldId id="296" r:id="rId36"/>
    <p:sldId id="318" r:id="rId37"/>
    <p:sldId id="277" r:id="rId38"/>
    <p:sldId id="297" r:id="rId39"/>
    <p:sldId id="319" r:id="rId40"/>
    <p:sldId id="278" r:id="rId41"/>
    <p:sldId id="300" r:id="rId42"/>
    <p:sldId id="320" r:id="rId43"/>
    <p:sldId id="279" r:id="rId44"/>
    <p:sldId id="306" r:id="rId45"/>
    <p:sldId id="321" r:id="rId46"/>
    <p:sldId id="280" r:id="rId47"/>
    <p:sldId id="301" r:id="rId48"/>
    <p:sldId id="322" r:id="rId49"/>
    <p:sldId id="281" r:id="rId50"/>
    <p:sldId id="311" r:id="rId51"/>
    <p:sldId id="323" r:id="rId52"/>
    <p:sldId id="282" r:id="rId53"/>
    <p:sldId id="307" r:id="rId54"/>
    <p:sldId id="324" r:id="rId55"/>
    <p:sldId id="283" r:id="rId56"/>
    <p:sldId id="304" r:id="rId57"/>
    <p:sldId id="325" r:id="rId58"/>
    <p:sldId id="284" r:id="rId59"/>
    <p:sldId id="308" r:id="rId60"/>
    <p:sldId id="326" r:id="rId61"/>
    <p:sldId id="285" r:id="rId62"/>
    <p:sldId id="309" r:id="rId63"/>
    <p:sldId id="327" r:id="rId64"/>
    <p:sldId id="286" r:id="rId65"/>
    <p:sldId id="310" r:id="rId66"/>
    <p:sldId id="328" r:id="rId67"/>
    <p:sldId id="287" r:id="rId68"/>
    <p:sldId id="302" r:id="rId69"/>
    <p:sldId id="329" r:id="rId70"/>
    <p:sldId id="303" r:id="rId71"/>
    <p:sldId id="288" r:id="rId72"/>
    <p:sldId id="289" r:id="rId73"/>
  </p:sldIdLst>
  <p:sldSz cx="12192000" cy="6858000"/>
  <p:notesSz cx="6735763" cy="98663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va.1303@mail.ru" initials="s" lastIdx="1" clrIdx="0">
    <p:extLst>
      <p:ext uri="{19B8F6BF-5375-455C-9EA6-DF929625EA0E}">
        <p15:presenceInfo xmlns:p15="http://schemas.microsoft.com/office/powerpoint/2012/main" userId="13f57c9945b370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843" autoAdjust="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"/>
                    <a:satMod val="300000"/>
                  </a:schemeClr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7885461318224539E-2"/>
                  <c:y val="0.13708494794935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3D-42AF-83B7-85DABA38A031}"/>
                </c:ext>
              </c:extLst>
            </c:dLbl>
            <c:dLbl>
              <c:idx val="1"/>
              <c:layout>
                <c:manualLayout>
                  <c:x val="-3.8999739592290049E-2"/>
                  <c:y val="0.122397274954780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93D-42AF-83B7-85DABA38A031}"/>
                </c:ext>
              </c:extLst>
            </c:dLbl>
            <c:dLbl>
              <c:idx val="2"/>
              <c:layout>
                <c:manualLayout>
                  <c:x val="-2.7856956851635854E-2"/>
                  <c:y val="0.11750138395658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93D-42AF-83B7-85DABA38A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1857.4290000000001</c:v>
                </c:pt>
                <c:pt idx="1">
                  <c:v>1858.337</c:v>
                </c:pt>
                <c:pt idx="2">
                  <c:v>1861.998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D-42AF-83B7-85DABA38A0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"/>
                    <a:satMod val="300000"/>
                  </a:schemeClr>
                </a:gs>
                <a:gs pos="34000">
                  <a:schemeClr val="accent2">
                    <a:tint val="13500"/>
                    <a:satMod val="250000"/>
                  </a:schemeClr>
                </a:gs>
                <a:gs pos="100000">
                  <a:schemeClr val="accent2">
                    <a:tint val="60000"/>
                    <a:satMod val="200000"/>
                  </a:scheme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3428348221962743E-2"/>
                  <c:y val="-4.651096448281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93D-42AF-83B7-85DABA38A031}"/>
                </c:ext>
              </c:extLst>
            </c:dLbl>
            <c:dLbl>
              <c:idx val="1"/>
              <c:layout>
                <c:manualLayout>
                  <c:x val="2.3399843755373979E-2"/>
                  <c:y val="-4.4063018983720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93D-42AF-83B7-85DABA38A031}"/>
                </c:ext>
              </c:extLst>
            </c:dLbl>
            <c:dLbl>
              <c:idx val="2"/>
              <c:layout>
                <c:manualLayout>
                  <c:x val="3.1199791673831974E-2"/>
                  <c:y val="-4.6510964482816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93D-42AF-83B7-85DABA38A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1929.846</c:v>
                </c:pt>
                <c:pt idx="1">
                  <c:v>1858.337</c:v>
                </c:pt>
                <c:pt idx="2">
                  <c:v>1861.998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D-42AF-83B7-85DABA38A03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"/>
                    <a:satMod val="300000"/>
                  </a:schemeClr>
                </a:gs>
                <a:gs pos="34000">
                  <a:schemeClr val="accent3">
                    <a:tint val="13500"/>
                    <a:satMod val="250000"/>
                  </a:schemeClr>
                </a:gs>
                <a:gs pos="100000">
                  <a:schemeClr val="accent3">
                    <a:tint val="60000"/>
                    <a:satMod val="200000"/>
                  </a:scheme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1712796144937461E-17"/>
                  <c:y val="2.4479454990956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93D-42AF-83B7-85DABA38A031}"/>
                </c:ext>
              </c:extLst>
            </c:dLbl>
            <c:dLbl>
              <c:idx val="1"/>
              <c:layout>
                <c:manualLayout>
                  <c:x val="1.1142782740654195E-2"/>
                  <c:y val="-2.2031509491860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93D-42AF-83B7-85DABA38A031}"/>
                </c:ext>
              </c:extLst>
            </c:dLbl>
            <c:dLbl>
              <c:idx val="2"/>
              <c:layout>
                <c:manualLayout>
                  <c:x val="8.9142261925232568E-3"/>
                  <c:y val="-1.2239727495478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93D-42AF-83B7-85DABA38A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-72.416999999999916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93D-42AF-83B7-85DABA38A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1313120"/>
        <c:axId val="451314760"/>
        <c:axId val="0"/>
      </c:bar3DChart>
      <c:catAx>
        <c:axId val="45131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314760"/>
        <c:crosses val="autoZero"/>
        <c:auto val="1"/>
        <c:lblAlgn val="ctr"/>
        <c:lblOffset val="100"/>
        <c:noMultiLvlLbl val="0"/>
      </c:catAx>
      <c:valAx>
        <c:axId val="451314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31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474468111987952"/>
          <c:y val="0.93205664439570213"/>
          <c:w val="0.3023538821455069"/>
          <c:h val="5.2538991034336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24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расходов, сформированных в рамках программных и непрограммных мероприятий (млн. рублей)</a:t>
            </a:r>
          </a:p>
        </c:rich>
      </c:tx>
      <c:layout>
        <c:manualLayout>
          <c:xMode val="edge"/>
          <c:yMode val="edge"/>
          <c:x val="0.14888043684083807"/>
          <c:y val="1.1647607593628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всего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2644821768698165E-3"/>
                  <c:y val="-2.8148385017936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D-4D0F-9140-7F6F91724C14}"/>
                </c:ext>
              </c:extLst>
            </c:dLbl>
            <c:dLbl>
              <c:idx val="1"/>
              <c:layout>
                <c:manualLayout>
                  <c:x val="-4.3526429024930875E-3"/>
                  <c:y val="-4.853169830678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BD-4D0F-9140-7F6F91724C14}"/>
                </c:ext>
              </c:extLst>
            </c:dLbl>
            <c:dLbl>
              <c:idx val="2"/>
              <c:layout>
                <c:manualLayout>
                  <c:x val="-7.617125079362983E-3"/>
                  <c:y val="-4.6590430374514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BD-4D0F-9140-7F6F91724C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1929.8</c:v>
                </c:pt>
                <c:pt idx="1">
                  <c:v>1811.8</c:v>
                </c:pt>
                <c:pt idx="2">
                  <c:v>1760.7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D-4D0F-9140-7F6F91724C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программные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0000"/>
                    <a:satMod val="160000"/>
                  </a:schemeClr>
                </a:gs>
                <a:gs pos="46000">
                  <a:schemeClr val="accent2">
                    <a:tint val="86000"/>
                    <a:satMod val="160000"/>
                  </a:schemeClr>
                </a:gs>
                <a:gs pos="100000">
                  <a:schemeClr val="accent2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8292178866205029E-2"/>
                  <c:y val="-5.2414234171329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BD-4D0F-9140-7F6F91724C14}"/>
                </c:ext>
              </c:extLst>
            </c:dLbl>
            <c:dLbl>
              <c:idx val="1"/>
              <c:layout>
                <c:manualLayout>
                  <c:x val="2.5027696689335254E-2"/>
                  <c:y val="-5.0472966239057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BD-4D0F-9140-7F6F91724C14}"/>
                </c:ext>
              </c:extLst>
            </c:dLbl>
            <c:dLbl>
              <c:idx val="2"/>
              <c:layout>
                <c:manualLayout>
                  <c:x val="3.0468500317451613E-2"/>
                  <c:y val="-5.823803796814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BD-4D0F-9140-7F6F91724C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1841.6</c:v>
                </c:pt>
                <c:pt idx="1">
                  <c:v>1745</c:v>
                </c:pt>
                <c:pt idx="2">
                  <c:v>1675.1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D-4D0F-9140-7F6F91724C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непрограммные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0000"/>
                    <a:satMod val="160000"/>
                  </a:schemeClr>
                </a:gs>
                <a:gs pos="46000">
                  <a:schemeClr val="accent3">
                    <a:tint val="86000"/>
                    <a:satMod val="160000"/>
                  </a:schemeClr>
                </a:gs>
                <a:gs pos="100000">
                  <a:schemeClr val="accent3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2851375238088709E-2"/>
                  <c:y val="-4.6590430374515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BD-4D0F-9140-7F6F91724C14}"/>
                </c:ext>
              </c:extLst>
            </c:dLbl>
            <c:dLbl>
              <c:idx val="1"/>
              <c:layout>
                <c:manualLayout>
                  <c:x val="2.1763214512465358E-2"/>
                  <c:y val="-5.0472966239057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BD-4D0F-9140-7F6F91724C14}"/>
                </c:ext>
              </c:extLst>
            </c:dLbl>
            <c:dLbl>
              <c:idx val="2"/>
              <c:layout>
                <c:manualLayout>
                  <c:x val="2.8292178866205071E-2"/>
                  <c:y val="-4.6590430374514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BD-4D0F-9140-7F6F91724C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88.2</c:v>
                </c:pt>
                <c:pt idx="1">
                  <c:v>66.8</c:v>
                </c:pt>
                <c:pt idx="2">
                  <c:v>85.6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BD-4D0F-9140-7F6F91724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8940368"/>
        <c:axId val="608941024"/>
        <c:axId val="0"/>
      </c:bar3DChart>
      <c:catAx>
        <c:axId val="60894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941024"/>
        <c:crosses val="autoZero"/>
        <c:auto val="1"/>
        <c:lblAlgn val="ctr"/>
        <c:lblOffset val="100"/>
        <c:noMultiLvlLbl val="0"/>
      </c:catAx>
      <c:valAx>
        <c:axId val="60894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94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04.12.2018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04.12.2018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8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53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51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68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8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04.12.2018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516" y="2347271"/>
            <a:ext cx="9144000" cy="23876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Проект бюджета </a:t>
            </a:r>
            <a:br>
              <a:rPr lang="ru-RU" dirty="0" smtClean="0"/>
            </a:br>
            <a:r>
              <a:rPr lang="ru-RU" dirty="0" smtClean="0"/>
              <a:t>Рузского городского округа на 2019 год </a:t>
            </a:r>
            <a:br>
              <a:rPr lang="ru-RU" dirty="0" smtClean="0"/>
            </a:br>
            <a:r>
              <a:rPr lang="ru-RU" dirty="0" smtClean="0"/>
              <a:t>и плановый период </a:t>
            </a:r>
            <a:br>
              <a:rPr lang="ru-RU" dirty="0" smtClean="0"/>
            </a:br>
            <a:r>
              <a:rPr lang="ru-RU" dirty="0" smtClean="0"/>
              <a:t>2020 и 2021 годы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44" y="4474496"/>
            <a:ext cx="2277042" cy="227704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65126"/>
            <a:ext cx="10820400" cy="95885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600" dirty="0" smtClean="0">
                <a:solidFill>
                  <a:srgbClr val="7030A0"/>
                </a:solidFill>
              </a:rPr>
              <a:t>Основные направления бюджетной политики 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на 2019 год и плановый период 2020 и 2021 годы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619250"/>
            <a:ext cx="11410950" cy="455771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2400"/>
              </a:spcAft>
              <a:buNone/>
            </a:pPr>
            <a:r>
              <a:rPr lang="ru-RU" dirty="0" smtClean="0"/>
              <a:t>1. </a:t>
            </a:r>
            <a:r>
              <a:rPr lang="ru-RU" dirty="0">
                <a:latin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</a:rPr>
              <a:t>овышение </a:t>
            </a:r>
            <a:r>
              <a:rPr lang="ru-RU" dirty="0">
                <a:latin typeface="Times New Roman" panose="02020603050405020304" pitchFamily="18" charset="0"/>
              </a:rPr>
              <a:t>эффективности бюджетных </a:t>
            </a:r>
            <a:r>
              <a:rPr lang="ru-RU" dirty="0" smtClean="0">
                <a:latin typeface="Times New Roman" panose="02020603050405020304" pitchFamily="18" charset="0"/>
              </a:rPr>
              <a:t>расходов.</a:t>
            </a:r>
            <a:endParaRPr lang="ru-RU" dirty="0">
              <a:latin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24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</a:rPr>
              <a:t>оддержка </a:t>
            </a:r>
            <a:r>
              <a:rPr lang="ru-RU" dirty="0">
                <a:latin typeface="Times New Roman" panose="02020603050405020304" pitchFamily="18" charset="0"/>
              </a:rPr>
              <a:t>сети учреждений социально-культурной </a:t>
            </a:r>
            <a:r>
              <a:rPr lang="ru-RU" dirty="0" smtClean="0">
                <a:latin typeface="Times New Roman" panose="02020603050405020304" pitchFamily="18" charset="0"/>
              </a:rPr>
              <a:t>сферы.</a:t>
            </a:r>
            <a:endParaRPr lang="ru-RU" dirty="0">
              <a:latin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24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</a:rPr>
              <a:t>охранение </a:t>
            </a:r>
            <a:r>
              <a:rPr lang="ru-RU" dirty="0">
                <a:latin typeface="Times New Roman" panose="02020603050405020304" pitchFamily="18" charset="0"/>
              </a:rPr>
              <a:t>заработной платы работников социально-культурной сферы на уровне, достигнутом в 2018 </a:t>
            </a:r>
            <a:r>
              <a:rPr lang="ru-RU" dirty="0" smtClean="0">
                <a:latin typeface="Times New Roman" panose="02020603050405020304" pitchFamily="18" charset="0"/>
              </a:rPr>
              <a:t>году.</a:t>
            </a:r>
            <a:endParaRPr lang="ru-RU" dirty="0">
              <a:latin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24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4. Строительство</a:t>
            </a:r>
            <a:r>
              <a:rPr lang="ru-RU" dirty="0">
                <a:latin typeface="Times New Roman" panose="02020603050405020304" pitchFamily="18" charset="0"/>
              </a:rPr>
              <a:t>, реконструкция и ремонт социально значимых объектов.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74" y="4646814"/>
            <a:ext cx="5271475" cy="22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780" y="74180"/>
            <a:ext cx="11020425" cy="1325563"/>
          </a:xfrm>
        </p:spPr>
        <p:txBody>
          <a:bodyPr rtlCol="0">
            <a:normAutofit fontScale="90000"/>
          </a:bodyPr>
          <a:lstStyle/>
          <a:p>
            <a:pPr indent="360000" algn="ctr" rtl="0"/>
            <a:r>
              <a:rPr lang="ru-RU" sz="2800" dirty="0" smtClean="0">
                <a:solidFill>
                  <a:srgbClr val="7030A0"/>
                </a:solidFill>
              </a:rPr>
              <a:t>Расходы бюджета на трехлетний период сформированы в рамках реализации 18 муниципальных программ. Доля программных расходов составляет 95,4% от общего объема расходов бюджета округа.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39780" y="1411261"/>
            <a:ext cx="11545339" cy="4049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и воспитание в Рузском городском округе»</a:t>
            </a:r>
          </a:p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</a:p>
          <a:p>
            <a:pPr marL="0" indent="0" algn="just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54462"/>
              </p:ext>
            </p:extLst>
          </p:nvPr>
        </p:nvGraphicFramePr>
        <p:xfrm>
          <a:off x="339780" y="2966746"/>
          <a:ext cx="11322976" cy="2494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49987">
                  <a:extLst>
                    <a:ext uri="{9D8B030D-6E8A-4147-A177-3AD203B41FA5}">
                      <a16:colId xmlns:a16="http://schemas.microsoft.com/office/drawing/2014/main" val="1159575664"/>
                    </a:ext>
                  </a:extLst>
                </a:gridCol>
                <a:gridCol w="1404851">
                  <a:extLst>
                    <a:ext uri="{9D8B030D-6E8A-4147-A177-3AD203B41FA5}">
                      <a16:colId xmlns:a16="http://schemas.microsoft.com/office/drawing/2014/main" val="287579228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48243777"/>
                    </a:ext>
                  </a:extLst>
                </a:gridCol>
                <a:gridCol w="1487978">
                  <a:extLst>
                    <a:ext uri="{9D8B030D-6E8A-4147-A177-3AD203B41FA5}">
                      <a16:colId xmlns:a16="http://schemas.microsoft.com/office/drawing/2014/main" val="2855636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82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«Дошкольное образование»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9119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«Общее образование»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4945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«Дополнительное образование, воспитание и психолого-социальное сопровождение детей»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98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«Обеспечивающая подпрограмма»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78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62557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4" name="Прямоугольная выноска 3"/>
          <p:cNvSpPr/>
          <p:nvPr/>
        </p:nvSpPr>
        <p:spPr>
          <a:xfrm>
            <a:off x="7895867" y="2317917"/>
            <a:ext cx="723791" cy="543388"/>
          </a:xfrm>
          <a:prstGeom prst="wedgeRectCallout">
            <a:avLst/>
          </a:prstGeom>
          <a:gradFill>
            <a:gsLst>
              <a:gs pos="50000">
                <a:schemeClr val="accent2">
                  <a:tint val="10000"/>
                  <a:satMod val="30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23,8%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779" y="2391566"/>
            <a:ext cx="3815541" cy="30175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157749" y="2317917"/>
            <a:ext cx="723791" cy="543388"/>
          </a:xfrm>
          <a:prstGeom prst="wedgeRectCallout">
            <a:avLst/>
          </a:prstGeom>
          <a:gradFill>
            <a:gsLst>
              <a:gs pos="50000">
                <a:schemeClr val="accent2">
                  <a:tint val="10000"/>
                  <a:satMod val="30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22,9%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521434" y="2317917"/>
            <a:ext cx="723791" cy="543388"/>
          </a:xfrm>
          <a:prstGeom prst="wedgeRectCallout">
            <a:avLst/>
          </a:prstGeom>
          <a:gradFill>
            <a:gsLst>
              <a:gs pos="50000">
                <a:schemeClr val="accent2">
                  <a:tint val="10000"/>
                  <a:satMod val="30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24,3%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I:\школы фото\266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11125" y="5698858"/>
            <a:ext cx="807589" cy="108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71" y="165621"/>
            <a:ext cx="11046229" cy="698904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667051"/>
              </p:ext>
            </p:extLst>
          </p:nvPr>
        </p:nvGraphicFramePr>
        <p:xfrm>
          <a:off x="307975" y="936625"/>
          <a:ext cx="11579225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9858">
                  <a:extLst>
                    <a:ext uri="{9D8B030D-6E8A-4147-A177-3AD203B41FA5}">
                      <a16:colId xmlns:a16="http://schemas.microsoft.com/office/drawing/2014/main" val="3501301834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140783663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221764240"/>
                    </a:ext>
                  </a:extLst>
                </a:gridCol>
                <a:gridCol w="931025">
                  <a:extLst>
                    <a:ext uri="{9D8B030D-6E8A-4147-A177-3AD203B41FA5}">
                      <a16:colId xmlns:a16="http://schemas.microsoft.com/office/drawing/2014/main" val="547576241"/>
                    </a:ext>
                  </a:extLst>
                </a:gridCol>
                <a:gridCol w="1130531">
                  <a:extLst>
                    <a:ext uri="{9D8B030D-6E8A-4147-A177-3AD203B41FA5}">
                      <a16:colId xmlns:a16="http://schemas.microsoft.com/office/drawing/2014/main" val="4191966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277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численности детей в возрасте от 3 до 7 лет, получающих дошкольное образование в текущем году, к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 (на конец года)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07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средней заработной платы педагогических работников муниципальных дошкольных образовательных организаций к средней заработной плате в сфере общего образования в Московской области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85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занимающихся в первую смену, в общей численности обучающихся общеобразовательных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78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муниципальных общеобразовательных организаций, которым предоставлена возможность обучаться в соответствии с основными современными требованиями,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обучающихся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581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общеобразовательных организаций, включенных в региональную инфраструктуру инновационной деятельности, в общей численности общеобразовательных организаций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832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средней заработной платы педагогических работников муниципальных общеобразовательных организаций к средней заработной плате по экономике Московской области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944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4678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71" y="165621"/>
            <a:ext cx="11046229" cy="698904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226881"/>
              </p:ext>
            </p:extLst>
          </p:nvPr>
        </p:nvGraphicFramePr>
        <p:xfrm>
          <a:off x="307975" y="936625"/>
          <a:ext cx="11579225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89858">
                  <a:extLst>
                    <a:ext uri="{9D8B030D-6E8A-4147-A177-3AD203B41FA5}">
                      <a16:colId xmlns:a16="http://schemas.microsoft.com/office/drawing/2014/main" val="3501301834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140783663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221764240"/>
                    </a:ext>
                  </a:extLst>
                </a:gridCol>
                <a:gridCol w="931025">
                  <a:extLst>
                    <a:ext uri="{9D8B030D-6E8A-4147-A177-3AD203B41FA5}">
                      <a16:colId xmlns:a16="http://schemas.microsoft.com/office/drawing/2014/main" val="547576241"/>
                    </a:ext>
                  </a:extLst>
                </a:gridCol>
                <a:gridCol w="1130531">
                  <a:extLst>
                    <a:ext uri="{9D8B030D-6E8A-4147-A177-3AD203B41FA5}">
                      <a16:colId xmlns:a16="http://schemas.microsoft.com/office/drawing/2014/main" val="4191966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277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обучающихся по дополнительным образовательным программам,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детей этого возраста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07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муниципальных организаций дополнительного образования детей к среднемесячной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заработной плате учителей в Московской области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85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5 до 18 лет,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охваченных дополнительными общеразвивающими программами технической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естественной направленности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780474"/>
                  </a:ext>
                </a:extLst>
              </a:tr>
            </a:tbl>
          </a:graphicData>
        </a:graphic>
      </p:graphicFrame>
      <p:pic>
        <p:nvPicPr>
          <p:cNvPr id="5122" name="Picture 2" descr="ÐÐ°ÑÑÐ¸Ð½ÐºÐ¸ Ð¿Ð¾ Ð·Ð°Ð¿ÑÐ¾ÑÑ ÑÐ¾ÑÐ¾ ÑÐºÐ¾Ð»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1" y="4291012"/>
            <a:ext cx="2943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Ð¾ÑÐ¾ ÑÐºÐ¾Ð»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54" y="4286783"/>
            <a:ext cx="2330171" cy="15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ÑÐ¾ÑÐ¾ Ð´ÐµÑÑÐºÐ¸Ðµ ÑÐ°Ð´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23" y="4286783"/>
            <a:ext cx="2336784" cy="155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Ð¾ÑÐ¾ ÑÐµÐ½ÑÑ Ð´ÐµÑÑÐºÐ¾Ð³Ð¾ ÑÐ²Ð¾ÑÑÐµÑÑÐ²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85" y="4286783"/>
            <a:ext cx="1997700" cy="149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9410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29" y="948266"/>
            <a:ext cx="2771677" cy="15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" y="157308"/>
            <a:ext cx="11062855" cy="90672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Отдельные направления, реализуемые в рамках муниципальной программы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79400" y="948266"/>
            <a:ext cx="8531225" cy="57065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деятельности образовательных учреждений.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двух школ на 400 и 550 мест в поселке Тучково Рузского городского округа. Строительство данных объектов происходит при долевом участии Московской области в рамках реализации государственной программы «Образование Подмосковья» на 2017-2025 гг.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Капитальный ремонт образовательных учреждений: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Детский сад № 22 с. Покровское, детский сад № 25 п. Тучково, детский сад № 26 п. Дорохово, Никольская общеобразовательная школа.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Приобретение основных средств для образовательных учреждений, в том числе на оснащение оборудованием пищеблоков.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Поэтапный перевод всех дошкольных образовательных учреждений на услуги аутсорсинга по организации питания воспитанников.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29" y="2647950"/>
            <a:ext cx="2781299" cy="16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ÐÐ°ÑÑÐ¸Ð½ÐºÐ¸ Ð¿Ð¾ Ð·Ð°Ð¿ÑÐ¾ÑÑ ÑÐ¾ÑÐ¾ Ð°ÑÑÑÐ¾ÑÑÐ¸Ð½Ð³ Ð¿Ð¸ÑÐ°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29" y="4476751"/>
            <a:ext cx="2781299" cy="16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5055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220350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«Развитие физической культуры и спорта, формирование здорового образа жизни населения в Рузском городском округе»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463136"/>
              </p:ext>
            </p:extLst>
          </p:nvPr>
        </p:nvGraphicFramePr>
        <p:xfrm>
          <a:off x="423946" y="3086851"/>
          <a:ext cx="11321938" cy="202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3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679171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4050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развития физической культуры и спорта»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«Подготовка спортивного резерва Рузского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«Обеспечивающая подпрограмма»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7280030" y="230262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5,5%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8903784" y="2304610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5,8%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559718" y="230262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6,0%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3946" y="2383011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 descr="C:\Users\User\Desktop\Бюджет\160811070329204_spo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4529" y="5493572"/>
            <a:ext cx="1425379" cy="96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7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74639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8429675"/>
              </p:ext>
            </p:extLst>
          </p:nvPr>
        </p:nvGraphicFramePr>
        <p:xfrm>
          <a:off x="482138" y="1269163"/>
          <a:ext cx="1132147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100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жителей, систематически занимающихся физической культурой и спортом, в общей численности населения Рузского городского округа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учащихся и студентов, систематически занимающихся физической культурой и спортом, в общей численности населения Рузского городского округа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выполняющих нормативы «Всероссийского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физкультурно-спортивного комплекса «Готов к труду и обороне», в общей численности населения Рузского городского округа, в общей численности населения Рузского городского округа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191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систематически занимающихся физической культурой и спортом, в общей численности указанной категории граждан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005488"/>
                  </a:ext>
                </a:extLst>
              </a:tr>
            </a:tbl>
          </a:graphicData>
        </a:graphic>
      </p:graphicFrame>
      <p:pic>
        <p:nvPicPr>
          <p:cNvPr id="2050" name="Picture 2" descr="ÐÐ°ÑÑÐ¸Ð½ÐºÐ¸ Ð¿Ð¾ Ð·Ð°Ð¿ÑÐ¾ÑÑ ÑÐ¾ÑÐ¾ ÑÐ¿Ð¾Ñ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04" y="4752806"/>
            <a:ext cx="1571312" cy="19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Ð¾ÑÐ¾ ÑÐ¿Ð¾Ñ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" y="4741200"/>
            <a:ext cx="2961698" cy="19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Ð¾ÑÐ¾ ÑÐ¿Ð¾Ñ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85" y="4741200"/>
            <a:ext cx="2371494" cy="19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ÑÐ¾ÑÐ¾ ÑÐ¿Ð¾Ñ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70" y="4741200"/>
            <a:ext cx="2469342" cy="19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5756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4" y="132369"/>
            <a:ext cx="11220796" cy="65734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Отдельные направления, реализуемые в рамках муниципальной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89" y="1172095"/>
            <a:ext cx="8362605" cy="551133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деятельности учреждений спорта.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Обеспечение участия юных спортсменов в межрайонных, региональных соревнованиях, первенствах, турнирах, а также в официальных соревнованиях Московской области.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Обеспечение работа центра тестирования ГТО.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ремонтных работ на спортивных объектах Рузского городского округа.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Сертификация спортивных объектов.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Укрепление материально-технической базы.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спортивных и спортивно-массовых мероприятий на территории Рузского городского округа.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ÐÐ°ÑÑÐ¸Ð½ÐºÐ¸ Ð¿Ð¾ Ð·Ð°Ð¿ÑÐ¾ÑÑ ÑÐ¾ÑÐ¾ ÑÐµÐ½ÑÑ ÐÐ¢Ð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77" y="2907319"/>
            <a:ext cx="2063923" cy="16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Ð°ÑÑÐ¸Ð½ÐºÐ¸ Ð¿Ð¾ Ð·Ð°Ð¿ÑÐ¾ÑÑ ÑÐ¾ÑÐ¾ Ð¡ÐÐÐ Ð¢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77" y="955963"/>
            <a:ext cx="2163676" cy="17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ÐÐ°ÑÑÐ¸Ð½ÐºÐ¸ Ð¿Ð¾ Ð·Ð°Ð¿ÑÐ¾ÑÑ ÑÐ¾ÑÐ¾ ÑÐ¿Ð¾ÑÑÐ¸Ð²Ð½ÑÐ¹ Ð¸Ð½Ð²ÐµÐ½ÑÐ°ÑÑ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77" y="4693206"/>
            <a:ext cx="2063923" cy="16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42497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07927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392500"/>
              </p:ext>
            </p:extLst>
          </p:nvPr>
        </p:nvGraphicFramePr>
        <p:xfrm>
          <a:off x="158433" y="1859078"/>
          <a:ext cx="11653950" cy="39234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596826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музейного дела и народных художественных промыслов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библиотечного дела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82,4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596826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самодеятельного творчества и поддержка основных форм культурно-досуговой деятельности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парков культуры и отдыха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44999"/>
                  </a:ext>
                </a:extLst>
              </a:tr>
              <a:tr h="596826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«Укрепление материально-технической базы муниципальных учреждений культуры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333786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развития туризма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029629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«Обеспечивающая подпрограмма»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71286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263,2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257,0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346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41560" y="1246044"/>
            <a:ext cx="4031181" cy="315883"/>
          </a:xfrm>
          <a:prstGeom prst="rect">
            <a:avLst/>
          </a:prstGeom>
          <a:gradFill>
            <a:gsLst>
              <a:gs pos="84000">
                <a:schemeClr val="accent4"/>
              </a:gs>
              <a:gs pos="33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31343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13,6%</a:t>
            </a:r>
            <a:endParaRPr lang="ru-RU" sz="1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08226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14,2%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785109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15,3%</a:t>
            </a:r>
            <a:endParaRPr lang="ru-RU" sz="1600" b="1" dirty="0"/>
          </a:p>
        </p:txBody>
      </p:sp>
      <p:pic>
        <p:nvPicPr>
          <p:cNvPr id="12" name="Picture 2" descr="K:\фото мероприятий\Гармоника\DSC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108" y="5898028"/>
            <a:ext cx="1391275" cy="85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74639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2290375"/>
              </p:ext>
            </p:extLst>
          </p:nvPr>
        </p:nvGraphicFramePr>
        <p:xfrm>
          <a:off x="482138" y="1154717"/>
          <a:ext cx="11321474" cy="2519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66100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музеев Рузского городского округа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24 350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библиотек,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соответствующих единым Требованиям к условия деятельности библиотек Московской области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участвующих в коллективах народного творчества в школах искусств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191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количества посетителей концертных мероприятий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169 171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170 665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172 169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005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количества концертных мероприятий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136216"/>
                  </a:ext>
                </a:extLst>
              </a:tr>
            </a:tbl>
          </a:graphicData>
        </a:graphic>
      </p:graphicFrame>
      <p:pic>
        <p:nvPicPr>
          <p:cNvPr id="3074" name="Picture 2" descr="ÐÐ°ÑÑÐ¸Ð½ÐºÐ¸ Ð¿Ð¾ Ð·Ð°Ð¿ÑÐ¾ÑÑ ÐºÑÐ»ÑÑÑÑ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" y="4139157"/>
            <a:ext cx="1793335" cy="25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ºÑÐ»ÑÑÑÑ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96" y="4139155"/>
            <a:ext cx="3179128" cy="25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ºÑÐ»ÑÑÑÑ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25" y="4139156"/>
            <a:ext cx="3429538" cy="25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ÐºÑÐ»ÑÑÑÑ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965" y="4139156"/>
            <a:ext cx="1988648" cy="25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0008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35943" y="97507"/>
            <a:ext cx="10109791" cy="110036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600" dirty="0" smtClean="0">
                <a:solidFill>
                  <a:srgbClr val="7030A0"/>
                </a:solidFill>
              </a:rPr>
              <a:t>Основные параметры бюджета 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Рузского городского округа на 2019-2021 гг.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(млн. рублей)</a:t>
            </a: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923553"/>
              </p:ext>
            </p:extLst>
          </p:nvPr>
        </p:nvGraphicFramePr>
        <p:xfrm>
          <a:off x="330199" y="1197869"/>
          <a:ext cx="11473873" cy="363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15881"/>
              </p:ext>
            </p:extLst>
          </p:nvPr>
        </p:nvGraphicFramePr>
        <p:xfrm>
          <a:off x="330199" y="4829695"/>
          <a:ext cx="11374123" cy="190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3110">
                  <a:extLst>
                    <a:ext uri="{9D8B030D-6E8A-4147-A177-3AD203B41FA5}">
                      <a16:colId xmlns:a16="http://schemas.microsoft.com/office/drawing/2014/main" val="1018004625"/>
                    </a:ext>
                  </a:extLst>
                </a:gridCol>
                <a:gridCol w="1612669">
                  <a:extLst>
                    <a:ext uri="{9D8B030D-6E8A-4147-A177-3AD203B41FA5}">
                      <a16:colId xmlns:a16="http://schemas.microsoft.com/office/drawing/2014/main" val="3426414743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2588364402"/>
                    </a:ext>
                  </a:extLst>
                </a:gridCol>
                <a:gridCol w="1729049">
                  <a:extLst>
                    <a:ext uri="{9D8B030D-6E8A-4147-A177-3AD203B41FA5}">
                      <a16:colId xmlns:a16="http://schemas.microsoft.com/office/drawing/2014/main" val="1070880111"/>
                    </a:ext>
                  </a:extLst>
                </a:gridCol>
              </a:tblGrid>
              <a:tr h="3803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24214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1 857,4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1 858,3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942276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1 929,8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1 858,3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073359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в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условно утвержденные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32477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637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" y="173933"/>
            <a:ext cx="11720945" cy="85684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Отдельные направления, реализуемые в рамках муниципальной программы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7" y="1300669"/>
            <a:ext cx="9069185" cy="435133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Выполнение Указа Президента Российской Федерации № 597 от 07.05.2012 года «О мероприятиях по реализации государственной социальной политики» в части обеспечения заработной платы работников учреждений культуры, в размере, соответствующем указанному показателю.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Дома культуры в деревне Нестерово Рузского городского округа.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Обеспечение деятельности учреждений сферы культуры.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Материально-техническое укрепление учреждений культуры.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Комплектование книжных фондов библиотек.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Организация и проведение мероприятий и гастрольной деятельности.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Picture 6" descr="ÐÐ°ÑÑÐ¸Ð½ÐºÐ¸ Ð¿Ð¾ Ð·Ð°Ð¿ÑÐ¾ÑÑ ÑÐ¾ÑÐ¾ Ð¼Ð°Ð¹ÑÐºÐ¸Ðµ ÑÐºÐ°Ð·Ñ ÐÑÐµÐ·Ð¸Ð´ÐµÐ½ÑÐ° Ð Ð¤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805" y="1238597"/>
            <a:ext cx="2168830" cy="9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ÐÐ°ÑÑÐ¸Ð½ÐºÐ¸ Ð¿Ð¾ Ð·Ð°Ð¿ÑÐ¾ÑÑ ÑÐ¾ÑÐ¾ Ð¡ÑÑÐ¾Ð¸ÑÐµÐ»ÑÑÑÐ²Ð¾ ÐÐ¾Ð¼Ð° ÐºÑÐ»ÑÑÑÑÑ Ð² Ð´ÐµÑÐµÐ²Ð½Ðµ ÐÐµÑÑÐµÑÐ¾Ð²Ð¾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805" y="2275379"/>
            <a:ext cx="2168830" cy="12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ÐÐ°ÑÑÐ¸Ð½ÐºÐ¸ Ð¿Ð¾ Ð·Ð°Ð¿ÑÐ¾ÑÑ ÑÐ¾ÑÐ¾Â«ÐÐ¾ÐµÐ½Ð½Ð¾-Ð¸ÑÑÐ¾ÑÐ¸ÑÐµÑÐºÐ¸Ð¹ Ð¼ÑÐ·ÐµÐ¹ Â«ÐÑÐ·ÐµÐ¹ ÐÐ¾Ð¸ ÐÐ¾ÑÐ¼Ð¾Ð´ÐµÐ¼ÑÑÐ½ÑÐºÐ¾Ð¹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31" y="3698761"/>
            <a:ext cx="2116377" cy="13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ÐÐ°ÑÑÐ¸Ð½ÐºÐ¸ Ð¿Ð¾ Ð·Ð°Ð¿ÑÐ¾ÑÑ ÑÐ¾ÑÐ¾ ÐºÑÐ»ÑÑÑÑ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31" y="5278582"/>
            <a:ext cx="2116377" cy="1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941" y="49646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40512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160043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618185"/>
              </p:ext>
            </p:extLst>
          </p:nvPr>
        </p:nvGraphicFramePr>
        <p:xfrm>
          <a:off x="65076" y="2445011"/>
          <a:ext cx="11653950" cy="20839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3128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«Доступная среда»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</a:t>
                      </a:r>
                      <a:r>
                        <a:rPr lang="ru-RU" sz="1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помощи отдельным категориям граждан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оказания медицинской помощи населению в пределах полномочий на территории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4499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5076" y="1717530"/>
            <a:ext cx="4031181" cy="315883"/>
          </a:xfrm>
          <a:prstGeom prst="rect">
            <a:avLst/>
          </a:prstGeo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2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172001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9545407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42214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91" y="4684472"/>
            <a:ext cx="3981534" cy="21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74639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1549659"/>
              </p:ext>
            </p:extLst>
          </p:nvPr>
        </p:nvGraphicFramePr>
        <p:xfrm>
          <a:off x="482138" y="1420725"/>
          <a:ext cx="11321474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66100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социальной инфраструктуры, на которые сформированы паспорта доступности от общего количества объектов социальной инфраструктуры в приоритетных сферах деятельности маломобильных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 населения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детей в возрасте от 7 до 15 лет, подлежащих оздоровлению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возрасте от 7 до 15 лет, находящихся в трудной жизненной ситуации, подлежащих оздоровлению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191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участковых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врачей: 1 врач – 1 участок. Отсутствие (сокращение) дефицита врачей – привлечение/стимулирование/жилье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005488"/>
                  </a:ext>
                </a:extLst>
              </a:tr>
            </a:tbl>
          </a:graphicData>
        </a:graphic>
      </p:graphicFrame>
      <p:pic>
        <p:nvPicPr>
          <p:cNvPr id="4100" name="Picture 4" descr="ÐÐ°ÑÑÐ¸Ð½ÐºÐ¸ Ð¿Ð¾ Ð·Ð°Ð¿ÑÐ¾ÑÑ ÑÐ¾ÑÐ¾ ÑÐ¾ÑÐ¸Ð°Ð»ÑÐ½Ð°Ñ Ð·Ð°ÑÐ¸Ñ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03756"/>
            <a:ext cx="2610196" cy="16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ÑÐ¾ÑÐ¾ ÑÐ¾ÑÐ¸Ð°Ð»ÑÐ½Ð°Ñ Ð·Ð°ÑÐ¸Ñ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" y="4903756"/>
            <a:ext cx="2838029" cy="16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Ð²ÑÐ°Ñ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02" y="4903754"/>
            <a:ext cx="2280054" cy="16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Ð¾ÑÐ´ÑÑ Ð´ÐµÑÐµÐ¹ 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007" y="4903754"/>
            <a:ext cx="2393605" cy="16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8207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96" y="148994"/>
            <a:ext cx="10971415" cy="89009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направления, реализуемые в рамках муниципальной программы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96" y="1379913"/>
            <a:ext cx="8828809" cy="465573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в муниципальных образовательных организациях условий для инклюзивного образования детей-инвалидов, предусматривающих универсальную безбарьерную среду.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безбарьерной среды в муниципальных учреждениях культуры,  дополнительного образования детей.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безбарьерной среды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здании многофункционального центра предоставления государственных и муниципальных услуг.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Предоставление дополнительных мер социальной поддержки обратившимся инвалидам и участникам Великой Отечественной войны 1941-1945 гг., постоянно проживающих на территории Рузского городского округа.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Выплата ежемесячной денежной компенсации врачам государственных учреждений Московской области, расположенных на территории Рузского городского округа.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ÐÐ°ÑÑÐ¸Ð½ÐºÐ¸ Ð¿Ð¾ Ð·Ð°Ð¿ÑÐ¾ÑÑ ÑÐ¾ÑÐ¾ Ð¸Ð½ÐºÐ»ÑÐ·Ð¸Ð²Ð½Ð¾Ðµ Ð¾Ð±ÑÐ°Ð·Ð¾Ð²Ð°Ð½Ð¸Ðµ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67" y="1234699"/>
            <a:ext cx="2116523" cy="14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ÐÐ°ÑÑÐ¸Ð½ÐºÐ¸ Ð¿Ð¾ Ð·Ð°Ð¿ÑÐ¾ÑÑ ÑÐ¾ÑÐ¾ Ð±ÐµÐ·Ð±Ð°ÑÑÐµÑÐ½Ð°Ñ ÑÑÐµÐ´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67" y="2880619"/>
            <a:ext cx="2116523" cy="1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ÐÐ°ÑÑÐ¸Ð½ÐºÐ¸ Ð¿Ð¾ Ð·Ð°Ð¿ÑÐ¾ÑÑ ÑÐ¾ÑÐ¾  Ð²ÑÐ°ÑÐ°Ð¼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66" y="4584728"/>
            <a:ext cx="2116523" cy="16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40302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160043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958456"/>
              </p:ext>
            </p:extLst>
          </p:nvPr>
        </p:nvGraphicFramePr>
        <p:xfrm>
          <a:off x="65076" y="2445011"/>
          <a:ext cx="11653950" cy="15297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3128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«Устойчивое развитие сельских территорий»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7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5076" y="1717530"/>
            <a:ext cx="4031181" cy="315883"/>
          </a:xfrm>
          <a:prstGeom prst="rect">
            <a:avLst/>
          </a:prstGeo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2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172001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0,2%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9545407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0,3%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42214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0,3%</a:t>
            </a:r>
            <a:endParaRPr lang="ru-RU" sz="1600" b="1" dirty="0"/>
          </a:p>
        </p:txBody>
      </p:sp>
      <p:pic>
        <p:nvPicPr>
          <p:cNvPr id="5126" name="Picture 6" descr="ÐÐ°ÑÑÐ¸Ð½ÐºÐ¸ Ð¿Ð¾ Ð·Ð°Ð¿ÑÐ¾ÑÑ ÑÐ¾ÑÐ¾ ÑÐµÐ»Ð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01" y="4778897"/>
            <a:ext cx="28289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74639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1481136"/>
              </p:ext>
            </p:extLst>
          </p:nvPr>
        </p:nvGraphicFramePr>
        <p:xfrm>
          <a:off x="482138" y="1823892"/>
          <a:ext cx="11321474" cy="140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66100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жилищных условий граждан Российской Федерации, проживающих в сельской местности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в том числе для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 и молодых специалистов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</a:tbl>
          </a:graphicData>
        </a:graphic>
      </p:graphicFrame>
      <p:pic>
        <p:nvPicPr>
          <p:cNvPr id="1026" name="Picture 2" descr="ÐÐ°ÑÑÐ¸Ð½ÐºÐ¸ Ð¿Ð¾ Ð·Ð°Ð¿ÑÐ¾ÑÑ ÑÐ¾ÑÐ¾ Ð¾Ð±ÐµÑÐ¿ÐµÑÐµÐ½Ð¸Ðµ Ð¶Ð¸Ð»ÑÐµÐ¼ Ð¼Ð¾Ð»Ð¾Ð´ÑÑ ÑÐµÐ¼ÐµÐ¹ Ð½Ð° ÑÐµÐ»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8" y="4207046"/>
            <a:ext cx="2171824" cy="1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¾ÑÐ¾ Ð¾Ð±ÐµÑÐ¿ÐµÑÐµÐ½Ð¸Ðµ Ð¶Ð¸Ð»ÑÐµÐ¼ Ð¼Ð¾Ð»Ð¾Ð´ÑÑ ÑÐµÐ¼ÐµÐ¹ Ð½Ð° ÑÐµÐ»Ðµ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26" y="4207045"/>
            <a:ext cx="2289630" cy="15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Ð¾ÑÐ¾ Ð¾Ð±ÐµÑÐ¿ÐµÑÐµÐ½Ð¸Ðµ Ð¶Ð¸Ð»ÑÐµÐ¼ Ð½Ð° ÑÐµÐ»Ðµ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6" y="4114800"/>
            <a:ext cx="1864417" cy="16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ÑÐ¾ÑÐ¾ Ð¾Ð±ÐµÑÐ¿ÐµÑÐµÐ½Ð¸Ðµ Ð¶Ð¸Ð»ÑÐµÐ¼ Ð½Ð° ÑÐµÐ»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27" y="4114800"/>
            <a:ext cx="2404285" cy="16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74753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35" y="1285298"/>
            <a:ext cx="862861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1.Улучшение жилищных условий граждан, проживающих в сельской местности, в том числе молодых семей и молодых специалистов.</a:t>
            </a:r>
          </a:p>
          <a:p>
            <a:pPr marL="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2.Улучшение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жилищных условий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Российской Федерации, проживающих в сельской местности.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ÐÐ°ÑÑÐ¸Ð½ÐºÐ¸ Ð¿Ð¾ Ð·Ð°Ð¿ÑÐ¾ÑÑ ÑÐ¾ÑÐ¾  ÑÐµÐ»Ð¾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08969"/>
            <a:ext cx="2209800" cy="208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ÐÐ°ÑÑÐ¸Ð½ÐºÐ¸ Ð¿Ð¾ Ð·Ð°Ð¿ÑÐ¾ÑÑ ÑÐ¾ÑÐ¾  ÑÐµÐ»Ð¾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507" y="3569785"/>
            <a:ext cx="2156785" cy="22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6567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220350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«Предпринимательство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949181"/>
              </p:ext>
            </p:extLst>
          </p:nvPr>
        </p:nvGraphicFramePr>
        <p:xfrm>
          <a:off x="423946" y="3086851"/>
          <a:ext cx="11321938" cy="202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3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679171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4050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конкуренции»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малого и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среднего предпринимательства»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похоронного дела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Рузском городском округе»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40509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7280030" y="230262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1,7%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8903784" y="2304610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1,6%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559718" y="230262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1,9%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3946" y="2383011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8787" y="4798477"/>
            <a:ext cx="1590075" cy="195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8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74639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8248664"/>
              </p:ext>
            </p:extLst>
          </p:nvPr>
        </p:nvGraphicFramePr>
        <p:xfrm>
          <a:off x="482138" y="934430"/>
          <a:ext cx="11321474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100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общей экономии денежных средств от общей суммы объявленных торгов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доставок товаров автолавками и автомагазинами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сельские населенные пункты Московской области по утвержденному уполномоченным органом местного самоуправления муниципального образования графику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 в неделю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на территории муниципального образования муниципального казенного учреждения в сфере погребения и похоронного дела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79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оформленных в муниципальную собственность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62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Порядка деятельности общественных кладбищ на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территории муниципального образования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48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рабочих мест, на которых проведена специальная оценка условий труда, в общем количестве рабочих мест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085781"/>
                  </a:ext>
                </a:extLst>
              </a:tr>
            </a:tbl>
          </a:graphicData>
        </a:graphic>
      </p:graphicFrame>
      <p:pic>
        <p:nvPicPr>
          <p:cNvPr id="2050" name="Picture 2" descr="ÐÐ°ÑÑÐ¸Ð½ÐºÐ¸ Ð¿Ð¾ Ð·Ð°Ð¿ÑÐ¾ÑÑ ÑÐ¾ÑÐ¾ Ð¿ÑÐµÐ´Ð¿ÑÐ¸Ð½Ð¸Ð¼Ð°ÑÐµÐ»ÑÑÑÐ²Ð¾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" y="5248541"/>
            <a:ext cx="2271741" cy="14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91" y="5248541"/>
            <a:ext cx="1821135" cy="15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ÑÐ¾ÑÐ¾ ÐºÐ»Ð°Ð´Ð±Ð¸Ñ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75" y="5248541"/>
            <a:ext cx="1767133" cy="14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ÐÐ°ÑÑÐ¸Ð½ÐºÐ¸ Ð¿Ð¾ Ð·Ð°Ð¿ÑÐ¾ÑÑ ÑÐ¾ÑÐ¾ Ð´Ð¾ÑÑÐ°Ð²ÐºÐ° Ð¿ÑÐ¾Ð´ÑÐºÑÐ¾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924" y="5248541"/>
            <a:ext cx="2429688" cy="14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4952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35" y="1285298"/>
            <a:ext cx="862861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Предоставление частичной компенсации субъектам малого и среднего предпринимательства затрат, связанных с приобретением оборудования в целях создания или развития.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Приведение кладбищ Рузского городского округа в нормативное состояние.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Содержание и обслуживание кладбищ, в том числе вырубка сухих и аварийных деревьев, выкашивание травы, строительство контейнерных площадок, установка емкостей для песка и баков с водой для технических нужд на территории кладбищ, сбор и уборка мусора.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Оказание услуг по погребению, согласно гарантированному перечню услуг.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деятельности Центра закупок Рузского городского округа.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 descr="ÐÐ°ÑÑÐ¸Ð½ÐºÐ¸ Ð¿Ð¾ Ð·Ð°Ð¿ÑÐ¾ÑÑ ÑÐ¾ÑÐ¾ ÑÑÐ±ÑÐµÐºÑÑ Ð¼Ð°Ð»Ð¾Ð³Ð¾ Ð¿ÑÐµÐ´Ð¿ÑÐ¸Ð½Ð¸Ð¼Ð°ÑÐµÐ»ÑÑÑÐ²Ð¾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00" y="1285298"/>
            <a:ext cx="2393792" cy="13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ÐÐ°ÑÑÐ¸Ð½ÐºÐ¸ Ð¿Ð¾ Ð·Ð°Ð¿ÑÐ¾ÑÑ ÑÐ¾ÑÐ¾ ÑÑÐ±ÑÐµÐºÑÑ Ð¼Ð°Ð»Ð¾Ð³Ð¾ Ð¿ÑÐµÐ´Ð¿ÑÐ¸Ð½Ð¸Ð¼Ð°ÑÐµÐ»ÑÑÑÐ²Ð¾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00" y="2810019"/>
            <a:ext cx="2393792" cy="14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ÐÐ°ÑÑÐ¸Ð½ÐºÐ¸ Ð¿Ð¾ Ð·Ð°Ð¿ÑÐ¾ÑÑ ÑÐ¾ÑÐ¾ ÑÐ¾Ð´ÐµÑÐ¶Ð°Ð½Ð¸Ðµ ÐºÐ»Ð°Ð´Ð±Ð¸Ñ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00" y="4453875"/>
            <a:ext cx="2395929" cy="13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8188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3879" y="368605"/>
            <a:ext cx="10991186" cy="11524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Структура доходов бюджета 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Рузского городского округа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rgbClr val="7030A0"/>
                </a:solidFill>
              </a:rPr>
              <a:t>(млн. рублей)</a:t>
            </a:r>
            <a:endParaRPr lang="ru-RU" sz="1600" dirty="0">
              <a:solidFill>
                <a:srgbClr val="7030A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844362"/>
              </p:ext>
            </p:extLst>
          </p:nvPr>
        </p:nvGraphicFramePr>
        <p:xfrm>
          <a:off x="383879" y="1806570"/>
          <a:ext cx="11353691" cy="4365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759">
                  <a:extLst>
                    <a:ext uri="{9D8B030D-6E8A-4147-A177-3AD203B41FA5}">
                      <a16:colId xmlns:a16="http://schemas.microsoft.com/office/drawing/2014/main" val="270817615"/>
                    </a:ext>
                  </a:extLst>
                </a:gridCol>
                <a:gridCol w="2341914">
                  <a:extLst>
                    <a:ext uri="{9D8B030D-6E8A-4147-A177-3AD203B41FA5}">
                      <a16:colId xmlns:a16="http://schemas.microsoft.com/office/drawing/2014/main" val="2685475890"/>
                    </a:ext>
                  </a:extLst>
                </a:gridCol>
                <a:gridCol w="2307474">
                  <a:extLst>
                    <a:ext uri="{9D8B030D-6E8A-4147-A177-3AD203B41FA5}">
                      <a16:colId xmlns:a16="http://schemas.microsoft.com/office/drawing/2014/main" val="2548456468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4280709817"/>
                    </a:ext>
                  </a:extLst>
                </a:gridCol>
              </a:tblGrid>
              <a:tr h="47195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48710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726,2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0386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392597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280756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 земельные участки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719097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654935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уплаты акцизов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676382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963157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369389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доходов: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1 857,5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1 858,3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1 862,0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3833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1218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11343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«Безопасность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303825"/>
              </p:ext>
            </p:extLst>
          </p:nvPr>
        </p:nvGraphicFramePr>
        <p:xfrm>
          <a:off x="266007" y="1902046"/>
          <a:ext cx="11479876" cy="438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09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3879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преступлений и иных правонарушений»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87560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«Снижение рисков и смягчение последствий чрезвычайных ситуаций природного и техногенного характера на территории Рузского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61292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 совершенствование систем оповещения и информирования Рузского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61292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пожарной безопасности на территории Рузского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995845"/>
                  </a:ext>
                </a:extLst>
              </a:tr>
              <a:tr h="61292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мероприятий гражданской обороны на территории Рузского городского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594836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«Мобилизационная подготовка экономики Рузского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375662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43,9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8477059" y="1151712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2,4%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619743" y="1151712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2,4%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762104" y="111568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2,5%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5633" y="1197033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ÐÐ°ÑÑÐ¸Ð½ÐºÐ¸ Ð¿Ð¾ Ð·Ð°Ð¿ÑÐ¾ÑÑ ÑÐ¾ÑÐ¾ Ð±ÐµÐ·Ð¾Ð¿Ð°ÑÐ½Ð¾ÑÑÑ Ð½Ð°ÑÐµÐ»ÐµÐ½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746" y="6010623"/>
            <a:ext cx="884563" cy="8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75134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21675249"/>
              </p:ext>
            </p:extLst>
          </p:nvPr>
        </p:nvGraphicFramePr>
        <p:xfrm>
          <a:off x="290945" y="718298"/>
          <a:ext cx="11512667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7409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4404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14373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12935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13905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не менее чем на 5%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Безопасный город – безопасное проживание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социальной сферы,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 с массовым пребыванием людей и коммерческих объектов, оборудованных системами видеонаблюдения и подключенных к системе «Безопасный регион», в общем числе таковых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401149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народных дружинников на 10 тысяч населения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 тыс. населения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79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62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готовности муниципального образования к действиям по предназначению при возникновении ЧС (происшествиях) природного и техногенного характера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48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органами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местного самоуправления обеспечения безопасности людей на воде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08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среднего времени совместного реагирования нескольких экстренных оперативных служб и обращения населения по единому номеру «112» на территории муниципального образования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61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Увеличения количества населения муниципального образования, попадающего в зону действия системы централизованного оповещения и информирования при ЧС или угрозе их возникновения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820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площади территории муниципального образования, покрытой комплексной системой «Безопасный город»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429997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7513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3011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75134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3495063"/>
              </p:ext>
            </p:extLst>
          </p:nvPr>
        </p:nvGraphicFramePr>
        <p:xfrm>
          <a:off x="290945" y="1283563"/>
          <a:ext cx="1151266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7409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44045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14373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12935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13905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степени пожарной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защищенности муниципального образования по отношению к базовому периоду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степени готовности муниципального образования в области гражданской обороны по отношению к базовому периоду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предъявленным требованиям по организации мобилизационной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подготовки в органе местного самоуправления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401149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установленным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требованиям по защите сведений, составляющих государственную тайну в органе местного самоуправления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798358"/>
                  </a:ext>
                </a:extLst>
              </a:tr>
            </a:tbl>
          </a:graphicData>
        </a:graphic>
      </p:graphicFrame>
      <p:pic>
        <p:nvPicPr>
          <p:cNvPr id="3074" name="Picture 2" descr="ÐÐ°ÑÑÐ¸Ð½ÐºÐ¸ Ð¿Ð¾ Ð·Ð°Ð¿ÑÐ¾ÑÑ ÑÐ¾ÑÐ¾ Ð¿Ð¾Ð¶Ð°ÑÐ½Ð° Ð±ÐµÐ·Ð¾Ð¿Ð°ÑÐ½Ð¾ÑÑÑ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4696950"/>
            <a:ext cx="2660073" cy="17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Ð¾ÑÐ¾ Ð¿Ð¾Ð¶Ð°ÑÐ½Ð° Ð±ÐµÐ·Ð¾Ð¿Ð°ÑÐ½Ð¾ÑÑÑ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73" y="4708013"/>
            <a:ext cx="2337058" cy="17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Ð¾ÑÐ¾ ÐÐµÐ·Ð¾Ð¿Ð°ÑÐ½ÑÐ¹ ÑÐµÐ³Ð¸Ð¾Ð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88" y="4709051"/>
            <a:ext cx="2713637" cy="17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ÑÐ¾ÑÐ¾ ÐÐµÐ·Ð¾Ð¿Ð°ÑÐ½ÑÐ¹ ÑÐµÐ³Ð¸Ð¾Ð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50" y="4708013"/>
            <a:ext cx="2602998" cy="17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2" y="197367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9966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35" y="931025"/>
            <a:ext cx="8628610" cy="47056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антитеррористической защищенности объектов образования посредством поэтапного их перевода на круглосуточный режим охраны силами физической охраны.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Установка (замена) и ремонт систем видеонаблюдения, установленных в учреждениях социально-культурной сферы.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Оказание поддержки гражданам и их объединениям, участвующих в охране общественного порядка, создание условий для деятельности народных дружин.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экстренной связи с ЕДДС по единому номеру «112», в том числе на совершенствование работы служб «112».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Реализация мероприятий «Безопасный регион».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Реализация первичных мер противопожарной безопасности.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резервного фонда для предупреждения и ликвидации чрезвычайных ситуаций, в том числе последствий террористических актов.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ÐÐ°ÑÑÐ¸Ð½ÐºÐ¸ Ð¿Ð¾ Ð·Ð°Ð¿ÑÐ¾ÑÑ ÑÐ¾ÑÐ¾ Ð±ÐµÐ·Ð¾Ð¿Ð°ÑÐ½ÑÐ¹ ÑÐµÐ³Ð¸Ð¾Ð½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27" y="1049164"/>
            <a:ext cx="2196929" cy="11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ÐÐ°ÑÑÐ¸Ð½ÐºÐ¸ Ð¿Ð¾ Ð·Ð°Ð¿ÑÐ¾ÑÑ ÑÐ¾ÑÐ¾ Ð±ÐµÐ·Ð¾Ð¿Ð°ÑÐ½ÑÐ¹ ÑÐµÐ³Ð¸Ð¾Ð½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28" y="2623429"/>
            <a:ext cx="2196928" cy="153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ÐÐ°ÑÑÐ¸Ð½ÐºÐ¸ Ð¿Ð¾ Ð·Ð°Ð¿ÑÐ¾ÑÑ ÑÐ¾ÑÐ¾  Ð¿Ð¾Ð¶Ð°ÑÐ½Ð¾Ð¹ Ð±ÐµÐ·Ð¾Ð¿Ð°ÑÐ½Ð¾ÑÑ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27" y="4494426"/>
            <a:ext cx="2196929" cy="15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5411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1600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инженерно-коммунальной инфраструктуры и энергосбережения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363975"/>
              </p:ext>
            </p:extLst>
          </p:nvPr>
        </p:nvGraphicFramePr>
        <p:xfrm>
          <a:off x="65076" y="2445011"/>
          <a:ext cx="11653950" cy="20839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3128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«Чистая вода»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«Очистка сточных вод»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обеспечения качественными жилищно-коммунальными услугами»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4499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5076" y="1808970"/>
            <a:ext cx="4031181" cy="315883"/>
          </a:xfrm>
          <a:prstGeom prst="rect">
            <a:avLst/>
          </a:prstGeo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2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172001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1,4%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9545407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1,5%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42214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0,6%</a:t>
            </a:r>
            <a:endParaRPr lang="ru-RU" sz="1600" b="1" dirty="0"/>
          </a:p>
        </p:txBody>
      </p:sp>
      <p:pic>
        <p:nvPicPr>
          <p:cNvPr id="11" name="Picture 3" descr="C:\Users\User\Pictures\3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5407" y="4737687"/>
            <a:ext cx="2148773" cy="196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84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75134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50088854"/>
              </p:ext>
            </p:extLst>
          </p:nvPr>
        </p:nvGraphicFramePr>
        <p:xfrm>
          <a:off x="290945" y="1052727"/>
          <a:ext cx="11762509" cy="40384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4255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73213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36386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2747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35908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населения, обеспеченного доброкачественной питьевой водой из центральных источников водоснабжения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восстановленных водозаборных узлов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станций водоподготовки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401149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построенных, реконструированных,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отремонтированных коллекторов (участков)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79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62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– оснащенность многоквартирных домов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приборами учета ресурсов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48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 и сооружений органов местного самоуправления и муниципальных учреждений, оснащенных приборами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учета потребляемых энергетических ресурсов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08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В, С, 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618353"/>
                  </a:ext>
                </a:extLst>
              </a:tr>
            </a:tbl>
          </a:graphicData>
        </a:graphic>
      </p:graphicFrame>
      <p:pic>
        <p:nvPicPr>
          <p:cNvPr id="6150" name="Picture 6" descr="ÐÐ°ÑÑÐ¸Ð½ÐºÐ¸ Ð¿Ð¾ Ð·Ð°Ð¿ÑÐ¾ÑÑ ÑÐ¾ÑÐ¾ Ð²Ð¾Ð´Ð¾Ð¾ÑÐ¸ÑÑÐº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5333390"/>
            <a:ext cx="2280054" cy="12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ÑÐ¾ÑÐ¾ Ð²Ð¾Ð´Ð¾Ð·Ð°Ð±Ð¾ÑÐ½ÑÐµ ÑÐ·Ð»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28" y="5333389"/>
            <a:ext cx="2446309" cy="12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Ð°ÑÑÐ¸Ð½ÐºÐ¸ Ð¿Ð¾ Ð·Ð°Ð¿ÑÐ¾ÑÑ ÑÐ¾ÑÐ¾ Ð¾Ð±ÑÐµÐºÑÑ ÐºÐ¾Ð¼Ð¼ÑÐ½Ð°Ð»ÑÐ½Ð¾Ð¹ Ð¸Ð½ÑÑÐ°ÑÑÑÑÐºÑÑÑ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5" y="5333390"/>
            <a:ext cx="2415424" cy="12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ÐÐ°ÑÑÐ¸Ð½ÐºÐ¸ Ð¿Ð¾ Ð·Ð°Ð¿ÑÐ¾ÑÑ ÑÐ¾ÑÐ¾ ÐºÐ»Ð°ÑÑ ÑÐ½ÐµÑÐ³ÐµÑÐ¸ÑÐµÑÐºÐ¾Ð¹ ÑÑÑÐµÐºÑÐ¸Ð²Ð½Ð¾ÑÑÐ¸ Ð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96" y="5333388"/>
            <a:ext cx="2128058" cy="12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163000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6225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931025"/>
            <a:ext cx="9426633" cy="5669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1.Приобретение, монтаж и ввод в эксплуатацию станции водоочистки на артскважине по адресу: Рузский городской округ, село Никольское, д. 20а.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2.Приобретение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монтаж и ввод в эксплуатацию станции водоочистки на артскважине по адресу: Рузский городской округ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Покровское, ул. ДОХБ, д. 22.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Поставка и монтаж модульных очистных сооружений хозяйственно-бытовых сточных вод по адресу: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Рузский городской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округ, п. Полушкино.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Поставка и монтаж модульных очистных сооружений хозяйственно-бытовых сточных вод по адресу: Рузский городской округ,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ж/г «Дружба».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Актуализация схем теплоснабжения, водоснабжения и водоотведения населенных пунктов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Разработка программы комплексного развития коммунальной инфраструктуры.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Проектно-изыскательские работы для строительства котельной по адресу Рузский городской округ, п. Тучково, ул. Лебеденко.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Установка системы видеонаблюдения на строящейся  газовой котельной по адресу: Рузский городской округ, п. Тучково.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ÑÐ¾ÑÐ¾ ÑÑÑÐ¾Ð¸ÑÐµÐ»ÑÑÑÐ²Ð¾ ÑÑÐ°Ð½ÑÐ¸Ñ Ð²Ð¾Ð´Ð¾Ð¾ÑÐ¸ÑÑÐºÐ¸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31" y="1068659"/>
            <a:ext cx="2152996" cy="135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¾ÑÐ¾ Ð¼Ð¾Ð´ÑÐ»ÑÐ½ÑÐµ Ð¾ÑÐ¸ÑÑÐ½ÑÐµ ÑÐ¾Ð¾ÑÑÐ¶ÐµÐ½Ð¸Ñ 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31" y="2652395"/>
            <a:ext cx="2152996" cy="12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Ð¾ÑÐ¾ ÑÑÑÐ¾Ð¸ÑÐµÐ»ÑÑÑÐ²Ð¾ ÐºÐ¾ÑÐµÐ»ÑÐ½Ð¾Ð¹ 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146" y="4218708"/>
            <a:ext cx="2127181" cy="11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5409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07927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«Жилище»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42150"/>
              </p:ext>
            </p:extLst>
          </p:nvPr>
        </p:nvGraphicFramePr>
        <p:xfrm>
          <a:off x="158433" y="1859078"/>
          <a:ext cx="11653950" cy="21878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9221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многоквартирных жилых домов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признанных аварийными в установленном законодательством порядке»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жильем молодых семей»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303414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«Социальная ипотека»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147,0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143,9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346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41560" y="1246044"/>
            <a:ext cx="4031181" cy="315883"/>
          </a:xfrm>
          <a:prstGeom prst="rect">
            <a:avLst/>
          </a:prstGeom>
          <a:gradFill>
            <a:gsLst>
              <a:gs pos="84000">
                <a:schemeClr val="accent4"/>
              </a:gs>
              <a:gs pos="33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31343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7,6%</a:t>
            </a:r>
            <a:endParaRPr lang="ru-RU" sz="1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08226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7,9%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785109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2,9%</a:t>
            </a:r>
            <a:endParaRPr lang="ru-RU" sz="1600" b="1" dirty="0"/>
          </a:p>
        </p:txBody>
      </p:sp>
      <p:pic>
        <p:nvPicPr>
          <p:cNvPr id="1028" name="Picture 4" descr="ÐÐ°ÑÑÐ¸Ð½ÐºÐ¸ Ð¿Ð¾ Ð·Ð°Ð¿ÑÐ¾ÑÑ ÑÐ¾ÑÐ¾ Ð´Ð¾Ð¼ Ð¸ ÑÐµÐ¼Ñ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259" y="5289111"/>
            <a:ext cx="1594124" cy="12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541" y="382705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1654710"/>
              </p:ext>
            </p:extLst>
          </p:nvPr>
        </p:nvGraphicFramePr>
        <p:xfrm>
          <a:off x="290945" y="1208749"/>
          <a:ext cx="11762509" cy="220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84255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73213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36386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2747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35908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получивших жилые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помещения и улучшившие свои жилищные условия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приобретение (строительство) жилого помещения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подпрограммы «Социальная ипотека», получивших финансовую помощь,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предоставляемую для погашения основной части долга по ипотечному жилищному кредиту (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</a:tbl>
          </a:graphicData>
        </a:graphic>
      </p:graphicFrame>
      <p:pic>
        <p:nvPicPr>
          <p:cNvPr id="7170" name="Picture 2" descr="ÐÐ°ÑÑÐ¸Ð½ÐºÐ¸ Ð¿Ð¾ Ð·Ð°Ð¿ÑÐ¾ÑÑ ÑÐ¾ÑÐ¾ ÐÐ¸Ð»Ð¸ÑÐµ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" y="4423382"/>
            <a:ext cx="2905299" cy="19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Ð¾ÑÐ¾ ÐÐ¸Ð»Ð¸ÑÐµ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52" y="4423381"/>
            <a:ext cx="2527068" cy="19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ÐÐ°ÑÑÐ¸Ð½ÐºÐ¸ Ð¿Ð¾ Ð·Ð°Ð¿ÑÐ¾ÑÑ ÑÐ¾ÑÐ¾ ÐÐ¸Ð»Ð¸ÑÐµ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15" y="4423381"/>
            <a:ext cx="2525138" cy="19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ÐÐ°ÑÑÐ¸Ð½ÐºÐ¸ Ð¿Ð¾ Ð·Ð°Ð¿ÑÐ¾ÑÑ ÑÐ¾ÑÐ¾ ÑÐ¾ÑÐ¸Ð°Ð»ÑÐ½Ð°Ñ Ð¸Ð¿Ð¾ÑÐµ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57" y="4423381"/>
            <a:ext cx="2408900" cy="19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2775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567" y="1482306"/>
            <a:ext cx="9426633" cy="3616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1.Переселение граждан из многоквартирных жилых домов, признанных аварийными в установленном законодательством порядке, при реализации адресной программы Московской области по переселению граждан из аварийного жилищного фонда».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Снос аварийных жилых домов.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Оказание государственной поддержки молодым семьям в виде социальных выплат на приобретение жилого помещения или строительство индивидуального жилого дома.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реализации программы «Социальная ипотека». Компенсация оплаты основного долга по ипотечному жилищному кредиту.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ÑÐ¾ÑÐ¾ Ð¿ÐµÑÐµÑÐµÐ»ÐµÐ½Ð¸Ðµ Ð³ÑÐ°Ð¶Ð´Ð°Ð½ Ð¸Ð· Ð°Ð²Ð°ÑÐ¸Ð¹Ð½ÑÑ Ð´Ð¾Ð¼Ð¾Ð²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3" y="847898"/>
            <a:ext cx="2038985" cy="12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3" y="2219496"/>
            <a:ext cx="2038985" cy="14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Ð¾ÑÐ¾ ÑÐ½Ð¾Ñ Ð°Ð²Ð°ÑÐ¸Ð¹Ð½ÑÑ Ð´Ð¾Ð¼Ð¾Ð²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82" y="3785318"/>
            <a:ext cx="2038985" cy="13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ÑÐ¾ÑÐ¾ ÑÐ¾ÑÐ¸Ð°Ð»ÑÐ½Ð°Ñ Ð¸Ð¿Ð¾ÑÐµÐºÐ°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70" y="5326202"/>
            <a:ext cx="2047297" cy="12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6059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5" y="132368"/>
            <a:ext cx="11021291" cy="11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Структура расходов бюджета 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Рузского городского округа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(млн. рублей)</a:t>
            </a:r>
            <a:endParaRPr lang="ru-RU" sz="1800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238550"/>
              </p:ext>
            </p:extLst>
          </p:nvPr>
        </p:nvGraphicFramePr>
        <p:xfrm>
          <a:off x="407321" y="1271847"/>
          <a:ext cx="1118062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325">
                  <a:extLst>
                    <a:ext uri="{9D8B030D-6E8A-4147-A177-3AD203B41FA5}">
                      <a16:colId xmlns:a16="http://schemas.microsoft.com/office/drawing/2014/main" val="3060505776"/>
                    </a:ext>
                  </a:extLst>
                </a:gridCol>
                <a:gridCol w="6020334">
                  <a:extLst>
                    <a:ext uri="{9D8B030D-6E8A-4147-A177-3AD203B41FA5}">
                      <a16:colId xmlns:a16="http://schemas.microsoft.com/office/drawing/2014/main" val="2259321323"/>
                    </a:ext>
                  </a:extLst>
                </a:gridCol>
                <a:gridCol w="1394182">
                  <a:extLst>
                    <a:ext uri="{9D8B030D-6E8A-4147-A177-3AD203B41FA5}">
                      <a16:colId xmlns:a16="http://schemas.microsoft.com/office/drawing/2014/main" val="164538149"/>
                    </a:ext>
                  </a:extLst>
                </a:gridCol>
                <a:gridCol w="1321757">
                  <a:extLst>
                    <a:ext uri="{9D8B030D-6E8A-4147-A177-3AD203B41FA5}">
                      <a16:colId xmlns:a16="http://schemas.microsoft.com/office/drawing/2014/main" val="1524599201"/>
                    </a:ext>
                  </a:extLst>
                </a:gridCol>
                <a:gridCol w="1367022">
                  <a:extLst>
                    <a:ext uri="{9D8B030D-6E8A-4147-A177-3AD203B41FA5}">
                      <a16:colId xmlns:a16="http://schemas.microsoft.com/office/drawing/2014/main" val="3764232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Рзаздел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07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92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7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62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50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23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396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92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102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97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76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74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9501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расходов: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1 929,8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1 811,8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1 760,7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93343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7175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1600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774032"/>
              </p:ext>
            </p:extLst>
          </p:nvPr>
        </p:nvGraphicFramePr>
        <p:xfrm>
          <a:off x="65076" y="2445011"/>
          <a:ext cx="11653950" cy="1880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3128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«Содержание и ремонт»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дорожного движения»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4499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5076" y="1808970"/>
            <a:ext cx="4031181" cy="315883"/>
          </a:xfrm>
          <a:prstGeom prst="rect">
            <a:avLst/>
          </a:prstGeo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2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172001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5,1%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9545407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5,4%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42214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5,5%</a:t>
            </a:r>
            <a:endParaRPr lang="ru-RU" sz="1600" b="1" dirty="0"/>
          </a:p>
        </p:txBody>
      </p:sp>
      <p:pic>
        <p:nvPicPr>
          <p:cNvPr id="2050" name="Picture 2" descr="ÐÐ°ÑÑÐ¸Ð½ÐºÐ¸ Ð¿Ð¾ Ð·Ð°Ð¿ÑÐ¾ÑÑ ÑÐ¾ÑÐ¾ Ð´Ð¾ÑÐ¾Ð¶Ð½Ð°Ñ Ð¸Ð½ÑÑÐ°ÑÑÑÑÐºÑÑÑ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07" y="5021423"/>
            <a:ext cx="2055592" cy="13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541" y="382705"/>
            <a:ext cx="11571316" cy="57326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07143502"/>
              </p:ext>
            </p:extLst>
          </p:nvPr>
        </p:nvGraphicFramePr>
        <p:xfrm>
          <a:off x="290945" y="1208749"/>
          <a:ext cx="11762509" cy="3185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4255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73213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960111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1009022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35908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поездок,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оплаченных с использованием единых транспортных карт, в общем количестве оплаченных пассажирами поездок на конец года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(или) ремонт автомобильных дорог общего пользования местного значения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бесхозных дорог, принятых в муниципальную собственность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парковочных машино-мест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м/м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54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смертности от ДТП на дорогах федерального, регионального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муниципального значения, частных дорогах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 тысяч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жителей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10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09401"/>
                  </a:ext>
                </a:extLst>
              </a:tr>
            </a:tbl>
          </a:graphicData>
        </a:graphic>
      </p:graphicFrame>
      <p:pic>
        <p:nvPicPr>
          <p:cNvPr id="12290" name="Picture 2" descr="ÐÐ°ÑÑÐ¸Ð½ÐºÐ¸ Ð¿Ð¾ Ð·Ð°Ð¿ÑÐ¾ÑÑ ÑÐ¾ÑÐ¾ ÐµÐ´Ð¸Ð½Ð°Ñ ÑÑÐ°Ð½ÑÐ¿Ð¾ÑÑÐ½Ð°Ñ ÐºÐ°ÑÑÐ° ÐÐ¾Ð´Ð¼Ð¾ÑÐºÐ¾Ð²Ñ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4925336"/>
            <a:ext cx="2363181" cy="16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ÑÐ¾ÑÐ¾ ÐºÐ°Ð¿Ð¸ÑÐ°Ð»ÑÐ½ÑÐ¹ ÑÐµÐ¼Ð¾Ð½Ñ Ð´Ð¾ÑÐ¾Ð³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06" y="4925336"/>
            <a:ext cx="2670752" cy="16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Ð°ÑÑÐ¸Ð½ÐºÐ¸ Ð¿Ð¾ Ð·Ð°Ð¿ÑÐ¾ÑÑ ÑÐ¾ÑÐ¾ Ð¿Ð°ÑÐºÐ¾Ð²Ð¾ÑÐ½ÑÐµ Ð¼ÐµÑÑ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16" y="4925335"/>
            <a:ext cx="2479558" cy="16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Ð°ÑÑÐ¸Ð½ÐºÐ¸ Ð¿Ð¾ Ð·Ð°Ð¿ÑÐ¾ÑÑ ÑÐ¾ÑÐ¾ Ð±ÐµÑÑÐ¾Ð·Ð½ÑÐµ Ð´Ð¾ÑÐ¾Ð³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32" y="4925336"/>
            <a:ext cx="2670425" cy="16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1300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1" y="1053143"/>
            <a:ext cx="9426633" cy="5517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Ремонт дорог общего пользования местного значения.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Ремонт остановочных пунктов, в том числе замена и установка остановочных павильонов.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Содержание дорог общего пользования местного значения и объектов дорожного хозяйства.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Устройство подъездов с щебеночным покрытием переходного типа к земельным участкам, выделенным молодым семьям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Содержание и ремонт подвесных мостов.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Устройство и ремонт водоотводных и дренажных систем на автомобильных дорогах общего пользования местного значения.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Создание системы обучения детей поведению на дорогах и улицах.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Мероприятия по установке дорожных знаков, обустройству пешеходных переходов, нанесению дорожной разметки, устройству искусственных неровностей, ямочному ремонту, установке светофорных объектов, дорожных и перильных сооружений на автомобильных дорогах общего пользования местного значения.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Ð°ÑÑÐ¸Ð½ÐºÐ¸ Ð¿Ð¾ Ð·Ð°Ð¿ÑÐ¾ÑÑ ÑÐ¾ÑÐ¾ ÑÐµÐ¼Ð¾Ð½Ñ Ð´Ð¾ÑÐ¾Ð³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74" y="671249"/>
            <a:ext cx="2180948" cy="14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Ð¾ÑÐ¾ ÑÐ¾Ð´ÐµÑÐ¶Ð°Ð½Ð¸Ðµ Ð´Ð¾ÑÐ¾Ð³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74" y="2236123"/>
            <a:ext cx="2180948" cy="14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Ð¾ÑÐ¾ Ð¿Ð¾Ð´Ð²ÐµÑÐ½ÑÐµ Ð¼Ð¾ÑÑÑ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74" y="3811648"/>
            <a:ext cx="2180948" cy="14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ÑÐ¾ÑÐ¾ Ð®ÐÐ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06" y="5349244"/>
            <a:ext cx="2162816" cy="139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4621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140886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«Формирование современной городской среды»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237926"/>
              </p:ext>
            </p:extLst>
          </p:nvPr>
        </p:nvGraphicFramePr>
        <p:xfrm>
          <a:off x="266008" y="2331404"/>
          <a:ext cx="11479876" cy="2309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09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3879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50591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территории населенных пунктов»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обеспечения комфортного проживания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жителей в многоквартирных домах»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8477382" y="1562247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12,7%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619743" y="1562247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13,1%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695602" y="157887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14,7%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007" y="1760871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ukgks31.ru/images/cms/data/mkd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456" y="4969156"/>
            <a:ext cx="5764876" cy="16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2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0605162"/>
              </p:ext>
            </p:extLst>
          </p:nvPr>
        </p:nvGraphicFramePr>
        <p:xfrm>
          <a:off x="116378" y="465513"/>
          <a:ext cx="11837324" cy="496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(в разрезе видов территорий), в том числе – зоны отдыха, пешеходные зоны,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скверы,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разработанных архитектурно-планировочных концепций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благоустройства общественных территорий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обустроенными дворовыми территориями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площади асфальтового покрытия дворовых территорий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метров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35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приобретенной техники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72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уровня износа электросетевого хозяйства систем наружного освещения с применением СИП и высокоэффективных светильников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06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«Светлый город»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74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подъездов многоквартирных домов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52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многоквартирных домов, в которых проведен капитальный ремонт в рамках региональной программы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514664"/>
                  </a:ext>
                </a:extLst>
              </a:tr>
            </a:tbl>
          </a:graphicData>
        </a:graphic>
      </p:graphicFrame>
      <p:pic>
        <p:nvPicPr>
          <p:cNvPr id="8196" name="Picture 4" descr="ÐÐ°ÑÑÐ¸Ð½ÐºÐ¸ Ð¿Ð¾ Ð·Ð°Ð¿ÑÐ¾ÑÑ ÑÐ¾ÑÐ¾ Ð¼Ð½Ð¾Ð³Ð¾ÐºÐ²Ð°ÑÑÐ¸ÑÐ½ÑÐµ Ð´Ð¾Ð¼Ð°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37" y="5528599"/>
            <a:ext cx="1860220" cy="12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ÑÐ¾ÑÐ¾ Ð´ÐµÑÑÐºÐ¸Ðµ Ð¿Ð»Ð¾ÑÐ°Ð´Ðº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44" y="5556327"/>
            <a:ext cx="1897668" cy="12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ÑÐ¾ÑÐ¾ Ð±Ð»Ð°Ð³Ð¾ÑÑÑÑÐ¾ÐµÐ½Ð½ÑÐµ ÑÐµÑÑÐ¸ÑÐ¾ÑÐ¸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5528599"/>
            <a:ext cx="1814541" cy="12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Ð°ÑÑÐ¸Ð½ÐºÐ¸ Ð¿Ð¾ Ð·Ð°Ð¿ÑÐ¾ÑÑ ÑÐ¾ÑÐ¾ Ð°ÑÑÐ°Ð»ÑÑÐ¸ÑÐ¾Ð²Ð°Ð½Ð¸Ðµ Ð´Ð²Ð¾ÑÐ¾Ð²ÑÑ ÑÐµÑÑÐ¸ÑÐ¾ÑÐ¸Ð¹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32" y="5556327"/>
            <a:ext cx="1775344" cy="12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ÐÐ°ÑÑÐ¸Ð½ÐºÐ¸ Ð¿Ð¾ Ð·Ð°Ð¿ÑÐ¾ÑÑ ÑÐ¾ÑÐ¾ ÐºÐ°Ð¿Ð¸ÑÐ°Ð»ÑÐ½ÑÐ¹ ÑÐµÐ¼Ð¾Ð½Ñ Ð¼Ð½Ð¾Ð³Ð¾ÐºÐ²Ð°ÑÑÐ¸ÑÐ½ÑÑ Ð´Ð¾Ð¼Ð¾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740" y="5584056"/>
            <a:ext cx="1949962" cy="11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1053143"/>
            <a:ext cx="8611986" cy="5517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Приобретение и установка детских игровых площадок.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Ремонт асфальтного покрытия дворовых территорий и проездов дворовых территорий.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Ямочный ремонт дворовых территорий.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Содержание мемориального комплекса «Вечный огонь».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Содержание ремонт общественных питьевых колодцев.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Уличное освещение населенных пунктов.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Содержание и установка контейнерных площадок по сбору мусора, в том числе вблизи СНТ и вдоль дорог, в которых осуществляется вывоз мусора.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Устройство ливневых канализаций.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Установка информационных стендов «Наше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одмосковье».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Очистка прудов на территории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Обеспечение деятельности МБУ «Благоустройство».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4098" name="Picture 2" descr="ÐÐ°ÑÑÐ¸Ð½ÐºÐ¸ Ð¿Ð¾ Ð·Ð°Ð¿ÑÐ¾ÑÑ ÑÐ¾ÑÐ¾ ÑÑÑÐ°Ð½Ð¾Ð²ÐºÐ° Ð¸Ð³ÑÐ¾Ð²ÑÑ Ð¿Ð»Ð¾ÑÐ°Ð´Ð¾Ðº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97" y="980583"/>
            <a:ext cx="2366357" cy="133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Ð¾ÑÐ¾ ÑÐµÐ¼Ð¾Ð½Ñ Ð´Ð²Ð¾ÑÐ¾Ð²ÑÑ ÑÐµÑÑÐ¸ÑÐ¾ÑÐ¸Ð¹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97" y="2481026"/>
            <a:ext cx="2366357" cy="145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Ð°ÑÑÐ¸Ð½ÐºÐ¸ Ð¿Ð¾ Ð·Ð°Ð¿ÑÐ¾ÑÑ ÑÐ¾ÑÐ¾ ÑÑÑÐ°Ð½Ð¾Ð²ÐºÐ° ÐºÐ¾Ð½ÑÐµÐ¹Ð½ÐµÑÐ½ÑÑ Ð¿Ð»Ð¾ÑÐ°Ð´Ð¾Ðº Ð ÑÐ·ÑÐºÐ¸Ð¹ Ð³Ð¾ÑÐ¾Ð´ÑÐºÐ¾Ð¹ Ð¾ÐºÑÑÐ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96" y="4110321"/>
            <a:ext cx="2366357" cy="12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ÑÐ¾ÑÐ¾ Ð¸Ð½ÑÐ¾ÑÐ¼Ð°ÑÐ¸Ð¾Ð½Ð½ÑÐµ ÑÑÐµÐ½Ð´Ñ &quot;ÐÐ°ÑÐµ ÐÐ¾Ð´Ð¼Ð¾ÑÐºÐ¾Ð²ÑÐ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95" y="5446159"/>
            <a:ext cx="2366357" cy="112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07927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«Муниципальное управление»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816324"/>
              </p:ext>
            </p:extLst>
          </p:nvPr>
        </p:nvGraphicFramePr>
        <p:xfrm>
          <a:off x="158433" y="1859078"/>
          <a:ext cx="11653950" cy="26800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9221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муниципальной службы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архивного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дела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303414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«Территориальное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развитие в сфере архитектуры и градостроительства в Рузском городском округе»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03414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«Обеспечивающая подпрограмма»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241,6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671678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276,3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346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41560" y="1246044"/>
            <a:ext cx="4031181" cy="315883"/>
          </a:xfrm>
          <a:prstGeom prst="rect">
            <a:avLst/>
          </a:prstGeom>
          <a:gradFill>
            <a:gsLst>
              <a:gs pos="84000">
                <a:schemeClr val="accent4"/>
              </a:gs>
              <a:gs pos="33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31343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14,3%</a:t>
            </a:r>
            <a:endParaRPr lang="ru-RU" sz="1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08226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13,6%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785109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14,7%</a:t>
            </a:r>
            <a:endParaRPr lang="ru-RU" sz="1600" b="1" dirty="0"/>
          </a:p>
        </p:txBody>
      </p:sp>
      <p:pic>
        <p:nvPicPr>
          <p:cNvPr id="1026" name="Picture 2" descr="ÐÐ°ÑÑÐ¸Ð½ÐºÐ¸ Ð¿Ð¾ Ð·Ð°Ð¿ÑÐ¾ÑÑ ÑÐ¾ÑÐ¾ Ð¼ÑÐ½Ð¸ÑÐ¸Ð¿Ð°Ð»ÑÐ½Ð¾Ðµ ÑÐ¿ÑÐ°Ð²Ð»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243" y="4836279"/>
            <a:ext cx="1223915" cy="18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9528174"/>
              </p:ext>
            </p:extLst>
          </p:nvPr>
        </p:nvGraphicFramePr>
        <p:xfrm>
          <a:off x="157941" y="1039091"/>
          <a:ext cx="11837324" cy="537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правовых актов разработанных и приведенных в соответствие с федеральным законодательством и законодательством Московской области по вопросам муниципальной службы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органов местного самоуправления,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прошедших обучение по программам профессиональной переподготовки и повышения квалификации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служащих, прошедших ежегодную диспансеризацию от общего числа муниципальных служащих, подлежащих диспансеризации в отчетном году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работников кадровых органов администрации Рузского городского округа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долговременное хранение, в общем количестве документов в муниципальном архиве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35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общедоступную базу данных «Архивный фонд», от общего количества архивных фондов, хранящихся в муниципальном архиве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72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архивных документов, переведенных в электронно-цифровую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форму, от общего количества документов, находящихся на хранении в муниципальном архиве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06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Рузского городского округа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74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правил землепользования и застройки Рузского городского округа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9526158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6013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1053143"/>
            <a:ext cx="8611986" cy="5517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деятельности органов местного самоуправления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Выплата пенсии за выслугу лет   лицам, замещающим и занимающим должности муниципальной службы, в связи с выходом на пенсию.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3.Организация и прохождение диспансеризации муниципальными служащими.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деятельности муниципального казенного учреждения «Архив»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Исполнение переданных государственных полномочий в сфере градостроительства.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Обеспечение деятельности муниципальных учреждений, обеспечивающих обслуживание деятельности органов местного самоуправления и муниципальных учреждений Рузского городского округа.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5128" name="Picture 8" descr="ÐÐ°ÑÑÐ¸Ð½ÐºÐ¸ Ð¿Ð¾ Ð·Ð°Ð¿ÑÐ¾ÑÑ ÑÐ¾ÑÐ¾ Ð°Ð´Ð¼Ð¸Ð½Ð¸ÑÑÑÐ°ÑÐ¸Ñ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03" y="1114223"/>
            <a:ext cx="2481481" cy="18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ÑÐ¾ÑÐ¾ Ð°Ð´Ð¼Ð¸Ð½Ð¸ÑÑÑÐ°ÑÐ¸Ñ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02" y="3038953"/>
            <a:ext cx="2481481" cy="13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ÑÐ¾ÑÐ¾ Ð°ÑÑÐ¸Ð²Ð½ÑÐ¹ ÑÐ¾Ð½Ð´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03" y="4555226"/>
            <a:ext cx="2481480" cy="15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160043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окружающей среды в Рузском городском округе»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236444"/>
              </p:ext>
            </p:extLst>
          </p:nvPr>
        </p:nvGraphicFramePr>
        <p:xfrm>
          <a:off x="65076" y="2445011"/>
          <a:ext cx="11653950" cy="2668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342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3128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 проведение экологического мониторинга на территории Рузского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«Экологическое образование,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воспитание и информирование населения»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«Снижение и предотвращение загрязнений окружающей среды при образовании и размещении отходов»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40593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«Охрана водных объектов на территории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17370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4499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5076" y="1808970"/>
            <a:ext cx="4031181" cy="315883"/>
          </a:xfrm>
          <a:prstGeom prst="rect">
            <a:avLst/>
          </a:prstGeo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2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172001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0,6%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9545407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0,9%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42214" y="164431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0,3%</a:t>
            </a:r>
            <a:endParaRPr lang="ru-RU" sz="1600" b="1" dirty="0"/>
          </a:p>
        </p:txBody>
      </p:sp>
      <p:pic>
        <p:nvPicPr>
          <p:cNvPr id="6" name="Picture 2" descr="ÐÐ°ÑÑÐ¸Ð½ÐºÐ¸ Ð¿Ð¾ Ð·Ð°Ð¿ÑÐ¾ÑÑ ÑÐ¾ÑÐ¾ ÑÐºÐ¾Ð»Ð¾Ð³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08" y="5268725"/>
            <a:ext cx="1797916" cy="13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4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5" y="107431"/>
            <a:ext cx="11662756" cy="6905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Бюджетные инвестиции в форме капитальных вложений</a:t>
            </a:r>
            <a:br>
              <a:rPr lang="ru-RU" sz="2800" dirty="0" smtClean="0"/>
            </a:br>
            <a:r>
              <a:rPr lang="ru-RU" sz="2000" dirty="0" smtClean="0"/>
              <a:t>(млн. рублей)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621323"/>
              </p:ext>
            </p:extLst>
          </p:nvPr>
        </p:nvGraphicFramePr>
        <p:xfrm>
          <a:off x="361373" y="886980"/>
          <a:ext cx="114554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4031">
                  <a:extLst>
                    <a:ext uri="{9D8B030D-6E8A-4147-A177-3AD203B41FA5}">
                      <a16:colId xmlns:a16="http://schemas.microsoft.com/office/drawing/2014/main" val="2313278937"/>
                    </a:ext>
                  </a:extLst>
                </a:gridCol>
                <a:gridCol w="1413163">
                  <a:extLst>
                    <a:ext uri="{9D8B030D-6E8A-4147-A177-3AD203B41FA5}">
                      <a16:colId xmlns:a16="http://schemas.microsoft.com/office/drawing/2014/main" val="356016163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1872047936"/>
                    </a:ext>
                  </a:extLst>
                </a:gridCol>
                <a:gridCol w="1276235">
                  <a:extLst>
                    <a:ext uri="{9D8B030D-6E8A-4147-A177-3AD203B41FA5}">
                      <a16:colId xmlns:a16="http://schemas.microsoft.com/office/drawing/2014/main" val="1954885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080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двух школ на 400 и 550 мест в поселке Тучково: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1541927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технологическое присоединение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49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разработка проектно-сметной документации для строительства трассы бытовой канализации и трассы ливневой канализации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83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разработка проектно-сметной документации по проектированию волокно-оптической линии связи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14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Дома культуры в деревне Нестерово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технологическое присоединение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65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разработка проектно-сметной документации для строительства трассы бытовой канализации и трассы ливневой канализации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561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разработка проектно-сметной документации по проектированию волокно-оптической линии связи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21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Приобретение, монтаж и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ввод в эксплуатацию станций водоочистки на артскважине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9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очистных сооружений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629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и монтаж модульных очистных сооружений хозяйственно-бытовых сточных вод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487408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894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1291171"/>
              </p:ext>
            </p:extLst>
          </p:nvPr>
        </p:nvGraphicFramePr>
        <p:xfrm>
          <a:off x="157941" y="706582"/>
          <a:ext cx="11837324" cy="3924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проб и анализов, проведенных в рамках экологического мониторинга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принявших участие в экологических мероприятиях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ликвидированных несанкционированных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навалов в общем числе выявленных несанкционированных навалов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водных объектов местного назначения, на которых проведены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работы по их очистке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рекультивированных земель объектов накопленного экологического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ущерба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844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родников по программе «Родники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Подмосковья»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10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 сбора отходов (ТКО) – оснащение контейнерных площадок многоквартирных домов контейнерами для раздельного сбора отходов (ТКО)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01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Чистое Подмосковье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заключение и исполнение договоров на вывоз отходов в ИЖС и СНТ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354282"/>
                  </a:ext>
                </a:extLst>
              </a:tr>
            </a:tbl>
          </a:graphicData>
        </a:graphic>
      </p:graphicFrame>
      <p:pic>
        <p:nvPicPr>
          <p:cNvPr id="11266" name="Picture 2" descr="ÐÐ°ÑÑÐ¸Ð½ÐºÐ¸ Ð¿Ð¾ Ð·Ð°Ð¿ÑÐ¾ÑÑ ÑÐ¾ÑÐ¾ Ð¾ÑÑÐ°Ð½Ð° Ð¾ÐºÑÑÐ¶Ð°ÑÑÐµÐ¹ ÑÑÐµÐ´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971937"/>
            <a:ext cx="2055611" cy="17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Ð°ÑÑÐ¸Ð½ÐºÐ¸ Ð¿Ð¾ Ð·Ð°Ð¿ÑÐ¾ÑÑ ÑÐ¾ÑÐ¾ Ð¾ÑÑÐ°Ð½Ð° Ð¾ÐºÑÑÐ¶Ð°ÑÑÐµÐ¹ ÑÑÐµÐ´Ñ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20" y="4942093"/>
            <a:ext cx="2234032" cy="17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ÐÐ°ÑÑÐ¸Ð½ÐºÐ¸ Ð¿Ð¾ Ð·Ð°Ð¿ÑÐ¾ÑÑ ÑÐ¾ÑÐ¾ ÑÐµÐ¼Ð¾Ð½Ñ ÑÐ¾Ð´Ð½Ð¸ÐºÐ¾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20" y="4971937"/>
            <a:ext cx="2595938" cy="17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ÐÐ°ÑÑÐ¸Ð½ÐºÐ¸ Ð¿Ð¾ Ð·Ð°Ð¿ÑÐ¾ÑÑ ÑÐ¾ÑÐ¾ Ð°Ð½Ð°Ð»Ð¸Ð·Ñ Ð²Ð¾Ð´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673" y="4919523"/>
            <a:ext cx="2564592" cy="17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6934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1053143"/>
            <a:ext cx="8611986" cy="5517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Санитарно-химическое исследование атмосферного воздуха.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Санитарно-бактериологическое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и проведение мероприятий в рамках Дней защиты от экологических опасностей.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Ликвидация несанкционированных свалок, очаговых навалов бытовых отходов и мусора, в местах отдыха на береговой полосе водоемов общего пользования и лесопарковых зон.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Контроль за состоянием полигона ТКО «Анино» и его воздействием на окружающую среду, предотвращение возникновения чрезвычайных ситуаций техногенного характера.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Рекультивация полигонов твердых коммунальных отходов.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Очистка дна и укрепление берегов водных объектов, расположенных на территории Рузского городского округа.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ÑÐ¾ÑÐ¾ Ð»Ð¸ÐºÐ²Ð¸Ð´Ð°ÑÐ¸Ñ ÑÐ²Ð°Ð»Ð¾Ðº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05" y="657813"/>
            <a:ext cx="2550039" cy="14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ÑÐ¾ÑÐ¾ Ð±Ð°ÐºÑÐµÑÐ¸Ð¾Ð»Ð¾Ð³Ð¸ÑÐµÑÐºÐ¸Ðµ Ð¸ÑÑÐ»ÐµÐ´Ð¾Ð²Ð°Ð½Ð¸Ñ Ð²Ð¾Ð·Ð´ÑÑÐ°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05" y="2160308"/>
            <a:ext cx="255003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Ð°ÑÑÐ¸Ð½ÐºÐ¸ Ð¿Ð¾ Ð·Ð°Ð¿ÑÐ¾ÑÑ ÑÐ¾ÑÐ¾ Ð¿Ð¾Ð»Ð¸Ð³Ð¾Ð½ ÐÐ½Ð½Ð¸Ð½Ð¾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05" y="3915153"/>
            <a:ext cx="2550039" cy="12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ÑÐ¾ÑÐ¾ Ð¿Ð¾Ð»Ð¸Ð³Ð¾Ð½ ÐÐ½Ð½Ð¸Ð½Ð¾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04" y="5214185"/>
            <a:ext cx="2550039" cy="12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27226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140886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«Газификация населенных пунктов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736263"/>
              </p:ext>
            </p:extLst>
          </p:nvPr>
        </p:nvGraphicFramePr>
        <p:xfrm>
          <a:off x="266008" y="2331404"/>
          <a:ext cx="11479876" cy="3215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09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3879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«Газификация населенных пунктов»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50591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«Газификация многоквартирных домов»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«Газификация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улиц»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«Реконструкция станции катодной защиты»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1121119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«Техническое обслуживание объектов газового хозяйства»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029030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8477382" y="1562247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0,8%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619743" y="1562247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0,7%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695602" y="157887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0,2%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007" y="1760871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Ð°ÑÑÐ¸Ð½ÐºÐ¸ Ð¿Ð¾ Ð·Ð°Ð¿ÑÐ¾ÑÑ ÑÐ¾ÑÐ¾ Ð³Ð°Ð·Ð¸ÑÐ¸ÐºÐ°Ñ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012" y="5694082"/>
            <a:ext cx="1437872" cy="95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5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6148006"/>
              </p:ext>
            </p:extLst>
          </p:nvPr>
        </p:nvGraphicFramePr>
        <p:xfrm>
          <a:off x="157941" y="1197033"/>
          <a:ext cx="11837324" cy="199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газифицированных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населенных пунктов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газифицированных многоквартирных домов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газифицированных квартир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газифицированных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улиц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</a:tbl>
          </a:graphicData>
        </a:graphic>
      </p:graphicFrame>
      <p:pic>
        <p:nvPicPr>
          <p:cNvPr id="11274" name="Picture 10" descr="ÐÐ°ÑÑÐ¸Ð½ÐºÐ¸ Ð¿Ð¾ Ð·Ð°Ð¿ÑÐ¾ÑÑ ÑÐ¾ÑÐ¾ Ð³Ð°Ð·Ð¸ÑÐ¸ÐºÐ°ÑÐ¸Ñ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17" y="4113188"/>
            <a:ext cx="2490689" cy="15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ÐÐ¾Ð´ÐµÑÐ½Ð¸Ð·Ð¸ÑÐ¾Ð²Ð°Ð½Ð½Ð°Ñ ÐºÐ¾ÑÐµÐ»ÑÐ½Ð°Ñ Ð½Ð°ÑÐ°Ð»Ð° ÑÐ°Ð±Ð¾ÑÑ Ð² Ð ÑÐ·ÑÐºÐ¾Ð¼ Ð³Ð¾ÑÐ¾Ð´ÑÐºÐ¾Ð¼ Ð¾ÐºÑÑÐ³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113188"/>
            <a:ext cx="2527070" cy="15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13" y="4107107"/>
            <a:ext cx="2673131" cy="1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ÐÐ°ÑÑÐ¸Ð½ÐºÐ¸ Ð¿Ð¾ Ð·Ð°Ð¿ÑÐ¾ÑÑ ÑÐ¾ÑÐ¾ Ð³Ð°Ð·Ð¸ÑÐ¸ÐºÐ°ÑÐ¸Ñ Ð´Ð¾Ð¼Ð¾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265" y="4107107"/>
            <a:ext cx="2457000" cy="1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4236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1053143"/>
            <a:ext cx="8611986" cy="3917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Газификация муниципальных жилых домов ул. Сосновая деревни Мишинка.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Газификация деревни Таблово.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Газификация многоквартирных домов ул. Содовая, дома № 11, 11а поселка  Старая Руза.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Газификация многоквартирных домов ул. Огородная, дома № 1-15, 8-10а в деревне Нововолково.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Газификация улиц в деревне Лидино, деревне Нестерово.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Реконструкция станций катодной защиты подземных газопроводов.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Техническое обслуживание объектов газового хозяйства.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7170" name="Picture 2" descr="ÐÐ°ÑÑÐ¸Ð½ÐºÐ¸ Ð¿Ð¾ Ð·Ð°Ð¿ÑÐ¾ÑÑ ÑÐ¾ÑÐ¾ Ð³Ð°Ð·Ð¸ÑÐ¸ÐºÐ°ÑÐ¸Ñ Ð¼Ð½Ð¾Ð³Ð¾ÐºÐ²Ð°ÑÑÐ¸ÑÐ½ÑÑ Ð´Ð¾Ð¼Ð¾Ð²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96" y="1153391"/>
            <a:ext cx="2842952" cy="15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Ð¾ÑÐ¾ Ð³Ð°Ð·Ð¸ÑÐ¸ÐºÐ°ÑÐ¸Ñ ÑÐ»Ð¸Ñ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96" y="2917765"/>
            <a:ext cx="2842952" cy="165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ÐÐ°ÑÑÐ¸Ð½ÐºÐ¸ Ð¿Ð¾ Ð·Ð°Ð¿ÑÐ¾ÑÑ ÑÐ¾ÑÐ¾ ÑÑÐ°Ð½ÑÐ¸Ð¸ ÐºÐ°ÑÐ¾Ð´Ð½Ð¾Ð¹ Ð·Ð°ÑÐ¸Ñ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925" y="4737214"/>
            <a:ext cx="2817523" cy="1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0792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информирования населения о деятельности органов местного самоуправления Рузского городского округа»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469409"/>
              </p:ext>
            </p:extLst>
          </p:nvPr>
        </p:nvGraphicFramePr>
        <p:xfrm>
          <a:off x="158433" y="1859078"/>
          <a:ext cx="11653950" cy="18373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9221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системы информирования населения о деятельности органов местного самоуправления Рузского городского округа»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«Обеспечивающая подпрограмма»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346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41560" y="1246044"/>
            <a:ext cx="4031181" cy="315883"/>
          </a:xfrm>
          <a:prstGeom prst="rect">
            <a:avLst/>
          </a:prstGeom>
          <a:gradFill>
            <a:gsLst>
              <a:gs pos="84000">
                <a:schemeClr val="accent6">
                  <a:lumMod val="60000"/>
                  <a:lumOff val="40000"/>
                </a:schemeClr>
              </a:gs>
              <a:gs pos="33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31343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0,8%</a:t>
            </a:r>
            <a:endParaRPr lang="ru-RU" sz="1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08226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0,9%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785109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0,9%</a:t>
            </a:r>
            <a:endParaRPr lang="ru-RU" sz="1600" b="1" dirty="0"/>
          </a:p>
        </p:txBody>
      </p:sp>
      <p:pic>
        <p:nvPicPr>
          <p:cNvPr id="4100" name="Picture 4" descr="http://ruzaria.ru/fotosnews/2464_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21" y="4982413"/>
            <a:ext cx="2358129" cy="15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4265646"/>
              </p:ext>
            </p:extLst>
          </p:nvPr>
        </p:nvGraphicFramePr>
        <p:xfrm>
          <a:off x="157941" y="1197033"/>
          <a:ext cx="11837324" cy="147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через СМИ и социальные сети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174,47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</a:tbl>
          </a:graphicData>
        </a:graphic>
      </p:graphicFrame>
      <p:pic>
        <p:nvPicPr>
          <p:cNvPr id="15362" name="Picture 2" descr="ÐÐ°ÑÑÐ¸Ð½ÐºÐ¸ Ð¿Ð¾ Ð·Ð°Ð¿ÑÐ¾ÑÑ ÑÐ¾ÑÐ¾ Ð¡ÐÐ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3856647"/>
            <a:ext cx="29241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15366" name="Picture 6" descr="ÐÐ°ÑÑÐ¸Ð½ÐºÐ¸ Ð¿Ð¾ Ð·Ð°Ð¿ÑÐ¾ÑÑ ÑÐ¾ÑÐ¾ Ð¿ÐÐÐÐÐ¡ÐÐÐÐ¬Ð-ÐÐÐÐÐ 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06" y="3856647"/>
            <a:ext cx="1753902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ÐÐ°ÑÑÐ¸Ð½ÐºÐ¸ Ð¿Ð¾ Ð·Ð°Ð¿ÑÐ¾ÑÑ ÑÐ¾ÑÐ¾ &quot;ÐÐ·Ð´Ð°ÑÐµÐ»ÑÑÐºÐ¸Ð¹ Ð´Ð¾Ð¼ &quot;ÐÐ¾Ð´Ð¼Ð¾ÑÐºÐ¾Ð²ÑÐµ-Ð·Ð°Ð¿Ð°Ð´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98" y="3856647"/>
            <a:ext cx="2915002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ÐÐ°ÑÑÐ¸Ð½ÐºÐ¸ Ð¿Ð¾ Ð·Ð°Ð¿ÑÐ¾ÑÑ ÑÐ¾ÑÐ¾ Ð¡ÐÐ ÐÐ¾Ð´Ð¼Ð¾ÑÐºÐ¾Ð²Ñ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190" y="3856647"/>
            <a:ext cx="2736071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1685856"/>
            <a:ext cx="8611986" cy="3917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Информирование населения об основных событиях социально-экономического развития, общественно-политической жизни, освещение деятельности органов местного самоуправления Рузского городского округа в печатных СМИ.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Информирование населения об основных социально-экономических событиях Рузского городского округа, а также о деятельности органов местного самоуправления посредством наружной рекламы.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Обеспечение деятельности муниципального автономного учреждения «Издательский дом «Подмосковье-запад».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8194" name="Picture 2" descr="ÐÐ°ÑÑÐ¸Ð½ÐºÐ¸ Ð¿Ð¾ Ð·Ð°Ð¿ÑÐ¾ÑÑ ÑÐ¾ÑÐ¾ ÐÐ·Ð´Ð°ÑÐµÐ»ÑÑÐºÐ¸Ð¹ Ð´Ð¾Ð¼ ÐÐ¾Ð´Ð¼Ð¾ÑÐºÐ¾Ð²ÑÐµ-Ð·Ð°Ð¿Ð°Ð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465" y="722250"/>
            <a:ext cx="2352335" cy="15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Ð°ÑÑÐ¸Ð½ÐºÐ¸ Ð¿Ð¾ Ð·Ð°Ð¿ÑÐ¾ÑÑ ÑÐ¾ÑÐ¾ Ð³Ð°Ð·ÐµÑÐ° Ð ÑÐ·ÑÐºÐ¸Ð¹ Ð²ÐµÑÑÐ½Ð¸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85" y="2464166"/>
            <a:ext cx="2279799" cy="223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ÑÐ¾ÑÐ¾ Ð ÑÐ·Ð° Ð·Ð°Ð¿Ð¾Ð²ÐµÐ´Ð½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54" y="4849918"/>
            <a:ext cx="2265930" cy="15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140886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«Управление имуществом и земельными ресурсами Рузского городского округа 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373222"/>
              </p:ext>
            </p:extLst>
          </p:nvPr>
        </p:nvGraphicFramePr>
        <p:xfrm>
          <a:off x="239150" y="2024890"/>
          <a:ext cx="11479876" cy="334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09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3879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«Повышение доходной части бюджета»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50591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«Ведение учета земельных участков»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земельных участков»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965955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«Содержание муниципальной казны»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1121119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«Исполнение переданных государственных полномочий в сфере землепользования»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029030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8487292" y="119429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0,6%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607593" y="1202608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0,6%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676738" y="1194295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0,7%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007" y="1256279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Ð°ÑÑÐ¸Ð½ÐºÐ¸ Ð¿Ð¾ Ð·Ð°Ð¿ÑÐ¾ÑÑ ÑÐ¾ÑÐ¾ Ð·ÐµÐ¼ÐµÐ»ÑÐ½ÑÐµ ÑÐµÑÑÑÑ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48" y="5425100"/>
            <a:ext cx="2847239" cy="131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70862652"/>
              </p:ext>
            </p:extLst>
          </p:nvPr>
        </p:nvGraphicFramePr>
        <p:xfrm>
          <a:off x="157941" y="1138844"/>
          <a:ext cx="11837324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Собираемость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арендной платы за земельные участки, государственная собственность на которые не разграничена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Собираемость от арендной платы за имущество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работа по взысканию задолженности по арендной плате за земельные участки,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собственность на которые не разграничена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093111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работа по взысканию задолженности по имуществу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61953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участков многодетным семьям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425624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54701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земельных участков, подготовленных органами местного самоуправления для реализации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торгах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9190712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недвижимого имущества, поставленных на кадастровый учет от выявленных земельных участков объектами без прав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89618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16386" name="Picture 2" descr="ÐÐ°ÑÑÐ¸Ð½ÐºÐ¸ Ð¿Ð¾ Ð·Ð°Ð¿ÑÐ¾ÑÑ ÑÐ¾ÑÐ¾ ÑÐ¿ÑÐ°Ð²Ð»ÐµÐ½Ð¸Ðµ Ð¸Ð¼ÑÑÐµÑÑÐ²Ð¾Ð¼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5150714"/>
            <a:ext cx="2061557" cy="14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ÐÐ°ÑÑÐ¸Ð½ÐºÐ¸ Ð¿Ð¾ Ð·Ð°Ð¿ÑÐ¾ÑÑ ÑÐ¾ÑÐ¾ Ð°ÑÐµÐ½Ð´Ð° Ð·ÐµÐ¼Ð»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29" y="5150714"/>
            <a:ext cx="2063923" cy="14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ÐÐ°ÑÑÐ¸Ð½ÐºÐ¸ Ð¿Ð¾ Ð·Ð°Ð¿ÑÐ¾ÑÑ ÑÐ¾ÑÐ¾ Ð°ÑÐµÐ½Ð´Ð° Ð·ÐµÐ¼Ð»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03" y="5150714"/>
            <a:ext cx="2030671" cy="14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ÐÐ°ÑÑÐ¸Ð½ÐºÐ¸ Ð¿Ð¾ Ð·Ð°Ð¿ÑÐ¾ÑÑ ÑÐ¾ÑÐ¾ Ð°ÑÐµÐ½Ð´Ð° Ð·ÐµÐ¼Ð»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265" y="5150714"/>
            <a:ext cx="2286000" cy="14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5" y="107431"/>
            <a:ext cx="11662756" cy="6905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Бюджетные инвестиции в форме капитальных вложений</a:t>
            </a:r>
            <a:br>
              <a:rPr lang="ru-RU" sz="2800" dirty="0" smtClean="0"/>
            </a:br>
            <a:r>
              <a:rPr lang="ru-RU" sz="2000" dirty="0" smtClean="0"/>
              <a:t>(млн. рублей)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7139"/>
              </p:ext>
            </p:extLst>
          </p:nvPr>
        </p:nvGraphicFramePr>
        <p:xfrm>
          <a:off x="361373" y="886980"/>
          <a:ext cx="114554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4031">
                  <a:extLst>
                    <a:ext uri="{9D8B030D-6E8A-4147-A177-3AD203B41FA5}">
                      <a16:colId xmlns:a16="http://schemas.microsoft.com/office/drawing/2014/main" val="2313278937"/>
                    </a:ext>
                  </a:extLst>
                </a:gridCol>
                <a:gridCol w="1413163">
                  <a:extLst>
                    <a:ext uri="{9D8B030D-6E8A-4147-A177-3AD203B41FA5}">
                      <a16:colId xmlns:a16="http://schemas.microsoft.com/office/drawing/2014/main" val="356016163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1872047936"/>
                    </a:ext>
                  </a:extLst>
                </a:gridCol>
                <a:gridCol w="1276235">
                  <a:extLst>
                    <a:ext uri="{9D8B030D-6E8A-4147-A177-3AD203B41FA5}">
                      <a16:colId xmlns:a16="http://schemas.microsoft.com/office/drawing/2014/main" val="1954885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080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Проектно-изыскательские работы для строительства котельной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1541927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Проектно-изыскательские работы для реконструкции очистных сооружений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49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квартир с целью переселения граждан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аварийного жилого фонда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83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Газификация муниципальных жилых домов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14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Газификация сельских населенных пунктов Рузского городского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Газификация многоквартирных жилых домов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65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станций катодной защиты подземных газопроводов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561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21166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361373" y="4446059"/>
            <a:ext cx="3815541" cy="421216"/>
          </a:xfrm>
          <a:prstGeom prst="rect">
            <a:avLst/>
          </a:prstGeom>
          <a:gradFill>
            <a:gsLst>
              <a:gs pos="16000">
                <a:srgbClr val="DABBB8"/>
              </a:gs>
              <a:gs pos="46000">
                <a:schemeClr val="accent5">
                  <a:lumMod val="40000"/>
                  <a:lumOff val="60000"/>
                </a:schemeClr>
              </a:gs>
              <a:gs pos="4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8348056" y="4398682"/>
            <a:ext cx="964276" cy="698269"/>
          </a:xfrm>
          <a:prstGeom prst="wedgeRoundRectCallout">
            <a:avLst/>
          </a:prstGeom>
          <a:gradFill>
            <a:gsLst>
              <a:gs pos="57000">
                <a:schemeClr val="accent5">
                  <a:lumMod val="40000"/>
                  <a:lumOff val="60000"/>
                </a:schemeClr>
              </a:gs>
              <a:gs pos="0">
                <a:schemeClr val="accent2">
                  <a:tint val="10000"/>
                  <a:satMod val="300000"/>
                </a:schemeClr>
              </a:gs>
              <a:gs pos="96000">
                <a:srgbClr val="DADAE7"/>
              </a:gs>
              <a:gs pos="34000">
                <a:schemeClr val="accent2">
                  <a:tint val="13500"/>
                  <a:satMod val="250000"/>
                </a:schemeClr>
              </a:gs>
              <a:gs pos="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9,1%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9600319" y="4398682"/>
            <a:ext cx="964276" cy="698269"/>
          </a:xfrm>
          <a:prstGeom prst="wedgeRoundRectCallout">
            <a:avLst/>
          </a:prstGeom>
          <a:gradFill>
            <a:gsLst>
              <a:gs pos="57000">
                <a:schemeClr val="accent5">
                  <a:lumMod val="40000"/>
                  <a:lumOff val="60000"/>
                </a:schemeClr>
              </a:gs>
              <a:gs pos="0">
                <a:schemeClr val="accent2">
                  <a:tint val="10000"/>
                  <a:satMod val="300000"/>
                </a:schemeClr>
              </a:gs>
              <a:gs pos="96000">
                <a:srgbClr val="DADAE7"/>
              </a:gs>
              <a:gs pos="34000">
                <a:schemeClr val="accent2">
                  <a:tint val="13500"/>
                  <a:satMod val="250000"/>
                </a:schemeClr>
              </a:gs>
              <a:gs pos="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9,2%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0852497" y="4398681"/>
            <a:ext cx="964276" cy="698269"/>
          </a:xfrm>
          <a:prstGeom prst="wedgeRoundRectCallout">
            <a:avLst/>
          </a:prstGeom>
          <a:gradFill>
            <a:gsLst>
              <a:gs pos="57000">
                <a:schemeClr val="accent5">
                  <a:lumMod val="40000"/>
                  <a:lumOff val="60000"/>
                </a:schemeClr>
              </a:gs>
              <a:gs pos="0">
                <a:schemeClr val="accent2">
                  <a:tint val="10000"/>
                  <a:satMod val="300000"/>
                </a:schemeClr>
              </a:gs>
              <a:gs pos="96000">
                <a:srgbClr val="DADAE7"/>
              </a:gs>
              <a:gs pos="34000">
                <a:schemeClr val="accent2">
                  <a:tint val="13500"/>
                  <a:satMod val="250000"/>
                </a:schemeClr>
              </a:gs>
              <a:gs pos="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2,7%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1" y="962648"/>
            <a:ext cx="8611986" cy="53882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Ведение претензионной работы по взысканию задолженности по арендной плате на земельные участки и имущество.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работ по вовлечение объектов недвижимого имущества в налоговый оборот.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Осуществление муниципального земельного контроля.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Выполнение геодезических процедур для предоставления земельных участков многодетным семьям.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Подготовка межевых дел для последующего предоставления земельных участков на торгах.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Оформление земельных участков под зданиями, находящимися в муниципальной собственности.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7.Постановка на кадастровый учет земель, необремененных государственным кадастровым учетом.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Содержание муниципальной казны.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Исполнение переданных государственных полномочий в сфере землепользования.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9218" name="Picture 2" descr="ÐÐ°ÑÑÐ¸Ð½ÐºÐ¸ Ð¿Ð¾ Ð·Ð°Ð¿ÑÐ¾ÑÑ ÑÐ¾ÑÐ¾ Ð°ÑÐµÐ½Ð´Ð° Ð·ÐµÐ¼Ð»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74" y="1083425"/>
            <a:ext cx="2349451" cy="14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Ð°ÑÑÐ¸Ð½ÐºÐ¸ Ð¿Ð¾ Ð·Ð°Ð¿ÑÐ¾ÑÑ ÑÐ¾ÑÐ¾ Ð°ÑÐµÐ½Ð´Ð° Ð¸Ð¼ÑÑÐµÑÑÐ²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73" y="2697480"/>
            <a:ext cx="234945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 ÑÐ¾ÑÐ¾ ÑÐ¾Ð´ÐµÑÐ¶Ð°Ð½Ð¸Ðµ Ð¼ÑÐ½Ð¸ÑÐ¸Ð¿Ð°Ð»ÑÐ½Ð¾Ð¹ ÐºÐ°Ð·Ð½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032" y="4375612"/>
            <a:ext cx="2296592" cy="16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62662"/>
            <a:ext cx="11479877" cy="14088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«Развитие институтов гражданского общества и реализации молодежной политики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в Рузском городском округе»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(млн. рублей)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215903"/>
              </p:ext>
            </p:extLst>
          </p:nvPr>
        </p:nvGraphicFramePr>
        <p:xfrm>
          <a:off x="266008" y="2465464"/>
          <a:ext cx="11479876" cy="218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09">
                  <a:extLst>
                    <a:ext uri="{9D8B030D-6E8A-4147-A177-3AD203B41FA5}">
                      <a16:colId xmlns:a16="http://schemas.microsoft.com/office/drawing/2014/main" val="51719937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891300187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100722078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2338656197"/>
                    </a:ext>
                  </a:extLst>
                </a:gridCol>
              </a:tblGrid>
              <a:tr h="3879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46098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согласие»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126929"/>
                  </a:ext>
                </a:extLst>
              </a:tr>
              <a:tr h="505915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«Молодежь Рузского городского округа»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28674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just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029030"/>
                  </a:ext>
                </a:extLst>
              </a:tr>
              <a:tr h="38790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9500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7" name="Прямоугольная выноска 6"/>
          <p:cNvSpPr/>
          <p:nvPr/>
        </p:nvSpPr>
        <p:spPr>
          <a:xfrm>
            <a:off x="8520543" y="164590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640844" y="1658644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0676738" y="1633162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0,4%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0821" y="1851938"/>
            <a:ext cx="4372495" cy="322594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58000">
                <a:srgbClr val="C1D5E8"/>
              </a:gs>
              <a:gs pos="16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ÑÐ¾ÑÐ¾ Ð¼Ð¾Ð»Ð¾Ð´ÐµÐ¶Ð½Ð°Ñ Ð¿Ð¾Ð»Ð¸ÑÐ¸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43" y="4763275"/>
            <a:ext cx="2307741" cy="19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9100965"/>
              </p:ext>
            </p:extLst>
          </p:nvPr>
        </p:nvGraphicFramePr>
        <p:xfrm>
          <a:off x="157941" y="1138844"/>
          <a:ext cx="1183732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социальных инициатив, заявленных для присуждения премии «Наше Подмосковье»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положительно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оценивающих состояние межнациональных отношений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учреждениями по работе с детьми и молодежью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09311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17412" name="Picture 4" descr="ÐÐ°ÑÑÐ¸Ð½ÐºÐ¸ Ð¿Ð¾ Ð·Ð°Ð¿ÑÐ¾ÑÑ ÑÐ¾ÑÐ¾ Ð¿ÑÐµÐ¼Ð¸Ñ ÐÐ°ÑÐµ ÐÐ¾Ð´Ð¼Ð¾ÑÐºÐ¾Ð²Ñ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031673"/>
            <a:ext cx="3266903" cy="18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ÐÐ°ÑÑÐ¸Ð½ÐºÐ¸ Ð¿Ð¾ Ð·Ð°Ð¿ÑÐ¾ÑÑ ÑÐ¾ÑÐ¾ Ð¼Ð¾Ð»Ð¾Ð´ÐµÐ¶Ñ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14" y="4031673"/>
            <a:ext cx="2745382" cy="18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ÐÐ°ÑÑÐ¸Ð½ÐºÐ¸ Ð¿Ð¾ Ð·Ð°Ð¿ÑÐ¾ÑÑ ÑÐ¾ÑÐ¾ Ð¼Ð¾Ð»Ð¾Ð´ÐµÐ¶Ð½ÑÐ¹ ÑÐµÐ½ÑÑ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78" y="4031673"/>
            <a:ext cx="1905000" cy="18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ÐÐ°ÑÑÐ¸Ð½ÐºÐ¸ Ð¿Ð¾ Ð·Ð°Ð¿ÑÐ¾ÑÑ ÑÐ¾ÑÐ¾ Ð¼Ð¾Ð»Ð¾Ð´ÐµÐ¶Ð½ÑÐ¹ ÑÐµÐ½ÑÑ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829" y="4031673"/>
            <a:ext cx="2396432" cy="18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1" y="1245281"/>
            <a:ext cx="8611986" cy="38088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и проведение мероприятий по формированию системы поддержки социальных инициатив, проведение культурно-национальных праздников, мероприятий по укреплению единства Российской нации, направленных на развитие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для обеспечения деятельности МАУ «Молодежный центр».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и проведение мероприятий, направленных на гражданско-патриотическое и духовно-нравственное воспитание молодежи, в том числе через формирование традиционных семейных ценностей, популяризацию культуры безопасности в молодежной среде и социализацию молодежи, нуждающейся в особой заботе государства.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11266" name="Picture 2" descr="ÐÐ°ÑÑÐ¸Ð½ÐºÐ¸ Ð¿Ð¾ Ð·Ð°Ð¿ÑÐ¾ÑÑ ÑÐ¾ÑÐ¾ ÑÐ¾ÑÐ¸Ð°Ð»ÑÐ½Ð°Ñ Ð¸Ð½Ð¸ÑÐ¸Ð°ÑÐ¸Ð²Ð° Ð¼Ð¾Ð»Ð¾Ð´ÐµÐ¶Ð¸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61" y="1245281"/>
            <a:ext cx="2915775" cy="16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Ð°ÑÑÐ¸Ð½ÐºÐ¸ Ð¿Ð¾ Ð·Ð°Ð¿ÑÐ¾ÑÑ ÑÐ¾ÑÐ¾ Ð¼Ð¾Ð»Ð¾Ð´ÐµÐ¶Ð½ÑÐ¹ Ð¿Ð°ÑÐ»Ð°Ð¼ÐµÐ½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61" y="3091520"/>
            <a:ext cx="2915775" cy="18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ÐÐ°ÑÑÐ¸Ð½ÐºÐ¸ Ð¿Ð¾ Ð·Ð°Ð¿ÑÐ¾ÑÑ ÑÐ¾ÑÐ¾ Ð¼Ð¾Ð»Ð¾Ð´ÐµÐ¶Ð½ÑÐ¹ Ð¿Ð°ÑÐ»Ð°Ð¼ÐµÐ½Ñ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36" y="4990978"/>
            <a:ext cx="2864899" cy="16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90" y="0"/>
            <a:ext cx="10838411" cy="107927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округ»»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413643"/>
              </p:ext>
            </p:extLst>
          </p:nvPr>
        </p:nvGraphicFramePr>
        <p:xfrm>
          <a:off x="158433" y="1859078"/>
          <a:ext cx="11653950" cy="29650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37915">
                  <a:extLst>
                    <a:ext uri="{9D8B030D-6E8A-4147-A177-3AD203B41FA5}">
                      <a16:colId xmlns:a16="http://schemas.microsoft.com/office/drawing/2014/main" val="3757060032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498670331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647246291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112511793"/>
                    </a:ext>
                  </a:extLst>
                </a:gridCol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74194"/>
                  </a:ext>
                </a:extLst>
              </a:tr>
              <a:tr h="49221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«Снижение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многофункционального центра предоставления государственных и муниципальных услуг»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3065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информационной и технической инфраструктуры экосистемы цифровой экономики Рузского городского округа Московской области»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96641"/>
                  </a:ext>
                </a:extLst>
              </a:tr>
              <a:tr h="303414">
                <a:tc>
                  <a:txBody>
                    <a:bodyPr/>
                    <a:lstStyle/>
                    <a:p>
                      <a:pPr algn="just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927531"/>
                  </a:ext>
                </a:extLst>
              </a:tr>
              <a:tr h="343175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программе: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62,8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8346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41560" y="1246044"/>
            <a:ext cx="4031181" cy="315883"/>
          </a:xfrm>
          <a:prstGeom prst="rect">
            <a:avLst/>
          </a:prstGeom>
          <a:gradFill>
            <a:gsLst>
              <a:gs pos="84000">
                <a:schemeClr val="accent4"/>
              </a:gs>
              <a:gs pos="33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431343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3,4%</a:t>
            </a:r>
            <a:endParaRPr lang="ru-RU" sz="16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08226" y="108139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3,6%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785109" y="1098371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4"/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3,6%</a:t>
            </a:r>
            <a:endParaRPr lang="ru-RU" sz="1600" b="1" dirty="0"/>
          </a:p>
        </p:txBody>
      </p:sp>
      <p:pic>
        <p:nvPicPr>
          <p:cNvPr id="3074" name="Picture 2" descr="ÐÐ°ÑÑÐ¸Ð½ÐºÐ¸ Ð¿Ð¾ Ð·Ð°Ð¿ÑÐ¾ÑÑ ÑÐ¾ÑÐ¾ ÑÐ¸ÑÑÐ¾Ð²Ð¾Ð¹ Ð¾ÐºÑÑÐ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22" y="5062832"/>
            <a:ext cx="2088861" cy="15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82570840"/>
              </p:ext>
            </p:extLst>
          </p:nvPr>
        </p:nvGraphicFramePr>
        <p:xfrm>
          <a:off x="216130" y="960123"/>
          <a:ext cx="11837324" cy="563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имеющих доступ к получению государственных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муниципальных услуг по принципу «одного окна» по месту пребывания, в том числе в МФЦ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обеспеченных необходимым компьютерным оборудованием с предоставленным общесистемным программным обеспечением и организационной техникой в соответствии с требованиями нормативных правовых актов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ОМСУ муниципального образования, обеспеченных необходимыми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услугами связи, в том числе для оказания государственных и муниципальных услуг в электронной форме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используемых ОМСУ муниципального образования, в соответствии с категорией обрабатываемой информации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35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персональных компьютеров, используемых на рабочих местах работников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ОМСУ муниципального образования, обеспеченных антивирусным программным обеспечением с регулярным обновлением соответствующих баз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72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документов служебной переписки ОМСУ муниципального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 и их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065074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2919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5" y="132369"/>
            <a:ext cx="11004665" cy="4993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Основные направления, реализуемые в рамках </a:t>
            </a:r>
            <a:r>
              <a:rPr lang="ru-RU" sz="2000" dirty="0" smtClean="0"/>
              <a:t>муниципальной программы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1" y="1245281"/>
            <a:ext cx="8611986" cy="544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деятельности многофункционального центра предоставления государственных и муниципальных услуг.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ремонтных работ в офисе МФЦ в п. Тучково.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и обеспечение функционирование базовой информационно-технологической инфраструктуры органов местного самоуправления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Создание, развитие и обеспечение деятельности единой информационно-технологической и телекоммуникационной инфраструктуры органов местного самоуправления Рузского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подключения к региональным межведомственным информационным системам и сопровождение пользователей органов местного самоуправления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узского городского округа.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Обеспечение защиты информационно-технологической и телекоммуникационной инфраструктуры и информации в информационных системах, используемых органами местного самоуправления Рузского городского округа.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2848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00072"/>
            <a:ext cx="11571316" cy="265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реализации программы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8655598"/>
              </p:ext>
            </p:extLst>
          </p:nvPr>
        </p:nvGraphicFramePr>
        <p:xfrm>
          <a:off x="157941" y="911540"/>
          <a:ext cx="11837324" cy="3230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431222">
                  <a:extLst>
                    <a:ext uri="{9D8B030D-6E8A-4147-A177-3AD203B41FA5}">
                      <a16:colId xmlns:a16="http://schemas.microsoft.com/office/drawing/2014/main" val="3600863563"/>
                    </a:ext>
                  </a:extLst>
                </a:gridCol>
                <a:gridCol w="1381947">
                  <a:extLst>
                    <a:ext uri="{9D8B030D-6E8A-4147-A177-3AD203B41FA5}">
                      <a16:colId xmlns:a16="http://schemas.microsoft.com/office/drawing/2014/main" val="2420448104"/>
                    </a:ext>
                  </a:extLst>
                </a:gridCol>
                <a:gridCol w="1042978">
                  <a:extLst>
                    <a:ext uri="{9D8B030D-6E8A-4147-A177-3AD203B41FA5}">
                      <a16:colId xmlns:a16="http://schemas.microsoft.com/office/drawing/2014/main" val="2762015971"/>
                    </a:ext>
                  </a:extLst>
                </a:gridCol>
                <a:gridCol w="938680">
                  <a:extLst>
                    <a:ext uri="{9D8B030D-6E8A-4147-A177-3AD203B41FA5}">
                      <a16:colId xmlns:a16="http://schemas.microsoft.com/office/drawing/2014/main" val="2726288616"/>
                    </a:ext>
                  </a:extLst>
                </a:gridCol>
                <a:gridCol w="1042497">
                  <a:extLst>
                    <a:ext uri="{9D8B030D-6E8A-4147-A177-3AD203B41FA5}">
                      <a16:colId xmlns:a16="http://schemas.microsoft.com/office/drawing/2014/main" val="1460214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325560"/>
                  </a:ext>
                </a:extLst>
              </a:tr>
              <a:tr h="4344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граждан, использующих механизм получения государственных и муниципальных услуг в электронной форме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765149"/>
                  </a:ext>
                </a:extLst>
              </a:tr>
              <a:tr h="290313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ОМСУ муниципального образования, а также находящихся в их ведении организаций, предприятий и учреждений, участвующих в планировании, подготовке, проведении и контроле исполнения конкурентных процедур с использованием ЕАСУЗ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ОМСУ муниципального образования, а также находящихся в их ведении организаций и учреждений, использующих ЕИСУГИ для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учета и контроля эффективности использования государственного и муниципального имущества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77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организаций в муниципальном образовании, обеспеченных современными аппаратно-программными комплексами со средствами криптографической защиты информации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1693"/>
                  </a:ext>
                </a:extLst>
              </a:tr>
            </a:tbl>
          </a:graphicData>
        </a:graphic>
      </p:graphicFrame>
      <p:pic>
        <p:nvPicPr>
          <p:cNvPr id="9218" name="Picture 2" descr="ÐÐ°ÑÑÐ¸Ð½ÐºÐ¸ Ð¿Ð¾ Ð·Ð°Ð¿ÑÐ¾ÑÑ ÑÐ¾ÑÐ¾ ÐÐ¤Ð¦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688379"/>
            <a:ext cx="2942706" cy="18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43" y="4688378"/>
            <a:ext cx="2657303" cy="18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 ÑÐ¾ÑÐ¾ ÐÐÐ¡Ð£Ð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4688377"/>
            <a:ext cx="2776451" cy="18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ÑÐ¾ÑÐ¾ ÐÐÐ¡Ð£ÐÐ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124" y="4688376"/>
            <a:ext cx="2968721" cy="18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43" y="41884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399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015" y="274638"/>
            <a:ext cx="10815435" cy="114300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7030A0"/>
                </a:solidFill>
              </a:rPr>
              <a:t>Непрограммные расходы бюджета Рузского городского округа на 2019 год и плановый период 2020 и 2021 годы</a:t>
            </a:r>
            <a:br>
              <a:rPr lang="ru-RU" sz="2200" dirty="0" smtClean="0">
                <a:solidFill>
                  <a:srgbClr val="7030A0"/>
                </a:solidFill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49383" y="1417639"/>
            <a:ext cx="11544992" cy="5290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52928"/>
              </p:ext>
            </p:extLst>
          </p:nvPr>
        </p:nvGraphicFramePr>
        <p:xfrm>
          <a:off x="532015" y="1916700"/>
          <a:ext cx="11262360" cy="3134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83681">
                  <a:extLst>
                    <a:ext uri="{9D8B030D-6E8A-4147-A177-3AD203B41FA5}">
                      <a16:colId xmlns:a16="http://schemas.microsoft.com/office/drawing/2014/main" val="648257621"/>
                    </a:ext>
                  </a:extLst>
                </a:gridCol>
                <a:gridCol w="1487978">
                  <a:extLst>
                    <a:ext uri="{9D8B030D-6E8A-4147-A177-3AD203B41FA5}">
                      <a16:colId xmlns:a16="http://schemas.microsoft.com/office/drawing/2014/main" val="948779009"/>
                    </a:ext>
                  </a:extLst>
                </a:gridCol>
                <a:gridCol w="1604356">
                  <a:extLst>
                    <a:ext uri="{9D8B030D-6E8A-4147-A177-3AD203B41FA5}">
                      <a16:colId xmlns:a16="http://schemas.microsoft.com/office/drawing/2014/main" val="3441347928"/>
                    </a:ext>
                  </a:extLst>
                </a:gridCol>
                <a:gridCol w="1586345">
                  <a:extLst>
                    <a:ext uri="{9D8B030D-6E8A-4147-A177-3AD203B41FA5}">
                      <a16:colId xmlns:a16="http://schemas.microsoft.com/office/drawing/2014/main" val="3840043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118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 органов местного самоуправления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126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 для уплаты налогов, сборов и иных платежей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13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 для обеспечения софинансирования в целях участия в областных программах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8288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своевременности и полноты исполнения долговых обязательств Рузского городского округа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49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членских взносов в Совет муниципальных образований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81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непрограммным расходам: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20890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08215" y="1417638"/>
            <a:ext cx="4031181" cy="315883"/>
          </a:xfrm>
          <a:prstGeom prst="rect">
            <a:avLst/>
          </a:prstGeom>
          <a:gradFill>
            <a:gsLst>
              <a:gs pos="70000">
                <a:schemeClr val="accent6">
                  <a:lumMod val="40000"/>
                  <a:lumOff val="60000"/>
                </a:schemeClr>
              </a:gs>
              <a:gs pos="4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7567821" y="117992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4,6%</a:t>
            </a:r>
            <a:endParaRPr lang="ru-RU" sz="1600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971694" y="117992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3,7%</a:t>
            </a:r>
            <a:endParaRPr lang="ru-RU" sz="1600" b="1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498328" y="1179923"/>
            <a:ext cx="775003" cy="645188"/>
          </a:xfrm>
          <a:prstGeom prst="wedgeRectCallou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5000">
                <a:schemeClr val="accent2">
                  <a:tint val="13500"/>
                  <a:satMod val="250000"/>
                </a:schemeClr>
              </a:gs>
              <a:gs pos="100000">
                <a:schemeClr val="accent2">
                  <a:tint val="60000"/>
                  <a:satMod val="20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4,9%</a:t>
            </a:r>
            <a:endParaRPr lang="ru-RU" sz="1600" b="1" dirty="0"/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584" y="5188445"/>
            <a:ext cx="2357791" cy="15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1699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929758"/>
              </p:ext>
            </p:extLst>
          </p:nvPr>
        </p:nvGraphicFramePr>
        <p:xfrm>
          <a:off x="199505" y="166255"/>
          <a:ext cx="11671070" cy="654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5373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7950"/>
            <a:ext cx="11125200" cy="10724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юридическим лицам (кроме некоммерческих организаций), индивидуальным предпринимателям, физическим лицам – производителям товаров, работ, услуг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351015"/>
              </p:ext>
            </p:extLst>
          </p:nvPr>
        </p:nvGraphicFramePr>
        <p:xfrm>
          <a:off x="381102" y="1568018"/>
          <a:ext cx="11337924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545">
                  <a:extLst>
                    <a:ext uri="{9D8B030D-6E8A-4147-A177-3AD203B41FA5}">
                      <a16:colId xmlns:a16="http://schemas.microsoft.com/office/drawing/2014/main" val="2293709418"/>
                    </a:ext>
                  </a:extLst>
                </a:gridCol>
                <a:gridCol w="1496291">
                  <a:extLst>
                    <a:ext uri="{9D8B030D-6E8A-4147-A177-3AD203B41FA5}">
                      <a16:colId xmlns:a16="http://schemas.microsoft.com/office/drawing/2014/main" val="3051983471"/>
                    </a:ext>
                  </a:extLst>
                </a:gridCol>
                <a:gridCol w="1286814">
                  <a:extLst>
                    <a:ext uri="{9D8B030D-6E8A-4147-A177-3AD203B41FA5}">
                      <a16:colId xmlns:a16="http://schemas.microsoft.com/office/drawing/2014/main" val="2893590124"/>
                    </a:ext>
                  </a:extLst>
                </a:gridCol>
                <a:gridCol w="1263274">
                  <a:extLst>
                    <a:ext uri="{9D8B030D-6E8A-4147-A177-3AD203B41FA5}">
                      <a16:colId xmlns:a16="http://schemas.microsoft.com/office/drawing/2014/main" val="74724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29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Частичная компенсация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субъектам малого и среднего предпринимательства затрат, связанных с приобретением оборудования в целях создания и (или) развития, и (или) модернизации производства товаров (работ, услуг)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5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работ по устранению аварийных ситуаций на бесхозных объектах коммунального назначения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27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56156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1028" name="Picture 4" descr="ÐÐ°ÑÑÐ¸Ð½ÐºÐ¸ Ð¿Ð¾ Ð·Ð°Ð¿ÑÐ¾ÑÑ ÑÐ¾ÑÐ¾ ÑÑÐ±ÑÐ¸Ð´Ð¸Ð¸ ÑÑÐ¸Ð´Ð¸ÑÐµÑÐºÐ¸Ð¼ Ð»Ð¸ÑÐ°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03" y="5137266"/>
            <a:ext cx="2248723" cy="14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7950"/>
            <a:ext cx="11125200" cy="107245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публичных нормативных обязательств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578713"/>
              </p:ext>
            </p:extLst>
          </p:nvPr>
        </p:nvGraphicFramePr>
        <p:xfrm>
          <a:off x="449263" y="1401763"/>
          <a:ext cx="11337924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082">
                  <a:extLst>
                    <a:ext uri="{9D8B030D-6E8A-4147-A177-3AD203B41FA5}">
                      <a16:colId xmlns:a16="http://schemas.microsoft.com/office/drawing/2014/main" val="2293709418"/>
                    </a:ext>
                  </a:extLst>
                </a:gridCol>
                <a:gridCol w="1255222">
                  <a:extLst>
                    <a:ext uri="{9D8B030D-6E8A-4147-A177-3AD203B41FA5}">
                      <a16:colId xmlns:a16="http://schemas.microsoft.com/office/drawing/2014/main" val="3051983471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2893590124"/>
                    </a:ext>
                  </a:extLst>
                </a:gridCol>
                <a:gridCol w="1263274">
                  <a:extLst>
                    <a:ext uri="{9D8B030D-6E8A-4147-A177-3AD203B41FA5}">
                      <a16:colId xmlns:a16="http://schemas.microsoft.com/office/drawing/2014/main" val="74724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29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дополнительных мер социальной поддержки обратившимся инвалидам и участникам Великой Отечественной войны 1941-1945 годов, постоянно проживающим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Рузском городском округе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5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ежемесячной денежной компенсации врачам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учреждений здравоохранения Московской области, расположенных на территории Рузского городского округа за наем (поднаем) жилых помещений.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27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56156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4098" name="Picture 2" descr="ÐÐ°ÑÑÐ¸Ð½ÐºÐ¸ Ð¿Ð¾ Ð·Ð°Ð¿ÑÐ¾ÑÑ ÑÐ¾ÑÐ¾ Ð¿Ð¾Ð´Ð´ÐµÑÐ¶ÐºÐ° Ð²ÐµÑÐµÑÐ°Ð½Ð¾Ð²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4" y="5062449"/>
            <a:ext cx="2870478" cy="15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Ð¾ÑÐ¾ Ð¿Ð¾Ð´Ð´ÐµÑÐ¶ÐºÐ° Ð²ÑÐ°ÑÐµÐ¹ Ð ÑÐ·ÑÐºÐ¾Ð³Ð¾ Ð³Ð¾ÑÐ¾Ð´ÑÐºÐ¾Ð³Ð¾ Ð¾ÐºÑÑÐ³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36" y="5062450"/>
            <a:ext cx="2604251" cy="15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ÑÐ¾ÑÐ¾ Ð¿Ð¾Ð´Ð´ÐµÑÐ¶ÐºÐ° Ð¶Ð¸ÑÐµÐ»Ðµ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47" y="5062449"/>
            <a:ext cx="2587955" cy="15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" y="274638"/>
            <a:ext cx="11081443" cy="51507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Долговые обязательства </a:t>
            </a:r>
            <a:endParaRPr lang="ru-RU" sz="22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2815087"/>
              </p:ext>
            </p:extLst>
          </p:nvPr>
        </p:nvGraphicFramePr>
        <p:xfrm>
          <a:off x="166255" y="1346200"/>
          <a:ext cx="11430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301">
                  <a:extLst>
                    <a:ext uri="{9D8B030D-6E8A-4147-A177-3AD203B41FA5}">
                      <a16:colId xmlns:a16="http://schemas.microsoft.com/office/drawing/2014/main" val="19818866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85295817"/>
                    </a:ext>
                  </a:extLst>
                </a:gridCol>
                <a:gridCol w="2543695">
                  <a:extLst>
                    <a:ext uri="{9D8B030D-6E8A-4147-A177-3AD203B41FA5}">
                      <a16:colId xmlns:a16="http://schemas.microsoft.com/office/drawing/2014/main" val="1887186369"/>
                    </a:ext>
                  </a:extLst>
                </a:gridCol>
                <a:gridCol w="2419004">
                  <a:extLst>
                    <a:ext uri="{9D8B030D-6E8A-4147-A177-3AD203B41FA5}">
                      <a16:colId xmlns:a16="http://schemas.microsoft.com/office/drawing/2014/main" val="2622965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 января 2020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 января 2021 год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 января 2022 год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56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Верхний предел муниципального долга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009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 числе по муниципальным гарантиям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995820"/>
                  </a:ext>
                </a:extLst>
              </a:tr>
            </a:tbl>
          </a:graphicData>
        </a:graphic>
      </p:graphicFrame>
      <p:graphicFrame>
        <p:nvGraphicFramePr>
          <p:cNvPr id="4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2570268"/>
              </p:ext>
            </p:extLst>
          </p:nvPr>
        </p:nvGraphicFramePr>
        <p:xfrm>
          <a:off x="166255" y="3094644"/>
          <a:ext cx="114300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429">
                  <a:extLst>
                    <a:ext uri="{9D8B030D-6E8A-4147-A177-3AD203B41FA5}">
                      <a16:colId xmlns:a16="http://schemas.microsoft.com/office/drawing/2014/main" val="1981886615"/>
                    </a:ext>
                  </a:extLst>
                </a:gridCol>
                <a:gridCol w="2202872">
                  <a:extLst>
                    <a:ext uri="{9D8B030D-6E8A-4147-A177-3AD203B41FA5}">
                      <a16:colId xmlns:a16="http://schemas.microsoft.com/office/drawing/2014/main" val="2285295817"/>
                    </a:ext>
                  </a:extLst>
                </a:gridCol>
                <a:gridCol w="2543695">
                  <a:extLst>
                    <a:ext uri="{9D8B030D-6E8A-4147-A177-3AD203B41FA5}">
                      <a16:colId xmlns:a16="http://schemas.microsoft.com/office/drawing/2014/main" val="1887186369"/>
                    </a:ext>
                  </a:extLst>
                </a:gridCol>
                <a:gridCol w="2419004">
                  <a:extLst>
                    <a:ext uri="{9D8B030D-6E8A-4147-A177-3AD203B41FA5}">
                      <a16:colId xmlns:a16="http://schemas.microsoft.com/office/drawing/2014/main" val="2622965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56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Предельный объем муниципального долга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009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Предельный объем заимствований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401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Предельный объем расходов на обслуживание муниципального долга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995820"/>
                  </a:ext>
                </a:extLst>
              </a:tr>
            </a:tbl>
          </a:graphicData>
        </a:graphic>
      </p:graphicFrame>
      <p:pic>
        <p:nvPicPr>
          <p:cNvPr id="5122" name="Picture 2" descr="ÐÐ°ÑÑÐ¸Ð½ÐºÐ¸ Ð¿Ð¾ Ð·Ð°Ð¿ÑÐ¾ÑÑ ÑÐ¾ÑÐ¾ Ð¼ÑÐ½Ð¸ÑÐ¸Ð¿Ð°Ð»ÑÐ½ÑÐ¹ Ð´Ð¾Ð»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13" y="5020714"/>
            <a:ext cx="2338242" cy="16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21" y="62662"/>
            <a:ext cx="768611" cy="76861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  <p:extLst>
      <p:ext uri="{BB962C8B-B14F-4D97-AF65-F5344CB8AC3E}">
        <p14:creationId xmlns:p14="http://schemas.microsoft.com/office/powerpoint/2010/main" val="31447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1748</TotalTime>
  <Words>6457</Words>
  <Application>Microsoft Office PowerPoint</Application>
  <PresentationFormat>Широкоэкранный</PresentationFormat>
  <Paragraphs>1667</Paragraphs>
  <Slides>69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Cambria</vt:lpstr>
      <vt:lpstr>Times New Roman</vt:lpstr>
      <vt:lpstr>Шаблон в оформлении «Облачный шкипер»</vt:lpstr>
      <vt:lpstr>Проект бюджета  Рузского городского округа на 2019 год  и плановый период  2020 и 2021 годы</vt:lpstr>
      <vt:lpstr>Основные параметры бюджета  Рузского городского округа на 2019-2021 гг. (млн. рублей)  </vt:lpstr>
      <vt:lpstr>Структура доходов бюджета  Рузского городского округа (млн. рублей)</vt:lpstr>
      <vt:lpstr>Структура расходов бюджета  Рузского городского округа (млн. рублей)</vt:lpstr>
      <vt:lpstr>Бюджетные инвестиции в форме капитальных вложений (млн. рублей)</vt:lpstr>
      <vt:lpstr>Бюджетные инвестиции в форме капитальных вложений (млн. рублей)</vt:lpstr>
      <vt:lpstr>Субсидии юридическим лицам (кроме некоммерческих организаций), индивидуальным предпринимателям, физическим лицам – производителям товаров, работ, услуг (млн. рублей)</vt:lpstr>
      <vt:lpstr>Исполнение публичных нормативных обязательств (млн. рублей)</vt:lpstr>
      <vt:lpstr>Долговые обязательства </vt:lpstr>
      <vt:lpstr>Основные направления бюджетной политики  на 2019 год и плановый период 2020 и 2021 годы</vt:lpstr>
      <vt:lpstr>Расходы бюджета на трехлетний период сформированы в рамках реализации 18 муниципальных программ. Доля программных расходов составляет 95,4% от общего объема расходов бюджета округа.</vt:lpstr>
      <vt:lpstr>Основные целевые показатели реализации программы</vt:lpstr>
      <vt:lpstr>Основные целевые показатели реализации программы</vt:lpstr>
      <vt:lpstr>Отдельные направления, реализуемые в рамках муниципальной программы</vt:lpstr>
      <vt:lpstr>Муниципальная программа  «Развитие физической культуры и спорта, формирование здорового образа жизни населения в Рузском городском округе» (млн. рублей) </vt:lpstr>
      <vt:lpstr>Основные целевые показатели реализации программы</vt:lpstr>
      <vt:lpstr>Отдельные направления, реализуемые в рамках муниципальной программы</vt:lpstr>
      <vt:lpstr>Муниципальная программа  «Развитие культуры Рузского городского округа» (млн. рублей)</vt:lpstr>
      <vt:lpstr>Основные целевые показатели реализации программы</vt:lpstr>
      <vt:lpstr>Отдельные направления, реализуемые в рамках муниципальной программы</vt:lpstr>
      <vt:lpstr>Муниципальная программа  «Социальная поддержка граждан Рузского городского округа»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«Развитие сельского хозяйства Рузского городского округа»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«Предпринимательство Рузского городского округа» (млн. рублей) 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«Безопасность Рузского городского округа» (млн. рублей) </vt:lpstr>
      <vt:lpstr>Основные целевые показатели реализации программы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«Развитие инженерно-коммунальной инфраструктуры и энергосбережения  Рузского городского округа»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«Жилище»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«Развитие транспортной системы Рузского городского округа»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«Формирование современной городской среды» (млн. рублей) 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«Муниципальное управление»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«Охрана окружающей среды в Рузском городском округе»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«Газификация населенных пунктов Рузского городского округа» (млн. рублей) 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«Развитие системы информирования населения о деятельности органов местного самоуправления Рузского городского округа»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«Управление имуществом и земельными ресурсами Рузского городского округа » (млн. рублей) 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«Развитие институтов гражданского общества и реализации молодежной политики  в Рузском городском округе» (млн. рублей) 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Муниципальная программа  «Цифровой округ»» (млн. рублей)</vt:lpstr>
      <vt:lpstr>Основные целевые показатели реализации программы</vt:lpstr>
      <vt:lpstr>Основные направления, реализуемые в рамках муниципальной программы</vt:lpstr>
      <vt:lpstr>Основные целевые показатели реализации программы</vt:lpstr>
      <vt:lpstr>Непрограммные расходы бюджета Рузского городского округа на 2019 год и плановый период 2020 и 2021 годы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seva.1303@mail.ru</dc:creator>
  <cp:lastModifiedBy>seva.1303@mail.ru</cp:lastModifiedBy>
  <cp:revision>236</cp:revision>
  <cp:lastPrinted>2018-12-04T14:55:13Z</cp:lastPrinted>
  <dcterms:created xsi:type="dcterms:W3CDTF">2018-11-15T11:26:34Z</dcterms:created>
  <dcterms:modified xsi:type="dcterms:W3CDTF">2018-12-04T15:03:25Z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