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84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3591" y="1521229"/>
            <a:ext cx="9216247" cy="1371600"/>
          </a:xfrm>
        </p:spPr>
        <p:txBody>
          <a:bodyPr>
            <a:noAutofit/>
          </a:bodyPr>
          <a:lstStyle/>
          <a:p>
            <a:r>
              <a:rPr lang="ru-RU" sz="3500" b="1" cap="none" spc="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 2017 году в Рузском </a:t>
            </a:r>
            <a:r>
              <a:rPr lang="ru-RU" sz="3500" b="1" cap="none" spc="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городском округе </a:t>
            </a:r>
            <a:r>
              <a:rPr lang="ru-RU" sz="3500" b="1" cap="none" spc="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     в рамках проектной деятельности  реализовывались 8 муниципальных приоритетных проектов в                                  6 сферах деятельности:</a:t>
            </a:r>
            <a:endParaRPr lang="ru-RU" sz="3500" b="1" spc="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33591" y="3034145"/>
            <a:ext cx="6400800" cy="3399906"/>
          </a:xfrm>
        </p:spPr>
        <p:txBody>
          <a:bodyPr>
            <a:noAutofit/>
          </a:bodyPr>
          <a:lstStyle/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sz="25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Развитие социальной сферы</a:t>
            </a: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sz="25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ЖКХ и энергетика</a:t>
            </a: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sz="25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Градостроительная сфера</a:t>
            </a: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sz="25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Безопасность</a:t>
            </a: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sz="25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Муниципальное управление</a:t>
            </a: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sz="25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Сельское хозяйство</a:t>
            </a:r>
            <a:endParaRPr lang="ru-RU" sz="2500" b="1" i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66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207" y="879610"/>
            <a:ext cx="10704225" cy="943078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6155" y="90622"/>
            <a:ext cx="8534400" cy="38189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Результаты мониторинга:</a:t>
            </a:r>
            <a:endParaRPr lang="ru-RU" sz="3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503235"/>
            <a:ext cx="12192000" cy="3354765"/>
          </a:xfrm>
          <a:prstGeom prst="rect">
            <a:avLst/>
          </a:prstGeom>
          <a:noFill/>
        </p:spPr>
        <p:txBody>
          <a:bodyPr wrap="square" lIns="144000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Показатели проекта: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Доля МУП, по которым принято решение о ликвидации </a:t>
            </a:r>
            <a:r>
              <a:rPr lang="ru-RU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(Плановое значение – 50% фактическое – </a:t>
            </a:r>
            <a:r>
              <a:rPr lang="ru-RU" b="1" i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50%</a:t>
            </a:r>
            <a:r>
              <a:rPr lang="ru-RU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Внесено записей в ЕГРЮЛ о начале ликвидации </a:t>
            </a:r>
            <a:r>
              <a:rPr lang="ru-RU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(Плановое </a:t>
            </a:r>
            <a:r>
              <a:rPr lang="ru-RU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значение – </a:t>
            </a:r>
            <a:r>
              <a:rPr lang="ru-RU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ед. </a:t>
            </a:r>
            <a:r>
              <a:rPr lang="ru-RU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фактическое – </a:t>
            </a:r>
            <a:r>
              <a:rPr lang="ru-RU" b="1" i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ед.</a:t>
            </a:r>
            <a:r>
              <a:rPr lang="ru-RU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algn="ctr"/>
            <a:endParaRPr lang="ru-RU" sz="500" b="1" i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1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Вывод:</a:t>
            </a:r>
            <a:r>
              <a:rPr lang="ru-RU" sz="21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Реализация</a:t>
            </a:r>
            <a:r>
              <a:rPr lang="ru-RU" sz="2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муниципального приоритетного проекта 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«Ликвидация неэффективных муниципальных унитарных предприятий РГО»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будет продолжена в 2018 году. </a:t>
            </a:r>
          </a:p>
          <a:p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Все запланированные на 2017 год ликвидационные процедуры по двум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МУПам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проведены в установленные сроки. Направлены заявления в Межрайонную ИФНС № 20 по России о государственной регистрации юридических лиц в связи с их ликвидацией.</a:t>
            </a:r>
          </a:p>
          <a:p>
            <a:r>
              <a:rPr lang="ru-RU" b="1" u="sng" dirty="0">
                <a:latin typeface="Calibri" panose="020F0502020204030204" pitchFamily="34" charset="0"/>
                <a:cs typeface="Calibri" panose="020F0502020204030204" pitchFamily="34" charset="0"/>
              </a:rPr>
              <a:t>Результаты </a:t>
            </a:r>
            <a:r>
              <a:rPr lang="ru-RU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проекта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будут подведены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1 квартале 2018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года после внесения записи в ЕГРЮЛ о ликвидации юридических лиц. Тем самым будет реализовано одно из мероприятий Стандарта развития конкуренции в Рузском городском округе по количеству ликвидированных муниципальных унитарных предприятий.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6561" y="555526"/>
            <a:ext cx="11794013" cy="965703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u="sng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750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Муниципальный </a:t>
            </a:r>
            <a:r>
              <a:rPr lang="ru-RU" sz="1750" b="1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приоритетный </a:t>
            </a:r>
            <a:r>
              <a:rPr lang="ru-RU" sz="1750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проект  «Ликвидация неэффективных муниципальных унитарных предприятий РГО» (руководитель проекта – </a:t>
            </a:r>
            <a:r>
              <a:rPr lang="ru-RU" sz="1750" b="1" u="sng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Игнатьков</a:t>
            </a:r>
            <a:r>
              <a:rPr lang="ru-RU" sz="1750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А.В.)</a:t>
            </a:r>
            <a:r>
              <a:rPr lang="ru-RU" sz="1750" b="1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750" b="1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75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Цель проекта: Реализация положений стандарта развития конкуренции на территории Рузского городского округа</a:t>
            </a:r>
            <a:r>
              <a:rPr lang="ru-RU" sz="175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75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750" dirty="0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76561" y="2138130"/>
            <a:ext cx="3888607" cy="1275468"/>
          </a:xfrm>
          <a:prstGeom prst="round2Diag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Исполнение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Контрольных точек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100%:</a:t>
            </a:r>
          </a:p>
          <a:p>
            <a:pPr algn="ctr"/>
            <a:endParaRPr lang="ru-RU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            Факт:  9</a:t>
            </a:r>
            <a:endParaRPr lang="ru-RU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136917" y="2123999"/>
            <a:ext cx="3888607" cy="1282173"/>
          </a:xfrm>
          <a:prstGeom prst="round2Diag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Финансовое обеспечение проекта не предусмотрено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8197273" y="2089622"/>
            <a:ext cx="3888607" cy="1282482"/>
          </a:xfrm>
          <a:prstGeom prst="round2Diag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Исполнение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целевых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показателей  100%:</a:t>
            </a:r>
            <a:endParaRPr lang="ru-RU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План: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            Факт:  2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 rot="2175198">
            <a:off x="2369938" y="1614022"/>
            <a:ext cx="298383" cy="470797"/>
          </a:xfrm>
          <a:prstGeom prst="downArrow">
            <a:avLst>
              <a:gd name="adj1" fmla="val 37096"/>
              <a:gd name="adj2" fmla="val 10806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897777" y="1642913"/>
            <a:ext cx="298383" cy="433546"/>
          </a:xfrm>
          <a:prstGeom prst="downArrow">
            <a:avLst>
              <a:gd name="adj1" fmla="val 37096"/>
              <a:gd name="adj2" fmla="val 10806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9507105">
            <a:off x="9627314" y="1609914"/>
            <a:ext cx="298383" cy="470797"/>
          </a:xfrm>
          <a:prstGeom prst="downArrow">
            <a:avLst>
              <a:gd name="adj1" fmla="val 37096"/>
              <a:gd name="adj2" fmla="val 10806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399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6155" y="90621"/>
            <a:ext cx="8534400" cy="47252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Результаты мониторинга:</a:t>
            </a:r>
            <a:endParaRPr lang="ru-RU" sz="3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380826"/>
            <a:ext cx="121920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Показатели проекта: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Количество крестьянских(фермерских) хозяйств в РГО </a:t>
            </a:r>
            <a:r>
              <a:rPr lang="ru-RU" sz="16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(Плановое значение – 53 единиц, фактическое – </a:t>
            </a:r>
            <a:r>
              <a:rPr lang="ru-RU" sz="1600" b="1" i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56 единиц</a:t>
            </a:r>
            <a:r>
              <a:rPr lang="ru-RU" sz="16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ru-RU" sz="1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Количество КФХ участников «</a:t>
            </a: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Гастрономического тура «Секреты фермерских традиций» </a:t>
            </a:r>
            <a:r>
              <a:rPr lang="ru-RU" sz="16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(Плановое значение – 5 ед.   </a:t>
            </a:r>
          </a:p>
          <a:p>
            <a:r>
              <a:rPr lang="ru-RU" sz="16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фактическое – </a:t>
            </a:r>
            <a:r>
              <a:rPr lang="ru-RU" sz="1600" b="1" i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 ед.</a:t>
            </a:r>
            <a:r>
              <a:rPr lang="ru-RU" sz="16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Количество посетителей </a:t>
            </a:r>
            <a:r>
              <a:rPr lang="ru-RU" sz="1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«Гастрономического тура «Секреты фермерских традиций» </a:t>
            </a:r>
            <a:r>
              <a:rPr lang="ru-RU" sz="16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(Плановое значение – </a:t>
            </a:r>
            <a:r>
              <a:rPr lang="ru-RU" sz="16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25 человек </a:t>
            </a:r>
            <a:endParaRPr lang="ru-RU" sz="1600" b="1" i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6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фактическое – </a:t>
            </a:r>
            <a:r>
              <a:rPr lang="ru-RU" sz="1600" b="1" i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72 человека</a:t>
            </a:r>
            <a:r>
              <a:rPr lang="ru-RU" sz="16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ru-RU" sz="17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Вывод:</a:t>
            </a:r>
            <a:r>
              <a:rPr lang="ru-RU" sz="17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b="1" dirty="0">
                <a:latin typeface="Calibri" panose="020F0502020204030204" pitchFamily="34" charset="0"/>
                <a:cs typeface="Calibri" panose="020F0502020204030204" pitchFamily="34" charset="0"/>
              </a:rPr>
              <a:t>Муниципальный приоритетный проект «Гастрономический тур «Секреты фермерских </a:t>
            </a:r>
            <a:r>
              <a:rPr lang="ru-RU" sz="1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традиций» реализован. Мероприятия </a:t>
            </a:r>
            <a:r>
              <a:rPr lang="ru-RU" sz="1700" b="1" dirty="0">
                <a:latin typeface="Calibri" panose="020F0502020204030204" pitchFamily="34" charset="0"/>
                <a:cs typeface="Calibri" panose="020F0502020204030204" pitchFamily="34" charset="0"/>
              </a:rPr>
              <a:t>и показатели исполнены в полном объеме и в установленные сроки </a:t>
            </a:r>
            <a:r>
              <a:rPr lang="ru-RU" sz="1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1700" b="1" dirty="0">
                <a:latin typeface="Calibri" panose="020F0502020204030204" pitchFamily="34" charset="0"/>
                <a:cs typeface="Calibri" panose="020F0502020204030204" pitchFamily="34" charset="0"/>
              </a:rPr>
              <a:t>соответствии с утвержденным </a:t>
            </a:r>
            <a:r>
              <a:rPr lang="ru-RU" sz="1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Планом-графиком.</a:t>
            </a:r>
          </a:p>
          <a:p>
            <a:r>
              <a:rPr lang="ru-RU" sz="1700" b="1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Цель проекта достигнута.</a:t>
            </a:r>
            <a:r>
              <a:rPr lang="ru-RU" sz="17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ru-RU" sz="1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В 2017 году </a:t>
            </a:r>
            <a:r>
              <a:rPr lang="ru-RU" sz="1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в Рузском городском округе создано 3 новых КФХ. Согласно опросу, проведенному среди участников и посетителей тура, принято решение о традиционном проведении Гастрономического тура с целью популяризации КФХ и привлечения туристического потока на территорию Рузского городского округа.</a:t>
            </a:r>
            <a:endParaRPr lang="ru-RU" sz="17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4815" y="623719"/>
            <a:ext cx="12011067" cy="1138579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Муниципальный </a:t>
            </a:r>
            <a:r>
              <a:rPr lang="ru-RU" sz="1900" b="1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приоритетный проект </a:t>
            </a:r>
            <a:r>
              <a:rPr lang="ru-RU" sz="1900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«Гастрономический тур «Секреты фермерских традиций»</a:t>
            </a:r>
          </a:p>
          <a:p>
            <a:pPr algn="ctr"/>
            <a:r>
              <a:rPr lang="ru-RU" sz="1900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(руководитель проекта – Шведов Д.В.)</a:t>
            </a:r>
          </a:p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Цель проекта: популяризация крестьянских (фермерских) хозяйств и развитие экотуризма в Рузском городском округе</a:t>
            </a:r>
            <a:endParaRPr lang="ru-RU" sz="1900" dirty="0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74815" y="2274672"/>
            <a:ext cx="3888607" cy="1104254"/>
          </a:xfrm>
          <a:prstGeom prst="round2Diag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Исполнение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Контрольных точек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100%:</a:t>
            </a:r>
          </a:p>
          <a:p>
            <a:pPr algn="ctr"/>
            <a:endParaRPr lang="ru-RU" sz="10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           Факт:  11</a:t>
            </a:r>
            <a:endParaRPr lang="ru-RU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136045" y="2249693"/>
            <a:ext cx="3888607" cy="1129233"/>
          </a:xfrm>
          <a:prstGeom prst="round2Diag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Финансовое обеспечение проекта не предусмотрено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8197272" y="2222950"/>
            <a:ext cx="3888607" cy="1155976"/>
          </a:xfrm>
          <a:prstGeom prst="round2Diag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Исполнение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целевых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показателей  100%:</a:t>
            </a:r>
            <a:endParaRPr lang="ru-RU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sz="1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План: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            Факт:  3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 rot="2175198">
            <a:off x="2240125" y="1804953"/>
            <a:ext cx="298383" cy="470797"/>
          </a:xfrm>
          <a:prstGeom prst="downArrow">
            <a:avLst>
              <a:gd name="adj1" fmla="val 37096"/>
              <a:gd name="adj2" fmla="val 10806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946808" y="1813667"/>
            <a:ext cx="298383" cy="409283"/>
          </a:xfrm>
          <a:prstGeom prst="downArrow">
            <a:avLst>
              <a:gd name="adj1" fmla="val 37096"/>
              <a:gd name="adj2" fmla="val 10806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9283486">
            <a:off x="9993459" y="1782572"/>
            <a:ext cx="298383" cy="474554"/>
          </a:xfrm>
          <a:prstGeom prst="downArrow">
            <a:avLst>
              <a:gd name="adj1" fmla="val 37096"/>
              <a:gd name="adj2" fmla="val 10806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557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443" y="174567"/>
            <a:ext cx="11870575" cy="6517178"/>
          </a:xfrm>
        </p:spPr>
        <p:txBody>
          <a:bodyPr>
            <a:normAutofit lnSpcReduction="10000"/>
          </a:bodyPr>
          <a:lstStyle/>
          <a:p>
            <a:pPr marL="0" indent="457200">
              <a:buNone/>
            </a:pPr>
            <a:r>
              <a:rPr lang="ru-RU" sz="27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итогам 2017 года: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sz="21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из 8 муниципальных приоритетных проектов реализованы в установленные проектными документами сроки. Запланированные мероприятия выполнены. Показатели проектов исполнены. Денежные средства израсходованы в полном объеме.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sz="21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Реализация 2-х проектов, в соответствии с указанными в паспортах сроками, будет продолжена в 2018 году. Подведение результатов запланировано в 1 квартале 2018 года.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ru-RU" sz="2700" b="1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2 проекта не реализованы: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проект «Безопасный городской округ» - </a:t>
            </a:r>
            <a:r>
              <a:rPr lang="ru-RU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управлением образования не проведен аукцион по закупке видеонаблюдения </a:t>
            </a:r>
            <a:r>
              <a:rPr lang="ru-RU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из-за несогласованных технических заданий с ГУРБ МО и </a:t>
            </a:r>
            <a:r>
              <a:rPr lang="ru-RU" b="1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Мингосуправления</a:t>
            </a:r>
            <a:r>
              <a:rPr lang="ru-RU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МО, не организована должная работа с представителями коммерческих торговый объектов  по подключению их к системе «Безопасный регион», в связи с этим не исполнены показатели проекта, а также не в полном объеме израсходованы выделенные на реализацию проекта денежные средства;</a:t>
            </a:r>
            <a:endParaRPr lang="ru-RU" b="1" i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проект </a:t>
            </a:r>
            <a:r>
              <a:rPr lang="ru-RU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«Изменение системы управления бюджетным строительством» </a:t>
            </a:r>
            <a:r>
              <a:rPr lang="ru-RU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нарушение установленных сроков проведения аукционов, длительное согласование </a:t>
            </a:r>
            <a:r>
              <a:rPr lang="ru-RU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lang="ru-RU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устранение </a:t>
            </a:r>
            <a:r>
              <a:rPr lang="ru-RU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замечаний по техническому заданию на 1 объект (аукцион еще не проведен!). </a:t>
            </a:r>
            <a:r>
              <a:rPr lang="ru-RU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Денежные средства, направленные на финансирование проекта </a:t>
            </a:r>
            <a:r>
              <a:rPr lang="ru-RU" b="1" i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 освоены </a:t>
            </a:r>
            <a:r>
              <a:rPr lang="ru-RU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(оплата после подписания акта сдачи-приемки работ при сроке исполнения контрактов 180 </a:t>
            </a:r>
            <a:r>
              <a:rPr lang="ru-RU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160 дней).</a:t>
            </a:r>
            <a:endParaRPr lang="ru-RU" b="1" i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267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942" y="0"/>
            <a:ext cx="11729258" cy="6858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Развитие социальной сферы: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bg1"/>
                </a:solidFill>
              </a:rPr>
              <a:t>Приоритетный проект «Диспансеризация взрослого населения»                                                                         (руководитель проекта – </a:t>
            </a:r>
            <a:r>
              <a:rPr lang="ru-RU" i="1" dirty="0" err="1" smtClean="0">
                <a:solidFill>
                  <a:schemeClr val="bg1"/>
                </a:solidFill>
              </a:rPr>
              <a:t>Шиломаева</a:t>
            </a:r>
            <a:r>
              <a:rPr lang="ru-RU" i="1" dirty="0" smtClean="0">
                <a:solidFill>
                  <a:schemeClr val="bg1"/>
                </a:solidFill>
              </a:rPr>
              <a:t> И.А.)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ЖКХ и энергетика: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bg1"/>
                </a:solidFill>
              </a:rPr>
              <a:t>Приоритетный проект «Качество воды»                                                                                                                        (руководитель проекта – Рыбаков А.В.)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Градостроительная сфера: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bg1"/>
                </a:solidFill>
              </a:rPr>
              <a:t>Приоритетный проект «Изменение системы управления бюджетным строительством»                            (руководитель проекта – Рыбаков А.В.)</a:t>
            </a:r>
            <a:endParaRPr lang="ru-RU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Безопасность: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bg1"/>
                </a:solidFill>
              </a:rPr>
              <a:t>Приоритетный проект «Безопасный городской округ»                                                                                (руководитель проекта – Урман Л.А.)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Муниципальное управление: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ru-RU" i="1" dirty="0" smtClean="0">
                <a:solidFill>
                  <a:schemeClr val="bg1"/>
                </a:solidFill>
              </a:rPr>
              <a:t>Приоритетный проект «Мобилизация доходов бюджета РГО за счет налогов, подлежащих уплате  садоводческими, огородническими и дачными некоммерческими объединениями граждан» (руководитель проекта – Шведов Д.В.)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ru-RU" i="1" dirty="0" smtClean="0">
                <a:solidFill>
                  <a:schemeClr val="bg1"/>
                </a:solidFill>
              </a:rPr>
              <a:t>Приоритетный проект «Выявление неоформленных жилых и садовых домов, дач, в целях вовлечения их в  налоговый оборот»                                                                                                                                           (руководитель проекта – </a:t>
            </a:r>
            <a:r>
              <a:rPr lang="ru-RU" i="1" dirty="0" err="1" smtClean="0">
                <a:solidFill>
                  <a:schemeClr val="bg1"/>
                </a:solidFill>
              </a:rPr>
              <a:t>Игнатьков</a:t>
            </a:r>
            <a:r>
              <a:rPr lang="ru-RU" i="1" dirty="0" smtClean="0">
                <a:solidFill>
                  <a:schemeClr val="bg1"/>
                </a:solidFill>
              </a:rPr>
              <a:t> А.В.)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ru-RU" i="1" dirty="0" smtClean="0">
                <a:solidFill>
                  <a:schemeClr val="bg1"/>
                </a:solidFill>
              </a:rPr>
              <a:t>Приоритетный проект «Ликвидация муниципальных унитарных предприятий РГО»                (руководитель проекта – </a:t>
            </a:r>
            <a:r>
              <a:rPr lang="ru-RU" i="1" dirty="0" err="1" smtClean="0">
                <a:solidFill>
                  <a:schemeClr val="bg1"/>
                </a:solidFill>
              </a:rPr>
              <a:t>Игнатьков</a:t>
            </a:r>
            <a:r>
              <a:rPr lang="ru-RU" i="1" dirty="0" smtClean="0">
                <a:solidFill>
                  <a:schemeClr val="bg1"/>
                </a:solidFill>
              </a:rPr>
              <a:t> А.В.)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Сельское хозяйство: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bg1"/>
                </a:solidFill>
              </a:rPr>
              <a:t>Приоритетный проект «Гастрономический тур «Секреты фермерских традиций»                                          (руководитель проекта – Шведов Д.В.)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377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1" y="0"/>
            <a:ext cx="10590414" cy="67333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Проведен мониторинг хода реализации муниципальных приоритетных проектов в 2017 году по трем направлениям: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ru-RU" sz="3500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Исполнение контрольных точек проекта;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ru-RU" sz="3500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Исполнение финансового обеспечения проекта;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ru-RU" sz="3500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Исполнение показателей проекта.</a:t>
            </a:r>
            <a:endParaRPr lang="ru-RU" sz="3500" i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744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207" y="879609"/>
            <a:ext cx="10704225" cy="1507067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6155" y="90622"/>
            <a:ext cx="8534400" cy="40213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Результаты мониторинга:</a:t>
            </a:r>
            <a:endParaRPr lang="ru-RU" sz="3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083823"/>
            <a:ext cx="12192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5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Показатели проекта:</a:t>
            </a:r>
          </a:p>
          <a:p>
            <a:pPr marL="342900" indent="-342900">
              <a:buAutoNum type="arabicPeriod"/>
            </a:pPr>
            <a:r>
              <a:rPr lang="ru-RU" sz="175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Доля взрослого населения, прошедшего диспансеризацию, от общего числа взрослого населения</a:t>
            </a:r>
            <a:r>
              <a:rPr lang="ru-RU" sz="175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(Плановое значение – 23% фактическое –  </a:t>
            </a:r>
            <a:r>
              <a:rPr lang="ru-RU" sz="175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22,8%</a:t>
            </a:r>
            <a:r>
              <a:rPr lang="ru-RU" sz="175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2900" indent="-342900">
              <a:buAutoNum type="arabicPeriod"/>
            </a:pPr>
            <a:r>
              <a:rPr lang="ru-RU" sz="175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Доля взрослого населения, прошедшего второй этап диспансеризации</a:t>
            </a:r>
            <a:r>
              <a:rPr lang="ru-RU" sz="175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(Плановое значение – 45% фактическое – </a:t>
            </a:r>
            <a:r>
              <a:rPr lang="ru-RU" sz="1750" b="1" i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91%</a:t>
            </a:r>
            <a:r>
              <a:rPr lang="ru-RU" sz="175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endParaRPr lang="ru-RU" sz="1600" b="1" i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i="1" dirty="0">
                <a:latin typeface="Calibri" panose="020F0502020204030204" pitchFamily="34" charset="0"/>
                <a:cs typeface="Calibri" panose="020F0502020204030204" pitchFamily="34" charset="0"/>
              </a:rPr>
              <a:t>Вывод: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Муниципальный приоритетный проект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«Диспансеризация взрослого населения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» реализован, однако показатель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«Доля населения, прошедшего диспансеризацию»,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не исполнен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в связи с тем, что часть работающего населения, подлежащего диспансеризации, трудоустроена в г. Москве, что затрудняет проведение диспансеризации в поликлиниках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округа.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Вместе с тем, </a:t>
            </a:r>
            <a:r>
              <a:rPr lang="ru-RU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цель проекта достигнута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в период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прохождения диспансеризации определены группы здоровья населения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Для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тех, у кого выявлены заболевания, определены схемы наблюдения: -диспансерное наблюдение, -дополнительное обследование, -направление на лечение.  По завершению диспансеризации выданы паспорта здоровья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503" y="492760"/>
            <a:ext cx="12019378" cy="836299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u="sng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u="sng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Муниципальный </a:t>
            </a:r>
            <a:r>
              <a:rPr lang="ru-RU" sz="2000" b="1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приоритетный проект </a:t>
            </a:r>
            <a:r>
              <a:rPr lang="ru-RU" sz="2000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«Диспансеризация </a:t>
            </a:r>
            <a:r>
              <a:rPr lang="ru-RU" sz="2000" b="1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взрослого населения</a:t>
            </a:r>
            <a:r>
              <a:rPr lang="ru-RU" sz="2000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(руководитель проекта – </a:t>
            </a:r>
            <a:r>
              <a:rPr lang="ru-RU" sz="2000" b="1" u="sng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Шиломаева</a:t>
            </a:r>
            <a:r>
              <a:rPr lang="ru-RU" sz="2000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И.А.)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Цель проекта: выявление болезней на ранней стадии</a:t>
            </a: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000" dirty="0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7680" y="1884416"/>
            <a:ext cx="3888607" cy="1207873"/>
          </a:xfrm>
          <a:prstGeom prst="round2Diag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Исполнение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Контрольных точек 100%:</a:t>
            </a:r>
          </a:p>
          <a:p>
            <a:pPr algn="ctr"/>
            <a:endParaRPr lang="ru-RU" sz="10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План:  6       Факт:  6</a:t>
            </a: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131888" y="1870007"/>
            <a:ext cx="3888607" cy="1224688"/>
          </a:xfrm>
          <a:prstGeom prst="round2Diag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Финансирование проекта                 не предусмотрено</a:t>
            </a:r>
            <a:endParaRPr lang="ru-RU" sz="2000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8186855" y="1832853"/>
            <a:ext cx="3888607" cy="1250970"/>
          </a:xfrm>
          <a:prstGeom prst="round2Diag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Исполнение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целевых показателей 50%:</a:t>
            </a:r>
          </a:p>
          <a:p>
            <a:pPr algn="ctr"/>
            <a:endParaRPr lang="ru-RU" sz="10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План:  2       Факт:   1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 rot="2175198">
            <a:off x="2264753" y="1379447"/>
            <a:ext cx="298383" cy="470797"/>
          </a:xfrm>
          <a:prstGeom prst="downArrow">
            <a:avLst>
              <a:gd name="adj1" fmla="val 37096"/>
              <a:gd name="adj2" fmla="val 10806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814676" y="1388321"/>
            <a:ext cx="298383" cy="433546"/>
          </a:xfrm>
          <a:prstGeom prst="downArrow">
            <a:avLst>
              <a:gd name="adj1" fmla="val 37096"/>
              <a:gd name="adj2" fmla="val 10806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9340301">
            <a:off x="9768371" y="1365935"/>
            <a:ext cx="298383" cy="470797"/>
          </a:xfrm>
          <a:prstGeom prst="downArrow">
            <a:avLst>
              <a:gd name="adj1" fmla="val 37096"/>
              <a:gd name="adj2" fmla="val 10806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063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011" y="715019"/>
            <a:ext cx="10704225" cy="743791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6155" y="90621"/>
            <a:ext cx="8534400" cy="43728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Результаты мониторинга:</a:t>
            </a:r>
            <a:endParaRPr lang="ru-RU" sz="3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543404"/>
            <a:ext cx="12207833" cy="4262705"/>
          </a:xfrm>
          <a:prstGeom prst="rect">
            <a:avLst/>
          </a:prstGeom>
          <a:noFill/>
        </p:spPr>
        <p:txBody>
          <a:bodyPr wrap="square" lIns="144000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Показатели проекта: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Увеличение количества станций обезжелезивания: </a:t>
            </a:r>
            <a:r>
              <a:rPr lang="ru-RU" sz="16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Плановое значение – 13 ед. фактическое – </a:t>
            </a:r>
            <a:r>
              <a:rPr lang="ru-RU" sz="1600" b="1" i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 ед. </a:t>
            </a:r>
          </a:p>
          <a:p>
            <a:r>
              <a:rPr lang="ru-RU" sz="1600" b="1" i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ru-RU" sz="16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(до реализации проекта - 6 ед.);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Численность населения, обеспеченного качественной питьевой водой: </a:t>
            </a:r>
            <a:r>
              <a:rPr lang="ru-RU" sz="16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Плановое </a:t>
            </a:r>
            <a:r>
              <a:rPr lang="ru-RU" sz="16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значение – </a:t>
            </a:r>
            <a:r>
              <a:rPr lang="ru-RU" sz="16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65 472 чел. </a:t>
            </a:r>
            <a:r>
              <a:rPr lang="ru-RU" sz="16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фактическое – </a:t>
            </a:r>
            <a:r>
              <a:rPr lang="ru-RU" sz="1600" b="1" i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65 472 чел.    </a:t>
            </a:r>
          </a:p>
          <a:p>
            <a:r>
              <a:rPr lang="ru-RU" sz="1600" b="1" i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b="1" i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ru-RU" sz="16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(до реализации проекта – 56 951 чел.)</a:t>
            </a:r>
            <a:endParaRPr lang="ru-RU" sz="1600" b="1" i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700" b="1" i="1" u="sng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700" b="1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Вывод</a:t>
            </a:r>
            <a:r>
              <a:rPr lang="ru-RU" sz="17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ru-RU" sz="17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Муниципальный приоритетный проект «Качество воды»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реализован. Показатели проекта выполнены. </a:t>
            </a:r>
          </a:p>
          <a:p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Не исполнение финансирования не повлияло на итоги реализации проекта. В ходе проведения аукционов цена контракта определилась, как наиболее низкая из предложенных поставщиками.</a:t>
            </a:r>
          </a:p>
          <a:p>
            <a:r>
              <a:rPr lang="ru-RU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Цель проекта достигнута: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на территории округа в 2017 году построено и введено в эксплуатацию 7 станций водоочистки по адресам: п. Колюбакино,  п. Дорохово, с. Покровское, п.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Беляная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Гора, с.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Богородское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п. Брикет, д.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Мишинка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Это в свою очередь позволило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увеличить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более чем на 8,5 тыс. человек население округа, обеспеченное качественной питьевой водой.</a:t>
            </a:r>
          </a:p>
          <a:p>
            <a:endParaRPr lang="ru-RU" sz="17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16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200" b="1" i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4751" y="621533"/>
            <a:ext cx="11800549" cy="1024387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u="sng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Муниципальный </a:t>
            </a:r>
            <a:r>
              <a:rPr lang="ru-RU" sz="2000" b="1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приоритетный проект </a:t>
            </a:r>
            <a:r>
              <a:rPr lang="ru-RU" sz="2000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«Качество воды» (руководитель проекта – Рыбаков А.В.)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Цель проекта: обеспечение качественной питьевой водой населения Рузского городского округа</a:t>
            </a: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93140" y="2208652"/>
            <a:ext cx="3090635" cy="1396697"/>
          </a:xfrm>
          <a:prstGeom prst="round2Diag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Исполнение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Контрольных точек 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100%:</a:t>
            </a:r>
            <a:endParaRPr lang="ru-RU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sz="1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План:  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      </a:t>
            </a: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Факт:  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ru-RU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3416532" y="2202028"/>
            <a:ext cx="5511338" cy="1403321"/>
          </a:xfrm>
          <a:prstGeom prst="round2Diag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Исполнение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финансового обеспечения проекта 99%</a:t>
            </a:r>
          </a:p>
          <a:p>
            <a:endParaRPr lang="ru-RU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План: 38 324,21 тыс. руб. (в </a:t>
            </a:r>
            <a:r>
              <a:rPr lang="ru-RU" sz="1400" b="1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т.ч</a:t>
            </a: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бюджет РМР – 3 832,42 тыс. руб.)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Факт: </a:t>
            </a: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37 </a:t>
            </a: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940,97 тыс. руб. (в </a:t>
            </a:r>
            <a:r>
              <a:rPr lang="ru-RU" sz="1400" b="1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т.ч</a:t>
            </a: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бюджет РМР – 3 794,10 тыс. руб.)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9076524" y="2193615"/>
            <a:ext cx="2966822" cy="1411734"/>
          </a:xfrm>
          <a:prstGeom prst="round2Diag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Исполнение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целевых показателей 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100%:</a:t>
            </a:r>
            <a:endParaRPr lang="ru-RU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sz="1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План:  2       Факт:   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 rot="2175198">
            <a:off x="2189375" y="1688576"/>
            <a:ext cx="298383" cy="470797"/>
          </a:xfrm>
          <a:prstGeom prst="downArrow">
            <a:avLst>
              <a:gd name="adj1" fmla="val 37096"/>
              <a:gd name="adj2" fmla="val 10806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829456" y="1707573"/>
            <a:ext cx="298383" cy="433546"/>
          </a:xfrm>
          <a:prstGeom prst="downArrow">
            <a:avLst>
              <a:gd name="adj1" fmla="val 37096"/>
              <a:gd name="adj2" fmla="val 10806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9507105">
            <a:off x="9602375" y="1688947"/>
            <a:ext cx="298383" cy="470797"/>
          </a:xfrm>
          <a:prstGeom prst="downArrow">
            <a:avLst>
              <a:gd name="adj1" fmla="val 37096"/>
              <a:gd name="adj2" fmla="val 10806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570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207" y="879609"/>
            <a:ext cx="10704225" cy="1507067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6155" y="90622"/>
            <a:ext cx="8534400" cy="39933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Результаты мониторинга:</a:t>
            </a:r>
            <a:endParaRPr lang="ru-RU" sz="3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5" y="3210333"/>
            <a:ext cx="1219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Показатели проекта: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Количество объектов, по которым не полностью освоены бюджетные средства: </a:t>
            </a:r>
            <a:r>
              <a:rPr lang="ru-RU" sz="16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 – 0 ед., факт – </a:t>
            </a:r>
            <a:r>
              <a:rPr lang="ru-RU" sz="16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ед.</a:t>
            </a:r>
            <a:r>
              <a:rPr lang="ru-RU" sz="16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Заключено муниципальных контрактов на проектно-изыскательские работы: </a:t>
            </a:r>
            <a:r>
              <a:rPr lang="ru-RU" sz="16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 – 3 </a:t>
            </a:r>
            <a:r>
              <a:rPr lang="ru-RU" sz="16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ед., </a:t>
            </a:r>
            <a:r>
              <a:rPr lang="ru-RU" sz="16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факт </a:t>
            </a:r>
            <a:r>
              <a:rPr lang="ru-RU" sz="16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ru-RU" sz="16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ru-RU" sz="16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ед</a:t>
            </a:r>
            <a:r>
              <a:rPr lang="ru-RU" sz="16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ru-RU" sz="16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Проведение проектно-изыскательских работ в соответствии муниципальными контрактами: </a:t>
            </a:r>
            <a:r>
              <a:rPr lang="ru-RU" sz="16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 – 3 ед., факт – </a:t>
            </a:r>
            <a:r>
              <a:rPr lang="ru-RU" sz="16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 ед.</a:t>
            </a:r>
          </a:p>
          <a:p>
            <a:endParaRPr lang="ru-RU" sz="700" b="1" i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7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Вывод: </a:t>
            </a:r>
            <a:r>
              <a:rPr lang="ru-RU" sz="1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Планируемые значения показателей проекта не исполнены. Из трех объектов (школа на 550 мест в п. Тучково, ул. Лебеденко; ДК в д. Нестерово; школа на 400 место в п. Тучково, ул. Новая), только по двум проведены аукционы и заключены </a:t>
            </a:r>
            <a:r>
              <a:rPr lang="ru-RU" sz="1700" b="1" dirty="0">
                <a:latin typeface="Calibri" panose="020F0502020204030204" pitchFamily="34" charset="0"/>
                <a:cs typeface="Calibri" panose="020F0502020204030204" pitchFamily="34" charset="0"/>
              </a:rPr>
              <a:t>контракты с </a:t>
            </a:r>
            <a:r>
              <a:rPr lang="ru-RU" sz="1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победителями (с нарушением запланированных сроков: плановая дата – 01.07.2017, факт – </a:t>
            </a:r>
            <a:r>
              <a:rPr lang="ru-RU" sz="17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21.07.2017 и 31.07.2017</a:t>
            </a:r>
            <a:r>
              <a:rPr lang="ru-RU" sz="1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). По школе в п. Тучково, ул. Новая техническое задание после устранения замечаний направлено на повторное согласование в </a:t>
            </a:r>
            <a:r>
              <a:rPr lang="ru-RU" sz="17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Минобр</a:t>
            </a:r>
            <a:r>
              <a:rPr lang="ru-RU" sz="1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МО, Минстрой МО и ГУАГ МО. Аукцион до настоящего времени не проведен</a:t>
            </a:r>
            <a:r>
              <a:rPr lang="ru-RU" sz="1700" b="1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ru-RU" sz="1700" b="1" smtClean="0">
                <a:latin typeface="Calibri" panose="020F0502020204030204" pitchFamily="34" charset="0"/>
                <a:cs typeface="Calibri" panose="020F0502020204030204" pitchFamily="34" charset="0"/>
              </a:rPr>
              <a:t>Оплата </a:t>
            </a:r>
            <a:r>
              <a:rPr lang="ru-RU" sz="1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по заключенным контрактам будет произведена только после подписания актов сдачи-приемки работ. (сроки исполнения контрактов 180 и 160 дней). Соответственно ни по одному из объектов бюджетные средства не освоены. </a:t>
            </a:r>
          </a:p>
          <a:p>
            <a:r>
              <a:rPr lang="ru-RU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Муниципальный приоритетный проект  «Изменение системы управления бюджетным строительством» не реализован. </a:t>
            </a:r>
            <a:endParaRPr lang="ru-RU" sz="17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Цель проекта: повышение эффективности реализации бюджетных проектов в области нового строительства</a:t>
            </a:r>
            <a:r>
              <a:rPr lang="ru-RU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не достигнута.</a:t>
            </a:r>
            <a:endParaRPr lang="ru-RU" sz="1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4751" y="500461"/>
            <a:ext cx="11933169" cy="1001732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u="sng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u="sng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Муниципальный </a:t>
            </a:r>
            <a:r>
              <a:rPr lang="ru-RU" b="1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приоритетный проект  </a:t>
            </a:r>
            <a:r>
              <a:rPr lang="ru-RU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«Изменение системы управления бюджетным строительством» (руководитель проекта – Рыбаков А.В.)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Цель проекта: повышение эффективности реализации бюджетных проектов в области нового строительства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134751" y="2033749"/>
            <a:ext cx="3888607" cy="1099418"/>
          </a:xfrm>
          <a:prstGeom prst="round2Diag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Исполнение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Контрольных точек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75%:</a:t>
            </a:r>
            <a:endParaRPr lang="ru-RU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sz="1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План: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      Факт:  6</a:t>
            </a:r>
            <a:endParaRPr lang="ru-RU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157031" y="2033749"/>
            <a:ext cx="3888607" cy="1089575"/>
          </a:xfrm>
          <a:prstGeom prst="round2Diag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Исполнение финансового обеспечения проекта</a:t>
            </a:r>
          </a:p>
          <a:p>
            <a:pPr algn="ctr"/>
            <a:endParaRPr lang="ru-RU" sz="1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План:  33 704,0 тыс. руб.   Факт: 0</a:t>
            </a:r>
          </a:p>
          <a:p>
            <a:pPr algn="ctr"/>
            <a:endParaRPr lang="ru-RU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8148806" y="2023790"/>
            <a:ext cx="3888607" cy="1099419"/>
          </a:xfrm>
          <a:prstGeom prst="round2Diag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Исполнение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целевых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показателей 0%:</a:t>
            </a:r>
            <a:endParaRPr lang="ru-RU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sz="1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План: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        Факт:  0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 rot="2175198">
            <a:off x="2307317" y="1555355"/>
            <a:ext cx="298383" cy="470797"/>
          </a:xfrm>
          <a:prstGeom prst="downArrow">
            <a:avLst>
              <a:gd name="adj1" fmla="val 37096"/>
              <a:gd name="adj2" fmla="val 10806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961124" y="1563866"/>
            <a:ext cx="298383" cy="433546"/>
          </a:xfrm>
          <a:prstGeom prst="downArrow">
            <a:avLst>
              <a:gd name="adj1" fmla="val 37096"/>
              <a:gd name="adj2" fmla="val 10806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9507105">
            <a:off x="9768371" y="1555729"/>
            <a:ext cx="298383" cy="470797"/>
          </a:xfrm>
          <a:prstGeom prst="downArrow">
            <a:avLst>
              <a:gd name="adj1" fmla="val 37096"/>
              <a:gd name="adj2" fmla="val 10806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336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207" y="879609"/>
            <a:ext cx="10704225" cy="1507067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6155" y="90621"/>
            <a:ext cx="8534400" cy="37401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Результаты мониторинга:</a:t>
            </a:r>
            <a:endParaRPr lang="ru-RU" sz="3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16" y="3247118"/>
            <a:ext cx="12192000" cy="3539430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Показатели проекта: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Количество соц. объектов, подключенных к системе «Безопасный регион»</a:t>
            </a:r>
            <a:r>
              <a:rPr lang="ru-RU" sz="16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Плановое значение – 20 ед., фактическое – </a:t>
            </a:r>
            <a:r>
              <a:rPr lang="ru-RU" sz="1600" b="1" i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ед.</a:t>
            </a:r>
            <a:r>
              <a:rPr lang="ru-RU" sz="16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Количество </a:t>
            </a:r>
            <a:r>
              <a:rPr lang="ru-RU" sz="1600" b="1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коммерч</a:t>
            </a: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объектов, подключенных к системе «Безопасный регион»: </a:t>
            </a:r>
            <a:r>
              <a:rPr lang="ru-RU" sz="16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Плановое значение – 8 </a:t>
            </a:r>
            <a:r>
              <a:rPr lang="ru-RU" sz="16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ед., </a:t>
            </a:r>
            <a:r>
              <a:rPr lang="ru-RU" sz="16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фактическое – </a:t>
            </a:r>
            <a:r>
              <a:rPr lang="ru-RU" sz="16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ед</a:t>
            </a:r>
            <a:r>
              <a:rPr lang="ru-RU" sz="16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1600" b="1" i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500" b="1" i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6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Вывод:</a:t>
            </a:r>
            <a:r>
              <a:rPr lang="ru-RU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sz="16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Контрольные точки проекта исполнены, но с нарушением </a:t>
            </a: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запланированных 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сроков </a:t>
            </a:r>
            <a:r>
              <a:rPr lang="ru-RU" sz="13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(нарушены плановые сроки проведения аукционов на закупку сервера и видеокамер (по плану – 30.06.2017 г. по факту – </a:t>
            </a:r>
            <a:r>
              <a:rPr lang="ru-RU" sz="13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20.09.2017,09.10.2017,24.11.2017</a:t>
            </a:r>
            <a:r>
              <a:rPr lang="ru-RU" sz="13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 в связи с неоднократным внесением корректировок в технические задания по указанию ГУРБ и </a:t>
            </a:r>
            <a:r>
              <a:rPr lang="ru-RU" sz="13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Мингосуправления</a:t>
            </a:r>
            <a:r>
              <a:rPr lang="ru-RU" sz="13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МО). </a:t>
            </a:r>
          </a:p>
          <a:p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 Показатели проекта не выполнены:</a:t>
            </a:r>
          </a:p>
          <a:p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управлением образования не проведены аукционы по закупке видеонаблюдения из-за несогласованных технических заданий с ГУРБ МО и </a:t>
            </a:r>
            <a:r>
              <a:rPr lang="ru-RU" sz="1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Мингосуправления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МО, соответственно не исполнен показатель по количеству социальных объектов, подключенных к системе «Безопасный регион». Из 20 запланированных объектов подключено 2 (СОШ Руза № 3 и </a:t>
            </a:r>
            <a:r>
              <a:rPr lang="ru-RU" sz="1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ЦКиИ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Руза).</a:t>
            </a:r>
          </a:p>
          <a:p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показатель по подключению коммерческих объектов также не исполнен. При плане 8 объектов подключен только 1 (ТД Руза). </a:t>
            </a:r>
          </a:p>
          <a:p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3. Денежные средства, заложенные на реализацию проекта, использованы не в полном объеме. Исполнение – 50%.</a:t>
            </a:r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Муниципальный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приоритетный проект «Безопасный городской округ»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не реализован. Цель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проекта не достигнута. 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2633" y="487010"/>
            <a:ext cx="11612879" cy="980207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u="sng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u="sng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600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Муниципальный </a:t>
            </a:r>
            <a:r>
              <a:rPr lang="ru-RU" sz="1600" b="1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приоритетный проект </a:t>
            </a:r>
            <a:r>
              <a:rPr lang="ru-RU" sz="1600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«Безопасный городской округ</a:t>
            </a: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 (руководитель проекта – Урман Л.А.)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Цель проекта: Развитие системы «Безопасный регион», предназначенной для обеспечения видеонаблюдения мест массового скопления и проживания людей, а также социально значимых объектов инфраструктуры, повышения уровня обеспечения безопасности и комфортности среды проживания жителей РГО</a:t>
            </a:r>
            <a:r>
              <a:rPr lang="ru-RU" sz="1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700" dirty="0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56798" y="2005039"/>
            <a:ext cx="3090587" cy="1242079"/>
          </a:xfrm>
          <a:prstGeom prst="round2Diag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Исполнение </a:t>
            </a:r>
          </a:p>
          <a:p>
            <a:pPr algn="ctr"/>
            <a:r>
              <a:rPr lang="ru-RU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Контрольных точек </a:t>
            </a:r>
            <a:r>
              <a:rPr lang="ru-RU" sz="17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100%:</a:t>
            </a:r>
            <a:endParaRPr lang="ru-RU" sz="17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sz="17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План: </a:t>
            </a:r>
            <a:r>
              <a:rPr lang="ru-RU" sz="17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       Факт:  8</a:t>
            </a:r>
            <a:endParaRPr lang="ru-RU" sz="17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3360753" y="1994843"/>
            <a:ext cx="5020886" cy="1222198"/>
          </a:xfrm>
          <a:prstGeom prst="round2Diag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Исполнение </a:t>
            </a:r>
          </a:p>
          <a:p>
            <a:pPr algn="ctr"/>
            <a:r>
              <a:rPr lang="ru-RU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финансового обеспечения проекта </a:t>
            </a:r>
            <a:r>
              <a:rPr lang="ru-RU" sz="17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50%:</a:t>
            </a:r>
          </a:p>
          <a:p>
            <a:pPr algn="ctr"/>
            <a:endParaRPr lang="ru-RU" sz="17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7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План: 4 800 тыс. руб.   Факт: 2 386,90 тыс. руб.</a:t>
            </a:r>
            <a:endParaRPr lang="ru-RU" sz="17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8595007" y="1994843"/>
            <a:ext cx="3448957" cy="1230782"/>
          </a:xfrm>
          <a:prstGeom prst="round2Diag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Исполнение </a:t>
            </a:r>
          </a:p>
          <a:p>
            <a:pPr algn="ctr"/>
            <a:r>
              <a:rPr lang="ru-RU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целевых </a:t>
            </a:r>
            <a:r>
              <a:rPr lang="ru-RU" sz="17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показателей  0%:</a:t>
            </a:r>
            <a:endParaRPr lang="ru-RU" sz="17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sz="17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План: </a:t>
            </a:r>
            <a:r>
              <a:rPr lang="ru-RU" sz="17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      Факт:  0</a:t>
            </a:r>
            <a:endParaRPr lang="ru-RU" sz="1700" b="1" dirty="0">
              <a:solidFill>
                <a:srgbClr val="002060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 rot="2175198">
            <a:off x="2369510" y="1514702"/>
            <a:ext cx="298383" cy="470797"/>
          </a:xfrm>
          <a:prstGeom prst="downArrow">
            <a:avLst>
              <a:gd name="adj1" fmla="val 37096"/>
              <a:gd name="adj2" fmla="val 10806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811933" y="1539113"/>
            <a:ext cx="298383" cy="421973"/>
          </a:xfrm>
          <a:prstGeom prst="downArrow">
            <a:avLst>
              <a:gd name="adj1" fmla="val 37096"/>
              <a:gd name="adj2" fmla="val 10806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9507105">
            <a:off x="9511363" y="1494820"/>
            <a:ext cx="298383" cy="470797"/>
          </a:xfrm>
          <a:prstGeom prst="downArrow">
            <a:avLst>
              <a:gd name="adj1" fmla="val 37096"/>
              <a:gd name="adj2" fmla="val 10806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19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207" y="879609"/>
            <a:ext cx="10704225" cy="1507067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6155" y="90621"/>
            <a:ext cx="8534400" cy="46551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Результаты мониторинга:</a:t>
            </a:r>
            <a:endParaRPr lang="ru-RU" sz="3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885" y="3177022"/>
            <a:ext cx="12057250" cy="3693319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5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Показатели проекта:</a:t>
            </a:r>
          </a:p>
          <a:p>
            <a:pPr marL="342900" indent="-342900">
              <a:buAutoNum type="arabicPeriod"/>
            </a:pPr>
            <a:r>
              <a:rPr lang="ru-RU" sz="15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Количество направленных информационных писем председателям СНТ о необходимости постановки на кадастровый учет объектов недвижимости (земельные участки, объекты капитального строительства):</a:t>
            </a:r>
          </a:p>
          <a:p>
            <a:r>
              <a:rPr lang="ru-RU" sz="15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Плановое значение - 97 единиц, фактическое значение – </a:t>
            </a:r>
            <a:r>
              <a:rPr lang="ru-RU" sz="1500" b="1" i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97 единиц</a:t>
            </a:r>
            <a:r>
              <a:rPr lang="ru-RU" sz="15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342900" indent="-342900">
              <a:buAutoNum type="arabicPeriod" startAt="2"/>
            </a:pPr>
            <a:r>
              <a:rPr lang="ru-RU" sz="15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Количество обследованных СНТ, по которым налоговые платежи не превышают 10 тыс. рублей:</a:t>
            </a:r>
          </a:p>
          <a:p>
            <a:r>
              <a:rPr lang="ru-RU" sz="15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Плановое </a:t>
            </a:r>
            <a:r>
              <a:rPr lang="ru-RU" sz="15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значение </a:t>
            </a:r>
            <a:r>
              <a:rPr lang="ru-RU" sz="15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- 97 </a:t>
            </a:r>
            <a:r>
              <a:rPr lang="ru-RU" sz="15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единиц, фактическое значение – </a:t>
            </a:r>
            <a:r>
              <a:rPr lang="ru-RU" sz="1500" b="1" i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97 единиц</a:t>
            </a:r>
            <a:r>
              <a:rPr lang="ru-RU" sz="15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ru-RU" sz="500" b="1" i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700" b="1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Вывод:</a:t>
            </a:r>
            <a:r>
              <a:rPr lang="ru-RU" sz="17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Реализация муниципального приоритетного проекта </a:t>
            </a:r>
            <a:r>
              <a:rPr lang="ru-RU" sz="1700" b="1" dirty="0">
                <a:latin typeface="Calibri" panose="020F0502020204030204" pitchFamily="34" charset="0"/>
                <a:cs typeface="Calibri" panose="020F0502020204030204" pitchFamily="34" charset="0"/>
              </a:rPr>
              <a:t>«Мобилизация доходов бюджета РГО за счет налогов, подлежащих уплате садоводческими, огородническими и дачными некоммерческими объединениями граждан</a:t>
            </a:r>
            <a:r>
              <a:rPr lang="ru-RU" sz="1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» будет продолжена в 2018 году. </a:t>
            </a:r>
          </a:p>
          <a:p>
            <a:r>
              <a:rPr lang="ru-RU" sz="1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В результате выездных мероприятий из 97 СНТ у 42 – отсутствуют правоустанавливающие документы на земельные участки, 47 СНТ не представляют налоговые декларации. Проведены беседы с председателями, направлены информационные письма о необходимости оформления недвижимости и уплаты налогов.</a:t>
            </a:r>
          </a:p>
          <a:p>
            <a:r>
              <a:rPr lang="ru-RU" sz="17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Результаты проекта </a:t>
            </a:r>
            <a:r>
              <a:rPr lang="ru-RU" sz="1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будут подведены после сдачи некоммерческими организациями налоговых деклараций на имущество в 1 квартале 2018 года.</a:t>
            </a:r>
            <a:endParaRPr lang="ru-RU" sz="17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4751" y="533798"/>
            <a:ext cx="11794013" cy="1092004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u="sng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ru-RU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Муниципальный </a:t>
            </a:r>
            <a:r>
              <a:rPr lang="ru-RU" b="1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приоритетный проект </a:t>
            </a:r>
            <a:r>
              <a:rPr lang="ru-RU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«Мобилизация доходов бюджета РГО за счет налогов, подлежащих уплате садоводческими, огородническими и дачными некоммерческими объединениями граждан»</a:t>
            </a:r>
          </a:p>
          <a:p>
            <a:pPr algn="ctr"/>
            <a:r>
              <a:rPr lang="ru-RU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(руководитель проекта – Шведов Д.В.)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Цель проекта: увеличение доходов бюджета Рузского городского округа</a:t>
            </a:r>
            <a:r>
              <a:rPr lang="ru-RU" sz="1900" b="1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900" b="1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9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9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900" dirty="0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81691" y="2170129"/>
            <a:ext cx="3888607" cy="1096773"/>
          </a:xfrm>
          <a:prstGeom prst="round2Diag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Исполнение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Контрольных точек 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100%:</a:t>
            </a:r>
          </a:p>
          <a:p>
            <a:pPr algn="ctr"/>
            <a:endParaRPr lang="ru-RU" sz="10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</a:t>
            </a: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            Факт:  11</a:t>
            </a:r>
            <a:endParaRPr lang="ru-RU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153381" y="2158089"/>
            <a:ext cx="3888607" cy="1108814"/>
          </a:xfrm>
          <a:prstGeom prst="round2Diag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Финансовое обеспечение проекта не предусмотрено</a:t>
            </a:r>
            <a:endParaRPr lang="ru-RU" sz="15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8201986" y="2130137"/>
            <a:ext cx="3888607" cy="1136765"/>
          </a:xfrm>
          <a:prstGeom prst="round2Diag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Исполнение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целевых 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показателей  100%:</a:t>
            </a:r>
            <a:endParaRPr lang="ru-RU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sz="1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План: 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            Факт:  2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 rot="2175198">
            <a:off x="2487133" y="1675797"/>
            <a:ext cx="298383" cy="470797"/>
          </a:xfrm>
          <a:prstGeom prst="downArrow">
            <a:avLst>
              <a:gd name="adj1" fmla="val 37096"/>
              <a:gd name="adj2" fmla="val 10806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903319" y="1693680"/>
            <a:ext cx="298383" cy="433546"/>
          </a:xfrm>
          <a:prstGeom prst="downArrow">
            <a:avLst>
              <a:gd name="adj1" fmla="val 37096"/>
              <a:gd name="adj2" fmla="val 10806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9507105">
            <a:off x="9511364" y="1668829"/>
            <a:ext cx="298383" cy="470797"/>
          </a:xfrm>
          <a:prstGeom prst="downArrow">
            <a:avLst>
              <a:gd name="adj1" fmla="val 37096"/>
              <a:gd name="adj2" fmla="val 10806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00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207" y="879609"/>
            <a:ext cx="10704225" cy="1507067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6155" y="90621"/>
            <a:ext cx="8534400" cy="36657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Результаты мониторинга:</a:t>
            </a:r>
            <a:endParaRPr lang="ru-RU" sz="26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" y="2964626"/>
            <a:ext cx="12191999" cy="3893374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/>
          <a:p>
            <a:r>
              <a:rPr lang="ru-RU" sz="15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Показатели проекта:</a:t>
            </a:r>
          </a:p>
          <a:p>
            <a:r>
              <a:rPr lang="ru-RU" sz="15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Количество обойденных земельных участков с незарегистрированными ОКС: </a:t>
            </a:r>
            <a:r>
              <a:rPr lang="ru-RU" sz="15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 – 6 279 ед., факт – </a:t>
            </a:r>
            <a:r>
              <a:rPr lang="ru-RU" sz="1500" b="1" i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6 279 ед.</a:t>
            </a:r>
            <a:r>
              <a:rPr lang="ru-RU" sz="15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ru-RU" sz="15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Количество направленных от ФНС писем гражданам: </a:t>
            </a:r>
            <a:r>
              <a:rPr lang="ru-RU" sz="15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 - 6 279ед., факт – </a:t>
            </a:r>
            <a:r>
              <a:rPr lang="ru-RU" sz="1500" b="1" i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6 000 ед.</a:t>
            </a:r>
            <a:r>
              <a:rPr lang="ru-RU" sz="15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ru-RU" sz="1500" b="1" i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5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Доля объектов недвижимости, поставленных на кадастровый учет от выявленных земельных участков с объектами прав:</a:t>
            </a:r>
          </a:p>
          <a:p>
            <a:r>
              <a:rPr lang="ru-RU" sz="15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Плановое значение - 100%, </a:t>
            </a:r>
            <a:r>
              <a:rPr lang="ru-RU" sz="15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фактическое значение – </a:t>
            </a:r>
            <a:r>
              <a:rPr lang="ru-RU" sz="1500" b="1" i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120%</a:t>
            </a:r>
            <a:r>
              <a:rPr lang="ru-RU" sz="15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ru-RU" sz="1500" b="1" i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5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3.1. Количество объектов недвижимости, поставленных на кадастровый учет нарастающим итогом с 01.10.16 г.: </a:t>
            </a:r>
            <a:r>
              <a:rPr lang="ru-RU" sz="15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Плановое значение - 6 279 ед., </a:t>
            </a:r>
          </a:p>
          <a:p>
            <a:r>
              <a:rPr lang="ru-RU" sz="15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фактическое – </a:t>
            </a:r>
            <a:r>
              <a:rPr lang="ru-RU" sz="1500" b="1" i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7 464 ед.</a:t>
            </a:r>
            <a:r>
              <a:rPr lang="ru-RU" sz="15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ru-RU" sz="1500" b="1" i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5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3.2. Количество выявленных земельных участков, на которых расположены объекты без прав, включенных в реестр земельных участков с неоформленными объектами недвижимого имущества: </a:t>
            </a:r>
            <a:r>
              <a:rPr lang="ru-RU" sz="15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Плановое </a:t>
            </a:r>
            <a:r>
              <a:rPr lang="ru-RU" sz="15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значение </a:t>
            </a:r>
            <a:r>
              <a:rPr lang="ru-RU" sz="15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- 6 279 ед., </a:t>
            </a:r>
            <a:r>
              <a:rPr lang="ru-RU" sz="15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фактическое </a:t>
            </a:r>
            <a:r>
              <a:rPr lang="ru-RU" sz="15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ru-RU" sz="1500" b="1" i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6 279 ед.</a:t>
            </a:r>
            <a:r>
              <a:rPr lang="ru-RU" sz="15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endParaRPr lang="ru-RU" sz="700" b="1" i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500" b="1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Вывод:</a:t>
            </a:r>
            <a:r>
              <a:rPr lang="ru-RU" sz="15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500" b="1" dirty="0">
                <a:latin typeface="Calibri" panose="020F0502020204030204" pitchFamily="34" charset="0"/>
                <a:cs typeface="Calibri" panose="020F0502020204030204" pitchFamily="34" charset="0"/>
              </a:rPr>
              <a:t>Муниципальный приоритетный проект «Выявление неоформленных жилых и садовых домов, дач, в целях вовлечения их в налоговый оборот» </a:t>
            </a:r>
            <a:r>
              <a:rPr lang="ru-RU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реализован.  Показатели проекта выполнены. </a:t>
            </a:r>
          </a:p>
          <a:p>
            <a:r>
              <a:rPr lang="ru-RU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Не исполнение финансирования не повлияло на ход реализации проекта (денежные средства были заложены на отправку информационных писем собственникам, а </a:t>
            </a:r>
            <a:r>
              <a:rPr lang="ru-RU" sz="1500" b="1" dirty="0">
                <a:latin typeface="Calibri" panose="020F0502020204030204" pitchFamily="34" charset="0"/>
                <a:cs typeface="Calibri" panose="020F0502020204030204" pitchFamily="34" charset="0"/>
              </a:rPr>
              <a:t>поскольку, часть строений была поставлена на кадастровый учет до отправки </a:t>
            </a:r>
            <a:r>
              <a:rPr lang="ru-RU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писем, их </a:t>
            </a:r>
            <a:r>
              <a:rPr lang="ru-RU" sz="1500" b="1" dirty="0">
                <a:latin typeface="Calibri" panose="020F0502020204030204" pitchFamily="34" charset="0"/>
                <a:cs typeface="Calibri" panose="020F0502020204030204" pitchFamily="34" charset="0"/>
              </a:rPr>
              <a:t>направление было </a:t>
            </a:r>
            <a:r>
              <a:rPr lang="ru-RU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нецелесообразно). </a:t>
            </a:r>
          </a:p>
          <a:p>
            <a:r>
              <a:rPr lang="ru-RU" sz="15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Цель проекта достигнута: </a:t>
            </a:r>
            <a:r>
              <a:rPr lang="ru-RU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поставлено на кадастровый учет объектов недвижимости 120% от выявленных (выявлено – 6 279 ед., поставлено на кадастр – 7 464 ед.)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0467" y="515390"/>
            <a:ext cx="12011067" cy="732055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Муниципальный </a:t>
            </a:r>
            <a:r>
              <a:rPr lang="ru-RU" sz="1700" b="1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приоритетный проект </a:t>
            </a:r>
            <a:r>
              <a:rPr lang="ru-RU" sz="1700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«Выявление неоформленных жилых и садовых домов, дач, в целях вовлечения их в налоговый оборот» (руководитель проекта – </a:t>
            </a:r>
            <a:r>
              <a:rPr lang="ru-RU" sz="1700" b="1" u="sng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Игнатьков</a:t>
            </a:r>
            <a:r>
              <a:rPr lang="ru-RU" sz="1700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А.В.)</a:t>
            </a:r>
            <a:r>
              <a:rPr lang="ru-RU" sz="1700" b="1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700" b="1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7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Цель проекта: вовлечение в налоговый оборот неоформленных объектов недвижимого имущества</a:t>
            </a:r>
            <a:endParaRPr lang="ru-RU" sz="1700" dirty="0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90467" y="1794587"/>
            <a:ext cx="3888607" cy="1148189"/>
          </a:xfrm>
          <a:prstGeom prst="round2Diag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Исполнение </a:t>
            </a:r>
          </a:p>
          <a:p>
            <a:pPr algn="ctr"/>
            <a:r>
              <a:rPr lang="ru-RU" sz="19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Контрольных точек </a:t>
            </a:r>
            <a:r>
              <a:rPr lang="ru-RU" sz="19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100%:</a:t>
            </a:r>
          </a:p>
          <a:p>
            <a:pPr algn="ctr"/>
            <a:endParaRPr lang="ru-RU" sz="7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</a:t>
            </a:r>
            <a:r>
              <a:rPr lang="ru-RU" sz="19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19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17            Факт:  17</a:t>
            </a:r>
            <a:endParaRPr lang="ru-RU" sz="19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151695" y="1791572"/>
            <a:ext cx="3888607" cy="1151204"/>
          </a:xfrm>
          <a:prstGeom prst="round2Diag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Исполнение</a:t>
            </a:r>
          </a:p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финансового обеспечения проекта 7,3 %</a:t>
            </a:r>
          </a:p>
          <a:p>
            <a:pPr algn="ctr"/>
            <a:endParaRPr lang="ru-RU" sz="5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План: 411 тыс. руб.      Факт: 30 тыс. руб.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8177186" y="1778480"/>
            <a:ext cx="3888607" cy="1164296"/>
          </a:xfrm>
          <a:prstGeom prst="round2Diag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Исполнение </a:t>
            </a:r>
          </a:p>
          <a:p>
            <a:pPr algn="ctr"/>
            <a:r>
              <a:rPr lang="ru-RU" sz="19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целевых </a:t>
            </a:r>
            <a:r>
              <a:rPr lang="ru-RU" sz="19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показателей  100%:</a:t>
            </a:r>
            <a:endParaRPr lang="ru-RU" sz="19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sz="7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9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План: </a:t>
            </a:r>
            <a:r>
              <a:rPr lang="ru-RU" sz="19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            Факт:  5</a:t>
            </a:r>
            <a:endParaRPr lang="ru-RU" sz="1900" b="1" dirty="0">
              <a:solidFill>
                <a:srgbClr val="002060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 rot="2175198">
            <a:off x="2675028" y="1290099"/>
            <a:ext cx="298383" cy="470797"/>
          </a:xfrm>
          <a:prstGeom prst="downArrow">
            <a:avLst>
              <a:gd name="adj1" fmla="val 37096"/>
              <a:gd name="adj2" fmla="val 10806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888029" y="1305257"/>
            <a:ext cx="298383" cy="446006"/>
          </a:xfrm>
          <a:prstGeom prst="downArrow">
            <a:avLst>
              <a:gd name="adj1" fmla="val 37096"/>
              <a:gd name="adj2" fmla="val 10806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9507105">
            <a:off x="9511364" y="1300786"/>
            <a:ext cx="298383" cy="449421"/>
          </a:xfrm>
          <a:prstGeom prst="downArrow">
            <a:avLst>
              <a:gd name="adj1" fmla="val 37096"/>
              <a:gd name="adj2" fmla="val 10806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1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4012</TotalTime>
  <Words>2430</Words>
  <Application>Microsoft Office PowerPoint</Application>
  <PresentationFormat>Широкоэкранный</PresentationFormat>
  <Paragraphs>231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Century Gothic</vt:lpstr>
      <vt:lpstr>Wingdings</vt:lpstr>
      <vt:lpstr>Wingdings 3</vt:lpstr>
      <vt:lpstr>Сектор</vt:lpstr>
      <vt:lpstr>В 2017 году в Рузском городском округе        в рамках проектной деятельности  реализовывались 8 муниципальных приоритетных проектов в                                  6 сферах деятельности:</vt:lpstr>
      <vt:lpstr>Презентация PowerPoint</vt:lpstr>
      <vt:lpstr>Презентация PowerPoint</vt:lpstr>
      <vt:lpstr> </vt:lpstr>
      <vt:lpstr> </vt:lpstr>
      <vt:lpstr> </vt:lpstr>
      <vt:lpstr> </vt:lpstr>
      <vt:lpstr> </vt:lpstr>
      <vt:lpstr> </vt:lpstr>
      <vt:lpstr>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2017 году в Рузском городском округе        в рамках проектной деятельности  реализуются 8 муниципальных приоритетных проектов</dc:title>
  <dc:creator>Пользователь Windows</dc:creator>
  <cp:lastModifiedBy>Пользователь Windows</cp:lastModifiedBy>
  <cp:revision>262</cp:revision>
  <cp:lastPrinted>2017-12-22T09:42:19Z</cp:lastPrinted>
  <dcterms:created xsi:type="dcterms:W3CDTF">2017-08-17T12:06:18Z</dcterms:created>
  <dcterms:modified xsi:type="dcterms:W3CDTF">2017-12-22T10:31:43Z</dcterms:modified>
</cp:coreProperties>
</file>