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</p:sldIdLst>
  <p:sldSz cx="9144000" cy="5143500" type="screen16x9"/>
  <p:notesSz cx="9144000" cy="51435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138" y="1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0" y="0"/>
                </a:moveTo>
                <a:lnTo>
                  <a:pt x="9144000" y="0"/>
                </a:lnTo>
                <a:lnTo>
                  <a:pt x="9144000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rgbClr val="2938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74369" y="1225550"/>
            <a:ext cx="7795260" cy="1305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4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29388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4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848859" y="1654810"/>
            <a:ext cx="3812540" cy="3361690"/>
          </a:xfrm>
          <a:custGeom>
            <a:avLst/>
            <a:gdLst/>
            <a:ahLst/>
            <a:cxnLst/>
            <a:rect l="l" t="t" r="r" b="b"/>
            <a:pathLst>
              <a:path w="3812540" h="3361690">
                <a:moveTo>
                  <a:pt x="3252469" y="0"/>
                </a:moveTo>
                <a:lnTo>
                  <a:pt x="560069" y="0"/>
                </a:lnTo>
                <a:lnTo>
                  <a:pt x="530860" y="1269"/>
                </a:lnTo>
                <a:lnTo>
                  <a:pt x="472439" y="6350"/>
                </a:lnTo>
                <a:lnTo>
                  <a:pt x="415289" y="19050"/>
                </a:lnTo>
                <a:lnTo>
                  <a:pt x="359410" y="36829"/>
                </a:lnTo>
                <a:lnTo>
                  <a:pt x="306069" y="60960"/>
                </a:lnTo>
                <a:lnTo>
                  <a:pt x="255269" y="90169"/>
                </a:lnTo>
                <a:lnTo>
                  <a:pt x="208279" y="124460"/>
                </a:lnTo>
                <a:lnTo>
                  <a:pt x="163829" y="163829"/>
                </a:lnTo>
                <a:lnTo>
                  <a:pt x="124460" y="208279"/>
                </a:lnTo>
                <a:lnTo>
                  <a:pt x="90169" y="255269"/>
                </a:lnTo>
                <a:lnTo>
                  <a:pt x="60960" y="306069"/>
                </a:lnTo>
                <a:lnTo>
                  <a:pt x="36829" y="359409"/>
                </a:lnTo>
                <a:lnTo>
                  <a:pt x="19050" y="415289"/>
                </a:lnTo>
                <a:lnTo>
                  <a:pt x="6350" y="472439"/>
                </a:lnTo>
                <a:lnTo>
                  <a:pt x="1269" y="530859"/>
                </a:lnTo>
                <a:lnTo>
                  <a:pt x="0" y="560069"/>
                </a:lnTo>
                <a:lnTo>
                  <a:pt x="0" y="2801620"/>
                </a:lnTo>
                <a:lnTo>
                  <a:pt x="6350" y="2889250"/>
                </a:lnTo>
                <a:lnTo>
                  <a:pt x="19050" y="2946400"/>
                </a:lnTo>
                <a:lnTo>
                  <a:pt x="36829" y="3002279"/>
                </a:lnTo>
                <a:lnTo>
                  <a:pt x="60960" y="3055620"/>
                </a:lnTo>
                <a:lnTo>
                  <a:pt x="90169" y="3106420"/>
                </a:lnTo>
                <a:lnTo>
                  <a:pt x="124460" y="3153410"/>
                </a:lnTo>
                <a:lnTo>
                  <a:pt x="163829" y="3197860"/>
                </a:lnTo>
                <a:lnTo>
                  <a:pt x="231139" y="3255010"/>
                </a:lnTo>
                <a:lnTo>
                  <a:pt x="280669" y="3286760"/>
                </a:lnTo>
                <a:lnTo>
                  <a:pt x="332739" y="3313429"/>
                </a:lnTo>
                <a:lnTo>
                  <a:pt x="415289" y="3342640"/>
                </a:lnTo>
                <a:lnTo>
                  <a:pt x="472439" y="3354069"/>
                </a:lnTo>
                <a:lnTo>
                  <a:pt x="530860" y="3360419"/>
                </a:lnTo>
                <a:lnTo>
                  <a:pt x="560069" y="3361690"/>
                </a:lnTo>
                <a:lnTo>
                  <a:pt x="3252469" y="3361690"/>
                </a:lnTo>
                <a:lnTo>
                  <a:pt x="3310890" y="3357879"/>
                </a:lnTo>
                <a:lnTo>
                  <a:pt x="3369310" y="3348990"/>
                </a:lnTo>
                <a:lnTo>
                  <a:pt x="3425190" y="3333750"/>
                </a:lnTo>
                <a:lnTo>
                  <a:pt x="3479799" y="3312160"/>
                </a:lnTo>
                <a:lnTo>
                  <a:pt x="3531869" y="3286760"/>
                </a:lnTo>
                <a:lnTo>
                  <a:pt x="3581399" y="3253740"/>
                </a:lnTo>
                <a:lnTo>
                  <a:pt x="3627119" y="3216910"/>
                </a:lnTo>
                <a:lnTo>
                  <a:pt x="3667760" y="3176270"/>
                </a:lnTo>
                <a:lnTo>
                  <a:pt x="3705860" y="3130550"/>
                </a:lnTo>
                <a:lnTo>
                  <a:pt x="3737610" y="3081020"/>
                </a:lnTo>
                <a:lnTo>
                  <a:pt x="3764280" y="3028950"/>
                </a:lnTo>
                <a:lnTo>
                  <a:pt x="3793490" y="2946400"/>
                </a:lnTo>
                <a:lnTo>
                  <a:pt x="3804919" y="2887979"/>
                </a:lnTo>
                <a:lnTo>
                  <a:pt x="3811269" y="2829560"/>
                </a:lnTo>
                <a:lnTo>
                  <a:pt x="3812540" y="560069"/>
                </a:lnTo>
                <a:lnTo>
                  <a:pt x="3811269" y="530859"/>
                </a:lnTo>
                <a:lnTo>
                  <a:pt x="3804919" y="472439"/>
                </a:lnTo>
                <a:lnTo>
                  <a:pt x="3793490" y="415289"/>
                </a:lnTo>
                <a:lnTo>
                  <a:pt x="3774440" y="359409"/>
                </a:lnTo>
                <a:lnTo>
                  <a:pt x="3750310" y="306069"/>
                </a:lnTo>
                <a:lnTo>
                  <a:pt x="3721099" y="255269"/>
                </a:lnTo>
                <a:lnTo>
                  <a:pt x="3686810" y="208279"/>
                </a:lnTo>
                <a:lnTo>
                  <a:pt x="3647440" y="163829"/>
                </a:lnTo>
                <a:lnTo>
                  <a:pt x="3604260" y="124460"/>
                </a:lnTo>
                <a:lnTo>
                  <a:pt x="3557269" y="90169"/>
                </a:lnTo>
                <a:lnTo>
                  <a:pt x="3506469" y="60960"/>
                </a:lnTo>
                <a:lnTo>
                  <a:pt x="3453130" y="36829"/>
                </a:lnTo>
                <a:lnTo>
                  <a:pt x="3397249" y="19050"/>
                </a:lnTo>
                <a:lnTo>
                  <a:pt x="3338830" y="6350"/>
                </a:lnTo>
                <a:lnTo>
                  <a:pt x="3280410" y="1269"/>
                </a:lnTo>
                <a:lnTo>
                  <a:pt x="3252469" y="0"/>
                </a:lnTo>
                <a:close/>
              </a:path>
            </a:pathLst>
          </a:custGeom>
          <a:solidFill>
            <a:srgbClr val="B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848859" y="1654810"/>
            <a:ext cx="3812540" cy="3361690"/>
          </a:xfrm>
          <a:custGeom>
            <a:avLst/>
            <a:gdLst/>
            <a:ahLst/>
            <a:cxnLst/>
            <a:rect l="l" t="t" r="r" b="b"/>
            <a:pathLst>
              <a:path w="3812540" h="3361690">
                <a:moveTo>
                  <a:pt x="0" y="560069"/>
                </a:moveTo>
                <a:lnTo>
                  <a:pt x="1269" y="530859"/>
                </a:lnTo>
                <a:lnTo>
                  <a:pt x="3810" y="501650"/>
                </a:lnTo>
                <a:lnTo>
                  <a:pt x="6350" y="472439"/>
                </a:lnTo>
                <a:lnTo>
                  <a:pt x="12700" y="443229"/>
                </a:lnTo>
                <a:lnTo>
                  <a:pt x="19050" y="415289"/>
                </a:lnTo>
                <a:lnTo>
                  <a:pt x="27939" y="387350"/>
                </a:lnTo>
                <a:lnTo>
                  <a:pt x="36829" y="359409"/>
                </a:lnTo>
                <a:lnTo>
                  <a:pt x="60960" y="306069"/>
                </a:lnTo>
                <a:lnTo>
                  <a:pt x="90169" y="255269"/>
                </a:lnTo>
                <a:lnTo>
                  <a:pt x="124460" y="208279"/>
                </a:lnTo>
                <a:lnTo>
                  <a:pt x="163829" y="163829"/>
                </a:lnTo>
                <a:lnTo>
                  <a:pt x="208279" y="124460"/>
                </a:lnTo>
                <a:lnTo>
                  <a:pt x="255269" y="90169"/>
                </a:lnTo>
                <a:lnTo>
                  <a:pt x="306069" y="60960"/>
                </a:lnTo>
                <a:lnTo>
                  <a:pt x="359410" y="36829"/>
                </a:lnTo>
                <a:lnTo>
                  <a:pt x="387350" y="27939"/>
                </a:lnTo>
                <a:lnTo>
                  <a:pt x="415289" y="19050"/>
                </a:lnTo>
                <a:lnTo>
                  <a:pt x="443229" y="12700"/>
                </a:lnTo>
                <a:lnTo>
                  <a:pt x="472439" y="6350"/>
                </a:lnTo>
                <a:lnTo>
                  <a:pt x="501650" y="3810"/>
                </a:lnTo>
                <a:lnTo>
                  <a:pt x="530860" y="1269"/>
                </a:lnTo>
                <a:lnTo>
                  <a:pt x="560069" y="0"/>
                </a:lnTo>
                <a:lnTo>
                  <a:pt x="3252469" y="0"/>
                </a:lnTo>
                <a:lnTo>
                  <a:pt x="3280410" y="1269"/>
                </a:lnTo>
                <a:lnTo>
                  <a:pt x="3310890" y="3810"/>
                </a:lnTo>
                <a:lnTo>
                  <a:pt x="3338830" y="6350"/>
                </a:lnTo>
                <a:lnTo>
                  <a:pt x="3368040" y="12700"/>
                </a:lnTo>
                <a:lnTo>
                  <a:pt x="3397249" y="19050"/>
                </a:lnTo>
                <a:lnTo>
                  <a:pt x="3425190" y="27939"/>
                </a:lnTo>
                <a:lnTo>
                  <a:pt x="3453130" y="36829"/>
                </a:lnTo>
                <a:lnTo>
                  <a:pt x="3479799" y="48260"/>
                </a:lnTo>
                <a:lnTo>
                  <a:pt x="3531869" y="74929"/>
                </a:lnTo>
                <a:lnTo>
                  <a:pt x="3581399" y="106679"/>
                </a:lnTo>
                <a:lnTo>
                  <a:pt x="3627119" y="143510"/>
                </a:lnTo>
                <a:lnTo>
                  <a:pt x="3667760" y="185419"/>
                </a:lnTo>
                <a:lnTo>
                  <a:pt x="3704590" y="231139"/>
                </a:lnTo>
                <a:lnTo>
                  <a:pt x="3737610" y="280669"/>
                </a:lnTo>
                <a:lnTo>
                  <a:pt x="3763010" y="332739"/>
                </a:lnTo>
                <a:lnTo>
                  <a:pt x="3784599" y="387350"/>
                </a:lnTo>
                <a:lnTo>
                  <a:pt x="3799840" y="443229"/>
                </a:lnTo>
                <a:lnTo>
                  <a:pt x="3808730" y="501650"/>
                </a:lnTo>
                <a:lnTo>
                  <a:pt x="3812540" y="560069"/>
                </a:lnTo>
                <a:lnTo>
                  <a:pt x="3812540" y="2800350"/>
                </a:lnTo>
                <a:lnTo>
                  <a:pt x="3808730" y="2860040"/>
                </a:lnTo>
                <a:lnTo>
                  <a:pt x="3799840" y="2917190"/>
                </a:lnTo>
                <a:lnTo>
                  <a:pt x="3784599" y="2974340"/>
                </a:lnTo>
                <a:lnTo>
                  <a:pt x="3775710" y="3002279"/>
                </a:lnTo>
                <a:lnTo>
                  <a:pt x="3751580" y="3055620"/>
                </a:lnTo>
                <a:lnTo>
                  <a:pt x="3722369" y="3106420"/>
                </a:lnTo>
                <a:lnTo>
                  <a:pt x="3688080" y="3153410"/>
                </a:lnTo>
                <a:lnTo>
                  <a:pt x="3648710" y="3196590"/>
                </a:lnTo>
                <a:lnTo>
                  <a:pt x="3604260" y="3235960"/>
                </a:lnTo>
                <a:lnTo>
                  <a:pt x="3557269" y="3270250"/>
                </a:lnTo>
                <a:lnTo>
                  <a:pt x="3506469" y="3299460"/>
                </a:lnTo>
                <a:lnTo>
                  <a:pt x="3453130" y="3323590"/>
                </a:lnTo>
                <a:lnTo>
                  <a:pt x="3397249" y="3341369"/>
                </a:lnTo>
                <a:lnTo>
                  <a:pt x="3369310" y="3348990"/>
                </a:lnTo>
                <a:lnTo>
                  <a:pt x="3340099" y="3354069"/>
                </a:lnTo>
                <a:lnTo>
                  <a:pt x="3310890" y="3357879"/>
                </a:lnTo>
                <a:lnTo>
                  <a:pt x="3281680" y="3360419"/>
                </a:lnTo>
                <a:lnTo>
                  <a:pt x="3252469" y="3361690"/>
                </a:lnTo>
                <a:lnTo>
                  <a:pt x="560069" y="3361690"/>
                </a:lnTo>
                <a:lnTo>
                  <a:pt x="501650" y="3357879"/>
                </a:lnTo>
                <a:lnTo>
                  <a:pt x="443229" y="3348990"/>
                </a:lnTo>
                <a:lnTo>
                  <a:pt x="387350" y="3333750"/>
                </a:lnTo>
                <a:lnTo>
                  <a:pt x="359410" y="3324860"/>
                </a:lnTo>
                <a:lnTo>
                  <a:pt x="306069" y="3300729"/>
                </a:lnTo>
                <a:lnTo>
                  <a:pt x="255269" y="3271519"/>
                </a:lnTo>
                <a:lnTo>
                  <a:pt x="208279" y="3235960"/>
                </a:lnTo>
                <a:lnTo>
                  <a:pt x="185419" y="3216910"/>
                </a:lnTo>
                <a:lnTo>
                  <a:pt x="143510" y="3176270"/>
                </a:lnTo>
                <a:lnTo>
                  <a:pt x="106679" y="3130550"/>
                </a:lnTo>
                <a:lnTo>
                  <a:pt x="74929" y="3081020"/>
                </a:lnTo>
                <a:lnTo>
                  <a:pt x="48260" y="3028950"/>
                </a:lnTo>
                <a:lnTo>
                  <a:pt x="27939" y="2974340"/>
                </a:lnTo>
                <a:lnTo>
                  <a:pt x="19050" y="2946400"/>
                </a:lnTo>
                <a:lnTo>
                  <a:pt x="12700" y="2918460"/>
                </a:lnTo>
                <a:lnTo>
                  <a:pt x="6350" y="2889250"/>
                </a:lnTo>
                <a:lnTo>
                  <a:pt x="3810" y="2860040"/>
                </a:lnTo>
                <a:lnTo>
                  <a:pt x="1269" y="2830829"/>
                </a:lnTo>
                <a:lnTo>
                  <a:pt x="0" y="2801620"/>
                </a:lnTo>
                <a:lnTo>
                  <a:pt x="0" y="560069"/>
                </a:lnTo>
                <a:close/>
              </a:path>
            </a:pathLst>
          </a:custGeom>
          <a:ln w="25518">
            <a:solidFill>
              <a:srgbClr val="B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848859" y="165481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5518">
            <a:solidFill>
              <a:srgbClr val="B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661400" y="50165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5518">
            <a:solidFill>
              <a:srgbClr val="B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94970" y="1654810"/>
            <a:ext cx="3812540" cy="3361690"/>
          </a:xfrm>
          <a:custGeom>
            <a:avLst/>
            <a:gdLst/>
            <a:ahLst/>
            <a:cxnLst/>
            <a:rect l="l" t="t" r="r" b="b"/>
            <a:pathLst>
              <a:path w="3812540" h="3361690">
                <a:moveTo>
                  <a:pt x="3252469" y="0"/>
                </a:moveTo>
                <a:lnTo>
                  <a:pt x="560070" y="0"/>
                </a:lnTo>
                <a:lnTo>
                  <a:pt x="530860" y="1269"/>
                </a:lnTo>
                <a:lnTo>
                  <a:pt x="472439" y="6350"/>
                </a:lnTo>
                <a:lnTo>
                  <a:pt x="415289" y="19050"/>
                </a:lnTo>
                <a:lnTo>
                  <a:pt x="359409" y="36829"/>
                </a:lnTo>
                <a:lnTo>
                  <a:pt x="306070" y="60960"/>
                </a:lnTo>
                <a:lnTo>
                  <a:pt x="255270" y="90169"/>
                </a:lnTo>
                <a:lnTo>
                  <a:pt x="208279" y="124460"/>
                </a:lnTo>
                <a:lnTo>
                  <a:pt x="165100" y="163829"/>
                </a:lnTo>
                <a:lnTo>
                  <a:pt x="106679" y="231139"/>
                </a:lnTo>
                <a:lnTo>
                  <a:pt x="74929" y="280669"/>
                </a:lnTo>
                <a:lnTo>
                  <a:pt x="49529" y="332739"/>
                </a:lnTo>
                <a:lnTo>
                  <a:pt x="36829" y="359409"/>
                </a:lnTo>
                <a:lnTo>
                  <a:pt x="19050" y="415289"/>
                </a:lnTo>
                <a:lnTo>
                  <a:pt x="7619" y="472439"/>
                </a:lnTo>
                <a:lnTo>
                  <a:pt x="1269" y="530859"/>
                </a:lnTo>
                <a:lnTo>
                  <a:pt x="0" y="560069"/>
                </a:lnTo>
                <a:lnTo>
                  <a:pt x="0" y="2801620"/>
                </a:lnTo>
                <a:lnTo>
                  <a:pt x="3809" y="2860040"/>
                </a:lnTo>
                <a:lnTo>
                  <a:pt x="12700" y="2918460"/>
                </a:lnTo>
                <a:lnTo>
                  <a:pt x="36829" y="3002279"/>
                </a:lnTo>
                <a:lnTo>
                  <a:pt x="49529" y="3028950"/>
                </a:lnTo>
                <a:lnTo>
                  <a:pt x="60959" y="3055620"/>
                </a:lnTo>
                <a:lnTo>
                  <a:pt x="90170" y="3106420"/>
                </a:lnTo>
                <a:lnTo>
                  <a:pt x="144779" y="3176270"/>
                </a:lnTo>
                <a:lnTo>
                  <a:pt x="185420" y="3216910"/>
                </a:lnTo>
                <a:lnTo>
                  <a:pt x="231139" y="3255010"/>
                </a:lnTo>
                <a:lnTo>
                  <a:pt x="280670" y="3286760"/>
                </a:lnTo>
                <a:lnTo>
                  <a:pt x="332739" y="3313429"/>
                </a:lnTo>
                <a:lnTo>
                  <a:pt x="415289" y="3342640"/>
                </a:lnTo>
                <a:lnTo>
                  <a:pt x="472439" y="3354069"/>
                </a:lnTo>
                <a:lnTo>
                  <a:pt x="530860" y="3360419"/>
                </a:lnTo>
                <a:lnTo>
                  <a:pt x="560070" y="3361690"/>
                </a:lnTo>
                <a:lnTo>
                  <a:pt x="3252469" y="3361690"/>
                </a:lnTo>
                <a:lnTo>
                  <a:pt x="3310890" y="3357879"/>
                </a:lnTo>
                <a:lnTo>
                  <a:pt x="3369309" y="3348990"/>
                </a:lnTo>
                <a:lnTo>
                  <a:pt x="3425190" y="3333750"/>
                </a:lnTo>
                <a:lnTo>
                  <a:pt x="3479800" y="3312160"/>
                </a:lnTo>
                <a:lnTo>
                  <a:pt x="3533140" y="3286760"/>
                </a:lnTo>
                <a:lnTo>
                  <a:pt x="3581400" y="3253740"/>
                </a:lnTo>
                <a:lnTo>
                  <a:pt x="3627119" y="3216910"/>
                </a:lnTo>
                <a:lnTo>
                  <a:pt x="3669029" y="3176270"/>
                </a:lnTo>
                <a:lnTo>
                  <a:pt x="3705859" y="3130550"/>
                </a:lnTo>
                <a:lnTo>
                  <a:pt x="3737609" y="3081020"/>
                </a:lnTo>
                <a:lnTo>
                  <a:pt x="3764279" y="3028950"/>
                </a:lnTo>
                <a:lnTo>
                  <a:pt x="3785869" y="2974340"/>
                </a:lnTo>
                <a:lnTo>
                  <a:pt x="3806190" y="2887979"/>
                </a:lnTo>
                <a:lnTo>
                  <a:pt x="3812434" y="2830829"/>
                </a:lnTo>
                <a:lnTo>
                  <a:pt x="3812540" y="560069"/>
                </a:lnTo>
                <a:lnTo>
                  <a:pt x="3811269" y="530859"/>
                </a:lnTo>
                <a:lnTo>
                  <a:pt x="3804919" y="472439"/>
                </a:lnTo>
                <a:lnTo>
                  <a:pt x="3793490" y="415289"/>
                </a:lnTo>
                <a:lnTo>
                  <a:pt x="3775709" y="359409"/>
                </a:lnTo>
                <a:lnTo>
                  <a:pt x="3751579" y="306069"/>
                </a:lnTo>
                <a:lnTo>
                  <a:pt x="3722369" y="255269"/>
                </a:lnTo>
                <a:lnTo>
                  <a:pt x="3667759" y="185419"/>
                </a:lnTo>
                <a:lnTo>
                  <a:pt x="3627119" y="143510"/>
                </a:lnTo>
                <a:lnTo>
                  <a:pt x="3581400" y="106679"/>
                </a:lnTo>
                <a:lnTo>
                  <a:pt x="3531869" y="74929"/>
                </a:lnTo>
                <a:lnTo>
                  <a:pt x="3479800" y="48260"/>
                </a:lnTo>
                <a:lnTo>
                  <a:pt x="3397250" y="19050"/>
                </a:lnTo>
                <a:lnTo>
                  <a:pt x="3340100" y="6350"/>
                </a:lnTo>
                <a:lnTo>
                  <a:pt x="3281679" y="1269"/>
                </a:lnTo>
                <a:lnTo>
                  <a:pt x="3252469" y="0"/>
                </a:lnTo>
                <a:close/>
              </a:path>
            </a:pathLst>
          </a:custGeom>
          <a:solidFill>
            <a:srgbClr val="006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94970" y="1654810"/>
            <a:ext cx="3812540" cy="3361690"/>
          </a:xfrm>
          <a:custGeom>
            <a:avLst/>
            <a:gdLst/>
            <a:ahLst/>
            <a:cxnLst/>
            <a:rect l="l" t="t" r="r" b="b"/>
            <a:pathLst>
              <a:path w="3812540" h="3361690">
                <a:moveTo>
                  <a:pt x="0" y="560069"/>
                </a:moveTo>
                <a:lnTo>
                  <a:pt x="1269" y="530859"/>
                </a:lnTo>
                <a:lnTo>
                  <a:pt x="3809" y="501650"/>
                </a:lnTo>
                <a:lnTo>
                  <a:pt x="7619" y="472439"/>
                </a:lnTo>
                <a:lnTo>
                  <a:pt x="12700" y="443229"/>
                </a:lnTo>
                <a:lnTo>
                  <a:pt x="19050" y="415289"/>
                </a:lnTo>
                <a:lnTo>
                  <a:pt x="27939" y="387350"/>
                </a:lnTo>
                <a:lnTo>
                  <a:pt x="36829" y="359409"/>
                </a:lnTo>
                <a:lnTo>
                  <a:pt x="49529" y="332739"/>
                </a:lnTo>
                <a:lnTo>
                  <a:pt x="60959" y="306069"/>
                </a:lnTo>
                <a:lnTo>
                  <a:pt x="74929" y="280669"/>
                </a:lnTo>
                <a:lnTo>
                  <a:pt x="90170" y="255269"/>
                </a:lnTo>
                <a:lnTo>
                  <a:pt x="106679" y="231139"/>
                </a:lnTo>
                <a:lnTo>
                  <a:pt x="125729" y="208279"/>
                </a:lnTo>
                <a:lnTo>
                  <a:pt x="144779" y="185419"/>
                </a:lnTo>
                <a:lnTo>
                  <a:pt x="185420" y="143510"/>
                </a:lnTo>
                <a:lnTo>
                  <a:pt x="231139" y="106679"/>
                </a:lnTo>
                <a:lnTo>
                  <a:pt x="280670" y="74929"/>
                </a:lnTo>
                <a:lnTo>
                  <a:pt x="332739" y="48260"/>
                </a:lnTo>
                <a:lnTo>
                  <a:pt x="387350" y="27939"/>
                </a:lnTo>
                <a:lnTo>
                  <a:pt x="415289" y="19050"/>
                </a:lnTo>
                <a:lnTo>
                  <a:pt x="443230" y="12700"/>
                </a:lnTo>
                <a:lnTo>
                  <a:pt x="472439" y="6350"/>
                </a:lnTo>
                <a:lnTo>
                  <a:pt x="501649" y="3810"/>
                </a:lnTo>
                <a:lnTo>
                  <a:pt x="530860" y="1269"/>
                </a:lnTo>
                <a:lnTo>
                  <a:pt x="560070" y="0"/>
                </a:lnTo>
                <a:lnTo>
                  <a:pt x="3252469" y="0"/>
                </a:lnTo>
                <a:lnTo>
                  <a:pt x="3281679" y="1269"/>
                </a:lnTo>
                <a:lnTo>
                  <a:pt x="3310890" y="3810"/>
                </a:lnTo>
                <a:lnTo>
                  <a:pt x="3340100" y="6350"/>
                </a:lnTo>
                <a:lnTo>
                  <a:pt x="3369309" y="12700"/>
                </a:lnTo>
                <a:lnTo>
                  <a:pt x="3397250" y="19050"/>
                </a:lnTo>
                <a:lnTo>
                  <a:pt x="3425190" y="27939"/>
                </a:lnTo>
                <a:lnTo>
                  <a:pt x="3453129" y="36829"/>
                </a:lnTo>
                <a:lnTo>
                  <a:pt x="3506469" y="60960"/>
                </a:lnTo>
                <a:lnTo>
                  <a:pt x="3557269" y="90169"/>
                </a:lnTo>
                <a:lnTo>
                  <a:pt x="3604259" y="124460"/>
                </a:lnTo>
                <a:lnTo>
                  <a:pt x="3648709" y="163829"/>
                </a:lnTo>
                <a:lnTo>
                  <a:pt x="3686809" y="208279"/>
                </a:lnTo>
                <a:lnTo>
                  <a:pt x="3705859" y="231139"/>
                </a:lnTo>
                <a:lnTo>
                  <a:pt x="3737609" y="280669"/>
                </a:lnTo>
                <a:lnTo>
                  <a:pt x="3764279" y="332739"/>
                </a:lnTo>
                <a:lnTo>
                  <a:pt x="3784600" y="387350"/>
                </a:lnTo>
                <a:lnTo>
                  <a:pt x="3799840" y="443229"/>
                </a:lnTo>
                <a:lnTo>
                  <a:pt x="3808729" y="501650"/>
                </a:lnTo>
                <a:lnTo>
                  <a:pt x="3812540" y="560069"/>
                </a:lnTo>
                <a:lnTo>
                  <a:pt x="3812540" y="2800350"/>
                </a:lnTo>
                <a:lnTo>
                  <a:pt x="3812540" y="2829560"/>
                </a:lnTo>
                <a:lnTo>
                  <a:pt x="3810000" y="2860040"/>
                </a:lnTo>
                <a:lnTo>
                  <a:pt x="3806190" y="2887979"/>
                </a:lnTo>
                <a:lnTo>
                  <a:pt x="3799840" y="2917190"/>
                </a:lnTo>
                <a:lnTo>
                  <a:pt x="3793490" y="2946400"/>
                </a:lnTo>
                <a:lnTo>
                  <a:pt x="3775709" y="3002279"/>
                </a:lnTo>
                <a:lnTo>
                  <a:pt x="3751579" y="3055620"/>
                </a:lnTo>
                <a:lnTo>
                  <a:pt x="3722369" y="3106420"/>
                </a:lnTo>
                <a:lnTo>
                  <a:pt x="3688079" y="3153410"/>
                </a:lnTo>
                <a:lnTo>
                  <a:pt x="3648709" y="3196590"/>
                </a:lnTo>
                <a:lnTo>
                  <a:pt x="3605529" y="3235960"/>
                </a:lnTo>
                <a:lnTo>
                  <a:pt x="3557269" y="3270250"/>
                </a:lnTo>
                <a:lnTo>
                  <a:pt x="3533140" y="3286760"/>
                </a:lnTo>
                <a:lnTo>
                  <a:pt x="3506469" y="3299460"/>
                </a:lnTo>
                <a:lnTo>
                  <a:pt x="3479800" y="3312160"/>
                </a:lnTo>
                <a:lnTo>
                  <a:pt x="3453129" y="3323590"/>
                </a:lnTo>
                <a:lnTo>
                  <a:pt x="3425190" y="3333750"/>
                </a:lnTo>
                <a:lnTo>
                  <a:pt x="3397250" y="3341369"/>
                </a:lnTo>
                <a:lnTo>
                  <a:pt x="3369309" y="3348990"/>
                </a:lnTo>
                <a:lnTo>
                  <a:pt x="3340100" y="3354069"/>
                </a:lnTo>
                <a:lnTo>
                  <a:pt x="3310890" y="3357879"/>
                </a:lnTo>
                <a:lnTo>
                  <a:pt x="3281679" y="3360419"/>
                </a:lnTo>
                <a:lnTo>
                  <a:pt x="3252469" y="3361690"/>
                </a:lnTo>
                <a:lnTo>
                  <a:pt x="560070" y="3361690"/>
                </a:lnTo>
                <a:lnTo>
                  <a:pt x="501649" y="3357879"/>
                </a:lnTo>
                <a:lnTo>
                  <a:pt x="443230" y="3348990"/>
                </a:lnTo>
                <a:lnTo>
                  <a:pt x="387350" y="3333750"/>
                </a:lnTo>
                <a:lnTo>
                  <a:pt x="359409" y="3324860"/>
                </a:lnTo>
                <a:lnTo>
                  <a:pt x="306070" y="3300729"/>
                </a:lnTo>
                <a:lnTo>
                  <a:pt x="255270" y="3271519"/>
                </a:lnTo>
                <a:lnTo>
                  <a:pt x="208279" y="3235960"/>
                </a:lnTo>
                <a:lnTo>
                  <a:pt x="185420" y="3216910"/>
                </a:lnTo>
                <a:lnTo>
                  <a:pt x="165100" y="3197860"/>
                </a:lnTo>
                <a:lnTo>
                  <a:pt x="144779" y="3176270"/>
                </a:lnTo>
                <a:lnTo>
                  <a:pt x="125729" y="3153410"/>
                </a:lnTo>
                <a:lnTo>
                  <a:pt x="106679" y="3130550"/>
                </a:lnTo>
                <a:lnTo>
                  <a:pt x="90170" y="3106420"/>
                </a:lnTo>
                <a:lnTo>
                  <a:pt x="74929" y="3081020"/>
                </a:lnTo>
                <a:lnTo>
                  <a:pt x="60959" y="3055620"/>
                </a:lnTo>
                <a:lnTo>
                  <a:pt x="49529" y="3028950"/>
                </a:lnTo>
                <a:lnTo>
                  <a:pt x="36829" y="3002279"/>
                </a:lnTo>
                <a:lnTo>
                  <a:pt x="19050" y="2946400"/>
                </a:lnTo>
                <a:lnTo>
                  <a:pt x="7619" y="2889250"/>
                </a:lnTo>
                <a:lnTo>
                  <a:pt x="1269" y="2830829"/>
                </a:lnTo>
                <a:lnTo>
                  <a:pt x="0" y="2801620"/>
                </a:lnTo>
                <a:lnTo>
                  <a:pt x="0" y="560069"/>
                </a:lnTo>
                <a:close/>
              </a:path>
            </a:pathLst>
          </a:custGeom>
          <a:ln w="25518">
            <a:solidFill>
              <a:srgbClr val="006F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94970" y="165481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5518">
            <a:solidFill>
              <a:srgbClr val="006F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4207509" y="50165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5518">
            <a:solidFill>
              <a:srgbClr val="006F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29388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4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29388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4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4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99159" y="403859"/>
            <a:ext cx="7345680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29388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43584" y="1027853"/>
            <a:ext cx="7656830" cy="3531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525509" y="4743782"/>
            <a:ext cx="149859" cy="224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4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КАДАСТР </a:t>
            </a:r>
            <a:r>
              <a:rPr spc="-40" dirty="0"/>
              <a:t>ОТХОДОВ  </a:t>
            </a:r>
            <a:r>
              <a:rPr spc="-30" dirty="0"/>
              <a:t>МОСКОВСКОЙ</a:t>
            </a:r>
            <a:r>
              <a:rPr spc="-50" dirty="0"/>
              <a:t> </a:t>
            </a:r>
            <a:r>
              <a:rPr spc="-40" dirty="0"/>
              <a:t>ОБЛАСТИ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7209" y="3879850"/>
            <a:ext cx="220980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10" dirty="0">
                <a:solidFill>
                  <a:srgbClr val="FFFFFF"/>
                </a:solidFill>
                <a:latin typeface="Arial"/>
                <a:cs typeface="Arial"/>
              </a:rPr>
              <a:t>Красногорск</a:t>
            </a:r>
            <a:r>
              <a:rPr sz="21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Arial"/>
                <a:cs typeface="Arial"/>
              </a:rPr>
              <a:t>2018</a:t>
            </a:r>
            <a:endParaRPr sz="21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87259" y="2757170"/>
            <a:ext cx="1529079" cy="20523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45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0" y="0"/>
                </a:moveTo>
                <a:lnTo>
                  <a:pt x="9144000" y="0"/>
                </a:lnTo>
                <a:lnTo>
                  <a:pt x="9144000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rgbClr val="2938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33550" y="353059"/>
            <a:ext cx="24885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30" dirty="0">
                <a:solidFill>
                  <a:srgbClr val="FFFFFF"/>
                </a:solidFill>
                <a:latin typeface="Arial"/>
                <a:cs typeface="Arial"/>
              </a:rPr>
              <a:t>КОНТАКТЫ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002665">
              <a:lnSpc>
                <a:spcPct val="100000"/>
              </a:lnSpc>
              <a:spcBef>
                <a:spcPts val="465"/>
              </a:spcBef>
            </a:pPr>
            <a:r>
              <a:rPr spc="-15" dirty="0"/>
              <a:t>Управление </a:t>
            </a:r>
            <a:r>
              <a:rPr dirty="0"/>
              <a:t>по обращению с</a:t>
            </a:r>
            <a:r>
              <a:rPr spc="-5" dirty="0"/>
              <a:t> </a:t>
            </a:r>
            <a:r>
              <a:rPr spc="-15" dirty="0"/>
              <a:t>отходами</a:t>
            </a:r>
          </a:p>
          <a:p>
            <a:pPr marL="1002665">
              <a:lnSpc>
                <a:spcPct val="100000"/>
              </a:lnSpc>
              <a:spcBef>
                <a:spcPts val="330"/>
              </a:spcBef>
            </a:pPr>
            <a:r>
              <a:rPr sz="1800" b="0" spc="-25" dirty="0">
                <a:latin typeface="Arial"/>
                <a:cs typeface="Arial"/>
              </a:rPr>
              <a:t>Отдел </a:t>
            </a:r>
            <a:r>
              <a:rPr sz="1800" b="0" spc="-10" dirty="0">
                <a:latin typeface="Arial"/>
                <a:cs typeface="Arial"/>
              </a:rPr>
              <a:t>мониторинга </a:t>
            </a:r>
            <a:r>
              <a:rPr sz="1800" b="0" dirty="0">
                <a:latin typeface="Arial"/>
                <a:cs typeface="Arial"/>
              </a:rPr>
              <a:t>и </a:t>
            </a:r>
            <a:r>
              <a:rPr sz="1800" b="0" spc="-5" dirty="0">
                <a:latin typeface="Arial"/>
                <a:cs typeface="Arial"/>
              </a:rPr>
              <a:t>анализа </a:t>
            </a:r>
            <a:r>
              <a:rPr sz="1800" b="0" dirty="0">
                <a:latin typeface="Arial"/>
                <a:cs typeface="Arial"/>
              </a:rPr>
              <a:t>в </a:t>
            </a:r>
            <a:r>
              <a:rPr sz="1800" b="0" spc="-5" dirty="0">
                <a:latin typeface="Arial"/>
                <a:cs typeface="Arial"/>
              </a:rPr>
              <a:t>сфере </a:t>
            </a:r>
            <a:r>
              <a:rPr sz="1800" b="0" spc="-10" dirty="0">
                <a:latin typeface="Arial"/>
                <a:cs typeface="Arial"/>
              </a:rPr>
              <a:t>обращения </a:t>
            </a:r>
            <a:r>
              <a:rPr sz="1800" b="0" dirty="0">
                <a:latin typeface="Arial"/>
                <a:cs typeface="Arial"/>
              </a:rPr>
              <a:t>с</a:t>
            </a:r>
            <a:r>
              <a:rPr sz="1800" b="0" spc="-25" dirty="0">
                <a:latin typeface="Arial"/>
                <a:cs typeface="Arial"/>
              </a:rPr>
              <a:t> </a:t>
            </a:r>
            <a:r>
              <a:rPr sz="1800" b="0" spc="-20" dirty="0">
                <a:latin typeface="Arial"/>
                <a:cs typeface="Arial"/>
              </a:rPr>
              <a:t>отходами</a:t>
            </a:r>
            <a:endParaRPr sz="1800">
              <a:latin typeface="Arial"/>
              <a:cs typeface="Arial"/>
            </a:endParaRPr>
          </a:p>
          <a:p>
            <a:pPr marL="989965">
              <a:lnSpc>
                <a:spcPct val="100000"/>
              </a:lnSpc>
              <a:spcBef>
                <a:spcPts val="55"/>
              </a:spcBef>
            </a:pPr>
            <a:endParaRPr sz="2100">
              <a:latin typeface="Times New Roman"/>
              <a:cs typeface="Times New Roman"/>
            </a:endParaRPr>
          </a:p>
          <a:p>
            <a:pPr marL="1002665" marR="766445">
              <a:lnSpc>
                <a:spcPct val="115300"/>
              </a:lnSpc>
            </a:pPr>
            <a:r>
              <a:rPr sz="1800" spc="-5" dirty="0"/>
              <a:t>Контактное лицо: </a:t>
            </a:r>
            <a:r>
              <a:rPr sz="1800" spc="-10" dirty="0"/>
              <a:t>Немнова </a:t>
            </a:r>
            <a:r>
              <a:rPr sz="1800" spc="-5" dirty="0"/>
              <a:t>Кристина </a:t>
            </a:r>
            <a:r>
              <a:rPr sz="1800" spc="-10" dirty="0"/>
              <a:t>Вячеславовна  </a:t>
            </a:r>
            <a:r>
              <a:rPr sz="1800" spc="-25" dirty="0"/>
              <a:t>Телефон:</a:t>
            </a:r>
            <a:r>
              <a:rPr sz="1800" spc="-10" dirty="0"/>
              <a:t> </a:t>
            </a:r>
            <a:r>
              <a:rPr sz="1800" spc="-5" dirty="0"/>
              <a:t>8-498-602-20-62</a:t>
            </a:r>
            <a:endParaRPr sz="1800"/>
          </a:p>
          <a:p>
            <a:pPr marL="1002665" marR="232410">
              <a:lnSpc>
                <a:spcPct val="114799"/>
              </a:lnSpc>
            </a:pPr>
            <a:r>
              <a:rPr sz="1800" spc="-5" dirty="0"/>
              <a:t>Дополнительные </a:t>
            </a:r>
            <a:r>
              <a:rPr sz="1800" spc="-15" dirty="0"/>
              <a:t>телефоны </a:t>
            </a:r>
            <a:r>
              <a:rPr sz="1800" spc="-20" dirty="0"/>
              <a:t>сотрудников </a:t>
            </a:r>
            <a:r>
              <a:rPr sz="1800" spc="-10" dirty="0"/>
              <a:t>Министерства  </a:t>
            </a:r>
            <a:r>
              <a:rPr sz="1800" spc="-20" dirty="0"/>
              <a:t>экологии </a:t>
            </a:r>
            <a:r>
              <a:rPr sz="1800" dirty="0"/>
              <a:t>и </a:t>
            </a:r>
            <a:r>
              <a:rPr sz="1800" spc="-10" dirty="0"/>
              <a:t>природопользования </a:t>
            </a:r>
            <a:r>
              <a:rPr sz="1800" spc="-15" dirty="0"/>
              <a:t>Московской</a:t>
            </a:r>
            <a:r>
              <a:rPr sz="1800" spc="5" dirty="0"/>
              <a:t> </a:t>
            </a:r>
            <a:r>
              <a:rPr sz="1800" spc="-10" dirty="0"/>
              <a:t>области:</a:t>
            </a:r>
            <a:endParaRPr sz="1800"/>
          </a:p>
          <a:p>
            <a:pPr marL="1002665">
              <a:lnSpc>
                <a:spcPct val="100000"/>
              </a:lnSpc>
              <a:spcBef>
                <a:spcPts val="330"/>
              </a:spcBef>
            </a:pPr>
            <a:r>
              <a:rPr sz="1800" dirty="0"/>
              <a:t>8 </a:t>
            </a:r>
            <a:r>
              <a:rPr sz="1800" spc="-10" dirty="0"/>
              <a:t>(498) 602-20-44 </a:t>
            </a:r>
            <a:r>
              <a:rPr sz="1800" spc="-5" dirty="0"/>
              <a:t>доб. </a:t>
            </a:r>
            <a:r>
              <a:rPr sz="1800" spc="-10" dirty="0"/>
              <a:t>4-20-07, </a:t>
            </a:r>
            <a:r>
              <a:rPr sz="1800" dirty="0"/>
              <a:t>8 </a:t>
            </a:r>
            <a:r>
              <a:rPr sz="1800" spc="-5" dirty="0"/>
              <a:t>(916)</a:t>
            </a:r>
            <a:r>
              <a:rPr sz="1800" spc="20" dirty="0"/>
              <a:t> </a:t>
            </a:r>
            <a:r>
              <a:rPr sz="1800" spc="-10" dirty="0"/>
              <a:t>993-58-70,</a:t>
            </a:r>
            <a:endParaRPr sz="1800"/>
          </a:p>
          <a:p>
            <a:pPr marL="1002665">
              <a:lnSpc>
                <a:spcPct val="100000"/>
              </a:lnSpc>
              <a:spcBef>
                <a:spcPts val="320"/>
              </a:spcBef>
            </a:pPr>
            <a:r>
              <a:rPr sz="1800" dirty="0"/>
              <a:t>8 </a:t>
            </a:r>
            <a:r>
              <a:rPr sz="1800" spc="-10" dirty="0"/>
              <a:t>(916)</a:t>
            </a:r>
            <a:r>
              <a:rPr sz="1800" spc="-65" dirty="0"/>
              <a:t> </a:t>
            </a:r>
            <a:r>
              <a:rPr sz="1800" spc="-10" dirty="0"/>
              <a:t>500-32-84</a:t>
            </a:r>
            <a:endParaRPr sz="1800"/>
          </a:p>
          <a:p>
            <a:pPr marL="1002665" marR="3862070">
              <a:lnSpc>
                <a:spcPts val="2490"/>
              </a:lnSpc>
              <a:spcBef>
                <a:spcPts val="130"/>
              </a:spcBef>
            </a:pPr>
            <a:r>
              <a:rPr sz="1800" spc="-20" dirty="0"/>
              <a:t>Техническая </a:t>
            </a:r>
            <a:r>
              <a:rPr sz="1800" spc="-10" dirty="0"/>
              <a:t>поддержка:  </a:t>
            </a:r>
            <a:r>
              <a:rPr sz="1800" dirty="0"/>
              <a:t>8 </a:t>
            </a:r>
            <a:r>
              <a:rPr sz="1800" spc="-10" dirty="0"/>
              <a:t>(499)</a:t>
            </a:r>
            <a:r>
              <a:rPr sz="1800" spc="-20" dirty="0"/>
              <a:t> </a:t>
            </a:r>
            <a:r>
              <a:rPr sz="1800" spc="-10" dirty="0"/>
              <a:t>685-44-75</a:t>
            </a:r>
            <a:endParaRPr sz="1800"/>
          </a:p>
        </p:txBody>
      </p:sp>
      <p:sp>
        <p:nvSpPr>
          <p:cNvPr id="5" name="object 5"/>
          <p:cNvSpPr/>
          <p:nvPr/>
        </p:nvSpPr>
        <p:spPr>
          <a:xfrm>
            <a:off x="72389" y="31750"/>
            <a:ext cx="1529080" cy="20523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525509" y="4743782"/>
            <a:ext cx="248920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45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10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0480" y="461009"/>
            <a:ext cx="45300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НОРМАТИВНО-ПРАВОВАЯ</a:t>
            </a:r>
            <a:r>
              <a:rPr spc="-70" dirty="0"/>
              <a:t> </a:t>
            </a:r>
            <a:r>
              <a:rPr spc="-30" dirty="0"/>
              <a:t>БАЗА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94779" y="1367789"/>
            <a:ext cx="1978660" cy="922019"/>
          </a:xfrm>
          <a:prstGeom prst="rect">
            <a:avLst/>
          </a:prstGeom>
          <a:solidFill>
            <a:srgbClr val="9900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74295">
              <a:lnSpc>
                <a:spcPct val="100000"/>
              </a:lnSpc>
              <a:spcBef>
                <a:spcPts val="1045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КоАП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МО </a:t>
            </a:r>
            <a:r>
              <a:rPr sz="1400" b="1" spc="-25" dirty="0">
                <a:solidFill>
                  <a:srgbClr val="FFFFFF"/>
                </a:solidFill>
                <a:latin typeface="Arial"/>
                <a:cs typeface="Arial"/>
              </a:rPr>
              <a:t>ст.</a:t>
            </a:r>
            <a:r>
              <a:rPr sz="14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9.2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494779" y="2289810"/>
            <a:ext cx="1978660" cy="2644140"/>
          </a:xfrm>
          <a:custGeom>
            <a:avLst/>
            <a:gdLst/>
            <a:ahLst/>
            <a:cxnLst/>
            <a:rect l="l" t="t" r="r" b="b"/>
            <a:pathLst>
              <a:path w="1978659" h="2644140">
                <a:moveTo>
                  <a:pt x="989329" y="2644140"/>
                </a:moveTo>
                <a:lnTo>
                  <a:pt x="0" y="2644140"/>
                </a:lnTo>
                <a:lnTo>
                  <a:pt x="0" y="0"/>
                </a:lnTo>
                <a:lnTo>
                  <a:pt x="1978660" y="0"/>
                </a:lnTo>
                <a:lnTo>
                  <a:pt x="1978660" y="2644140"/>
                </a:lnTo>
                <a:lnTo>
                  <a:pt x="989329" y="2644140"/>
                </a:lnTo>
                <a:close/>
              </a:path>
            </a:pathLst>
          </a:custGeom>
          <a:ln w="25518">
            <a:solidFill>
              <a:srgbClr val="99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494779" y="2339340"/>
            <a:ext cx="1978660" cy="16179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0170" marR="247650">
              <a:lnSpc>
                <a:spcPct val="114900"/>
              </a:lnSpc>
              <a:spcBef>
                <a:spcPts val="95"/>
              </a:spcBef>
            </a:pPr>
            <a:r>
              <a:rPr sz="1300" spc="-10" dirty="0">
                <a:latin typeface="Arial"/>
                <a:cs typeface="Arial"/>
              </a:rPr>
              <a:t>«Нарушение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порядка  </a:t>
            </a:r>
            <a:r>
              <a:rPr sz="1300" spc="-15" dirty="0">
                <a:latin typeface="Arial"/>
                <a:cs typeface="Arial"/>
              </a:rPr>
              <a:t>ведения </a:t>
            </a:r>
            <a:r>
              <a:rPr sz="1300" spc="-5" dirty="0">
                <a:latin typeface="Arial"/>
                <a:cs typeface="Arial"/>
              </a:rPr>
              <a:t>кадастра  </a:t>
            </a:r>
            <a:r>
              <a:rPr sz="1300" spc="-20" dirty="0">
                <a:latin typeface="Arial"/>
                <a:cs typeface="Arial"/>
              </a:rPr>
              <a:t>отходов </a:t>
            </a:r>
            <a:r>
              <a:rPr sz="1300" spc="-10" dirty="0">
                <a:latin typeface="Arial"/>
                <a:cs typeface="Arial"/>
              </a:rPr>
              <a:t>Московской  </a:t>
            </a:r>
            <a:r>
              <a:rPr sz="1300" spc="-15" dirty="0">
                <a:latin typeface="Arial"/>
                <a:cs typeface="Arial"/>
              </a:rPr>
              <a:t>области»  </a:t>
            </a:r>
            <a:r>
              <a:rPr sz="1300" spc="-10" dirty="0">
                <a:latin typeface="Arial"/>
                <a:cs typeface="Arial"/>
              </a:rPr>
              <a:t>Предусмотрена  административная  </a:t>
            </a:r>
            <a:r>
              <a:rPr sz="1300" spc="-20" dirty="0">
                <a:latin typeface="Arial"/>
                <a:cs typeface="Arial"/>
              </a:rPr>
              <a:t>ответственность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67130" y="1341119"/>
            <a:ext cx="2156460" cy="967105"/>
          </a:xfrm>
          <a:prstGeom prst="rect">
            <a:avLst/>
          </a:prstGeom>
          <a:solidFill>
            <a:srgbClr val="0000CC"/>
          </a:solidFill>
        </p:spPr>
        <p:txBody>
          <a:bodyPr vert="horz" wrap="square" lIns="0" tIns="91440" rIns="0" bIns="0" rtlCol="0">
            <a:spAutoFit/>
          </a:bodyPr>
          <a:lstStyle/>
          <a:p>
            <a:pPr marL="74295" marR="123825">
              <a:lnSpc>
                <a:spcPct val="114900"/>
              </a:lnSpc>
              <a:spcBef>
                <a:spcPts val="72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Статья 20  Федерального 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закона  </a:t>
            </a:r>
            <a:r>
              <a:rPr sz="1400" b="1" spc="-15" dirty="0">
                <a:solidFill>
                  <a:srgbClr val="FFFFFF"/>
                </a:solidFill>
                <a:latin typeface="Arial"/>
                <a:cs typeface="Arial"/>
              </a:rPr>
              <a:t>от 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24.06.1998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№</a:t>
            </a:r>
            <a:r>
              <a:rPr sz="14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89-ФЗ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67130" y="2294889"/>
            <a:ext cx="2156460" cy="2597150"/>
          </a:xfrm>
          <a:custGeom>
            <a:avLst/>
            <a:gdLst/>
            <a:ahLst/>
            <a:cxnLst/>
            <a:rect l="l" t="t" r="r" b="b"/>
            <a:pathLst>
              <a:path w="2156460" h="2597150">
                <a:moveTo>
                  <a:pt x="1078230" y="2597150"/>
                </a:moveTo>
                <a:lnTo>
                  <a:pt x="0" y="2597150"/>
                </a:lnTo>
                <a:lnTo>
                  <a:pt x="0" y="0"/>
                </a:lnTo>
                <a:lnTo>
                  <a:pt x="2156460" y="0"/>
                </a:lnTo>
                <a:lnTo>
                  <a:pt x="2156460" y="2597150"/>
                </a:lnTo>
                <a:lnTo>
                  <a:pt x="1078230" y="2597150"/>
                </a:lnTo>
                <a:close/>
              </a:path>
            </a:pathLst>
          </a:custGeom>
          <a:ln w="25518">
            <a:solidFill>
              <a:srgbClr val="0000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67130" y="2344419"/>
            <a:ext cx="2156460" cy="707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9535" marR="881380">
              <a:lnSpc>
                <a:spcPct val="114700"/>
              </a:lnSpc>
              <a:spcBef>
                <a:spcPts val="100"/>
              </a:spcBef>
            </a:pPr>
            <a:r>
              <a:rPr sz="1300" spc="-5" dirty="0">
                <a:latin typeface="Arial"/>
                <a:cs typeface="Arial"/>
              </a:rPr>
              <a:t>«Об </a:t>
            </a:r>
            <a:r>
              <a:rPr sz="1300" spc="-20" dirty="0">
                <a:latin typeface="Arial"/>
                <a:cs typeface="Arial"/>
              </a:rPr>
              <a:t>отходах  </a:t>
            </a:r>
            <a:r>
              <a:rPr sz="1300" spc="-15" dirty="0">
                <a:latin typeface="Arial"/>
                <a:cs typeface="Arial"/>
              </a:rPr>
              <a:t>производства</a:t>
            </a:r>
            <a:r>
              <a:rPr sz="1300" spc="-7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и  </a:t>
            </a:r>
            <a:r>
              <a:rPr sz="1300" spc="-15" dirty="0">
                <a:latin typeface="Arial"/>
                <a:cs typeface="Arial"/>
              </a:rPr>
              <a:t>потребления»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32859" y="1351280"/>
            <a:ext cx="2139950" cy="965835"/>
          </a:xfrm>
          <a:prstGeom prst="rect">
            <a:avLst/>
          </a:prstGeom>
          <a:solidFill>
            <a:srgbClr val="0000CC"/>
          </a:solidFill>
        </p:spPr>
        <p:txBody>
          <a:bodyPr vert="horz" wrap="square" lIns="0" tIns="139700" rIns="0" bIns="0" rtlCol="0">
            <a:spAutoFit/>
          </a:bodyPr>
          <a:lstStyle/>
          <a:p>
            <a:pPr marL="71755" marR="558800">
              <a:lnSpc>
                <a:spcPct val="100000"/>
              </a:lnSpc>
              <a:spcBef>
                <a:spcPts val="1100"/>
              </a:spcBef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Распоряжение  Минэкологии</a:t>
            </a:r>
            <a:r>
              <a:rPr sz="14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МО</a:t>
            </a:r>
            <a:endParaRPr sz="1400">
              <a:latin typeface="Arial"/>
              <a:cs typeface="Arial"/>
            </a:endParaRPr>
          </a:p>
          <a:p>
            <a:pPr marL="71755">
              <a:lnSpc>
                <a:spcPct val="100000"/>
              </a:lnSpc>
              <a:spcBef>
                <a:spcPts val="240"/>
              </a:spcBef>
            </a:pPr>
            <a:r>
              <a:rPr sz="1400" b="1" spc="-15" dirty="0">
                <a:solidFill>
                  <a:srgbClr val="FFFFFF"/>
                </a:solidFill>
                <a:latin typeface="Arial"/>
                <a:cs typeface="Arial"/>
              </a:rPr>
              <a:t>от 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14.02.2017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№</a:t>
            </a:r>
            <a:r>
              <a:rPr sz="14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63-РМ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832859" y="2303779"/>
            <a:ext cx="2139950" cy="2598420"/>
          </a:xfrm>
          <a:custGeom>
            <a:avLst/>
            <a:gdLst/>
            <a:ahLst/>
            <a:cxnLst/>
            <a:rect l="l" t="t" r="r" b="b"/>
            <a:pathLst>
              <a:path w="2139950" h="2598420">
                <a:moveTo>
                  <a:pt x="1069339" y="2598420"/>
                </a:moveTo>
                <a:lnTo>
                  <a:pt x="0" y="2598420"/>
                </a:lnTo>
                <a:lnTo>
                  <a:pt x="0" y="0"/>
                </a:lnTo>
                <a:lnTo>
                  <a:pt x="2139950" y="0"/>
                </a:lnTo>
                <a:lnTo>
                  <a:pt x="2139950" y="2598420"/>
                </a:lnTo>
                <a:lnTo>
                  <a:pt x="1069339" y="2598420"/>
                </a:lnTo>
                <a:close/>
              </a:path>
            </a:pathLst>
          </a:custGeom>
          <a:ln w="25518">
            <a:solidFill>
              <a:srgbClr val="0000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832859" y="2353310"/>
            <a:ext cx="2139950" cy="9359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9535" marR="184785">
              <a:lnSpc>
                <a:spcPct val="114999"/>
              </a:lnSpc>
              <a:spcBef>
                <a:spcPts val="95"/>
              </a:spcBef>
            </a:pPr>
            <a:r>
              <a:rPr sz="1300" spc="-5" dirty="0">
                <a:latin typeface="Arial"/>
                <a:cs typeface="Arial"/>
              </a:rPr>
              <a:t>«О внесении</a:t>
            </a:r>
            <a:r>
              <a:rPr sz="1300" spc="-9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изменений  </a:t>
            </a:r>
            <a:r>
              <a:rPr sz="1300" dirty="0">
                <a:latin typeface="Arial"/>
                <a:cs typeface="Arial"/>
              </a:rPr>
              <a:t>в </a:t>
            </a:r>
            <a:r>
              <a:rPr sz="1300" spc="-10" dirty="0">
                <a:latin typeface="Arial"/>
                <a:cs typeface="Arial"/>
              </a:rPr>
              <a:t>Порядок </a:t>
            </a:r>
            <a:r>
              <a:rPr sz="1300" spc="-15" dirty="0">
                <a:latin typeface="Arial"/>
                <a:cs typeface="Arial"/>
              </a:rPr>
              <a:t>ведения  </a:t>
            </a:r>
            <a:r>
              <a:rPr sz="1300" spc="-5" dirty="0">
                <a:latin typeface="Arial"/>
                <a:cs typeface="Arial"/>
              </a:rPr>
              <a:t>кадастра </a:t>
            </a:r>
            <a:r>
              <a:rPr sz="1300" spc="-20" dirty="0">
                <a:latin typeface="Arial"/>
                <a:cs typeface="Arial"/>
              </a:rPr>
              <a:t>отходов  </a:t>
            </a:r>
            <a:r>
              <a:rPr sz="1300" spc="-10" dirty="0">
                <a:latin typeface="Arial"/>
                <a:cs typeface="Arial"/>
              </a:rPr>
              <a:t>Московской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области»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9539" y="33019"/>
            <a:ext cx="943610" cy="1267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45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4919" y="406400"/>
            <a:ext cx="493522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ЦЕЛИ </a:t>
            </a:r>
            <a:r>
              <a:rPr spc="-20" dirty="0"/>
              <a:t>ФОРМИРОВАНИЯ</a:t>
            </a:r>
            <a:r>
              <a:rPr spc="-95" dirty="0"/>
              <a:t> </a:t>
            </a:r>
            <a:r>
              <a:rPr spc="-25" dirty="0"/>
              <a:t>КАДАСТРА</a:t>
            </a:r>
          </a:p>
        </p:txBody>
      </p:sp>
      <p:sp>
        <p:nvSpPr>
          <p:cNvPr id="3" name="object 3"/>
          <p:cNvSpPr/>
          <p:nvPr/>
        </p:nvSpPr>
        <p:spPr>
          <a:xfrm>
            <a:off x="118110" y="31750"/>
            <a:ext cx="889000" cy="1193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6870" y="1678940"/>
            <a:ext cx="14097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202C73"/>
                </a:solidFill>
                <a:latin typeface="Arial"/>
                <a:cs typeface="Arial"/>
              </a:rPr>
              <a:t>■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45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356870" y="2089150"/>
            <a:ext cx="14097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202C73"/>
                </a:solidFill>
                <a:latin typeface="Arial"/>
                <a:cs typeface="Arial"/>
              </a:rPr>
              <a:t>■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870" y="2499360"/>
            <a:ext cx="147955" cy="2679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00" spc="-10" dirty="0">
                <a:solidFill>
                  <a:srgbClr val="202C73"/>
                </a:solidFill>
                <a:latin typeface="Arial"/>
                <a:cs typeface="Arial"/>
              </a:rPr>
              <a:t>■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6870" y="3129279"/>
            <a:ext cx="14097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202C73"/>
                </a:solidFill>
                <a:latin typeface="Arial"/>
                <a:cs typeface="Arial"/>
              </a:rPr>
              <a:t>■</a:t>
            </a:r>
            <a:endParaRPr sz="1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1990" y="1690370"/>
            <a:ext cx="7907655" cy="190881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>
              <a:lnSpc>
                <a:spcPct val="89600"/>
              </a:lnSpc>
              <a:spcBef>
                <a:spcPts val="285"/>
              </a:spcBef>
            </a:pPr>
            <a:r>
              <a:rPr sz="1500" b="1" spc="-5" dirty="0">
                <a:solidFill>
                  <a:srgbClr val="202C73"/>
                </a:solidFill>
                <a:latin typeface="Arial"/>
                <a:cs typeface="Arial"/>
              </a:rPr>
              <a:t>Мониторинг </a:t>
            </a:r>
            <a:r>
              <a:rPr sz="1500" spc="-5" dirty="0">
                <a:solidFill>
                  <a:srgbClr val="202C73"/>
                </a:solidFill>
                <a:latin typeface="Arial"/>
                <a:cs typeface="Arial"/>
              </a:rPr>
              <a:t>ситуации </a:t>
            </a:r>
            <a:r>
              <a:rPr sz="1500" dirty="0">
                <a:solidFill>
                  <a:srgbClr val="202C73"/>
                </a:solidFill>
                <a:latin typeface="Arial"/>
                <a:cs typeface="Arial"/>
              </a:rPr>
              <a:t>с </a:t>
            </a:r>
            <a:r>
              <a:rPr sz="1500" spc="-15" dirty="0">
                <a:solidFill>
                  <a:srgbClr val="202C73"/>
                </a:solidFill>
                <a:latin typeface="Arial"/>
                <a:cs typeface="Arial"/>
              </a:rPr>
              <a:t>отходами: </a:t>
            </a:r>
            <a:r>
              <a:rPr sz="1500" spc="-10" dirty="0">
                <a:solidFill>
                  <a:srgbClr val="202C73"/>
                </a:solidFill>
                <a:latin typeface="Arial"/>
                <a:cs typeface="Arial"/>
              </a:rPr>
              <a:t>централизованный </a:t>
            </a:r>
            <a:r>
              <a:rPr sz="1500" dirty="0">
                <a:solidFill>
                  <a:srgbClr val="202C73"/>
                </a:solidFill>
                <a:latin typeface="Arial"/>
                <a:cs typeface="Arial"/>
              </a:rPr>
              <a:t>сбор, </a:t>
            </a:r>
            <a:r>
              <a:rPr sz="1500" spc="-5" dirty="0">
                <a:solidFill>
                  <a:srgbClr val="202C73"/>
                </a:solidFill>
                <a:latin typeface="Arial"/>
                <a:cs typeface="Arial"/>
              </a:rPr>
              <a:t>накопление, </a:t>
            </a:r>
            <a:r>
              <a:rPr sz="1500" spc="-15" dirty="0">
                <a:solidFill>
                  <a:srgbClr val="202C73"/>
                </a:solidFill>
                <a:latin typeface="Arial"/>
                <a:cs typeface="Arial"/>
              </a:rPr>
              <a:t>ежегодное  </a:t>
            </a:r>
            <a:r>
              <a:rPr sz="1500" spc="-10" dirty="0">
                <a:solidFill>
                  <a:srgbClr val="202C73"/>
                </a:solidFill>
                <a:latin typeface="Arial"/>
                <a:cs typeface="Arial"/>
              </a:rPr>
              <a:t>обновление </a:t>
            </a:r>
            <a:r>
              <a:rPr sz="1500" spc="-5" dirty="0">
                <a:solidFill>
                  <a:srgbClr val="202C73"/>
                </a:solidFill>
                <a:latin typeface="Arial"/>
                <a:cs typeface="Arial"/>
              </a:rPr>
              <a:t>информации </a:t>
            </a:r>
            <a:r>
              <a:rPr sz="1500" dirty="0">
                <a:solidFill>
                  <a:srgbClr val="202C73"/>
                </a:solidFill>
                <a:latin typeface="Arial"/>
                <a:cs typeface="Arial"/>
              </a:rPr>
              <a:t>об </a:t>
            </a:r>
            <a:r>
              <a:rPr sz="1500" spc="-15" dirty="0">
                <a:solidFill>
                  <a:srgbClr val="202C73"/>
                </a:solidFill>
                <a:latin typeface="Arial"/>
                <a:cs typeface="Arial"/>
              </a:rPr>
              <a:t>отходах, </a:t>
            </a:r>
            <a:r>
              <a:rPr sz="1500" spc="-5" dirty="0">
                <a:solidFill>
                  <a:srgbClr val="202C73"/>
                </a:solidFill>
                <a:latin typeface="Arial"/>
                <a:cs typeface="Arial"/>
              </a:rPr>
              <a:t>образующихся на территории Московской </a:t>
            </a:r>
            <a:r>
              <a:rPr sz="1500" spc="-15" dirty="0">
                <a:solidFill>
                  <a:srgbClr val="202C73"/>
                </a:solidFill>
                <a:latin typeface="Arial"/>
                <a:cs typeface="Arial"/>
              </a:rPr>
              <a:t>области  </a:t>
            </a:r>
            <a:r>
              <a:rPr sz="1500" b="1" spc="-15" dirty="0">
                <a:solidFill>
                  <a:srgbClr val="202C73"/>
                </a:solidFill>
                <a:latin typeface="Arial"/>
                <a:cs typeface="Arial"/>
              </a:rPr>
              <a:t>Контроль </a:t>
            </a:r>
            <a:r>
              <a:rPr sz="1500" spc="-10" dirty="0">
                <a:solidFill>
                  <a:srgbClr val="202C73"/>
                </a:solidFill>
                <a:latin typeface="Arial"/>
                <a:cs typeface="Arial"/>
              </a:rPr>
              <a:t>хозяйствующих субъектов </a:t>
            </a:r>
            <a:r>
              <a:rPr sz="1500" dirty="0">
                <a:solidFill>
                  <a:srgbClr val="202C73"/>
                </a:solidFill>
                <a:latin typeface="Arial"/>
                <a:cs typeface="Arial"/>
              </a:rPr>
              <a:t>по </a:t>
            </a:r>
            <a:r>
              <a:rPr sz="1500" spc="-10" dirty="0">
                <a:solidFill>
                  <a:srgbClr val="202C73"/>
                </a:solidFill>
                <a:latin typeface="Arial"/>
                <a:cs typeface="Arial"/>
              </a:rPr>
              <a:t>образованию </a:t>
            </a:r>
            <a:r>
              <a:rPr sz="1500" dirty="0">
                <a:solidFill>
                  <a:srgbClr val="202C73"/>
                </a:solidFill>
                <a:latin typeface="Arial"/>
                <a:cs typeface="Arial"/>
              </a:rPr>
              <a:t>и </a:t>
            </a:r>
            <a:r>
              <a:rPr sz="1500" spc="-5" dirty="0">
                <a:solidFill>
                  <a:srgbClr val="202C73"/>
                </a:solidFill>
                <a:latin typeface="Arial"/>
                <a:cs typeface="Arial"/>
              </a:rPr>
              <a:t>обращению </a:t>
            </a:r>
            <a:r>
              <a:rPr sz="1500" dirty="0">
                <a:solidFill>
                  <a:srgbClr val="202C73"/>
                </a:solidFill>
                <a:latin typeface="Arial"/>
                <a:cs typeface="Arial"/>
              </a:rPr>
              <a:t>с </a:t>
            </a:r>
            <a:r>
              <a:rPr sz="1500" spc="-15" dirty="0">
                <a:solidFill>
                  <a:srgbClr val="202C73"/>
                </a:solidFill>
                <a:latin typeface="Arial"/>
                <a:cs typeface="Arial"/>
              </a:rPr>
              <a:t>отходами </a:t>
            </a:r>
            <a:r>
              <a:rPr sz="1500" dirty="0">
                <a:solidFill>
                  <a:srgbClr val="202C73"/>
                </a:solidFill>
                <a:latin typeface="Arial"/>
                <a:cs typeface="Arial"/>
              </a:rPr>
              <a:t>для  </a:t>
            </a:r>
            <a:r>
              <a:rPr sz="1500" spc="-5" dirty="0">
                <a:solidFill>
                  <a:srgbClr val="202C73"/>
                </a:solidFill>
                <a:latin typeface="Arial"/>
                <a:cs typeface="Arial"/>
              </a:rPr>
              <a:t>снижения </a:t>
            </a:r>
            <a:r>
              <a:rPr sz="1500" spc="-10" dirty="0">
                <a:solidFill>
                  <a:srgbClr val="202C73"/>
                </a:solidFill>
                <a:latin typeface="Arial"/>
                <a:cs typeface="Arial"/>
              </a:rPr>
              <a:t>воздействия </a:t>
            </a:r>
            <a:r>
              <a:rPr sz="1500" spc="-5" dirty="0">
                <a:solidFill>
                  <a:srgbClr val="202C73"/>
                </a:solidFill>
                <a:latin typeface="Arial"/>
                <a:cs typeface="Arial"/>
              </a:rPr>
              <a:t>на </a:t>
            </a:r>
            <a:r>
              <a:rPr sz="1500" dirty="0">
                <a:solidFill>
                  <a:srgbClr val="202C73"/>
                </a:solidFill>
                <a:latin typeface="Arial"/>
                <a:cs typeface="Arial"/>
              </a:rPr>
              <a:t>окружающую</a:t>
            </a:r>
            <a:r>
              <a:rPr sz="1500" spc="30" dirty="0">
                <a:solidFill>
                  <a:srgbClr val="202C73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rgbClr val="202C73"/>
                </a:solidFill>
                <a:latin typeface="Arial"/>
                <a:cs typeface="Arial"/>
              </a:rPr>
              <a:t>среду</a:t>
            </a:r>
            <a:endParaRPr sz="1500">
              <a:latin typeface="Arial"/>
              <a:cs typeface="Arial"/>
            </a:endParaRPr>
          </a:p>
          <a:p>
            <a:pPr marL="12700" marR="164465">
              <a:lnSpc>
                <a:spcPct val="89800"/>
              </a:lnSpc>
              <a:spcBef>
                <a:spcPts val="5"/>
              </a:spcBef>
            </a:pPr>
            <a:r>
              <a:rPr sz="1500" spc="-10" dirty="0">
                <a:solidFill>
                  <a:srgbClr val="202C73"/>
                </a:solidFill>
                <a:latin typeface="Arial"/>
                <a:cs typeface="Arial"/>
              </a:rPr>
              <a:t>Использование </a:t>
            </a:r>
            <a:r>
              <a:rPr sz="1500" spc="-5" dirty="0">
                <a:solidFill>
                  <a:srgbClr val="202C73"/>
                </a:solidFill>
                <a:latin typeface="Arial"/>
                <a:cs typeface="Arial"/>
              </a:rPr>
              <a:t>данных </a:t>
            </a:r>
            <a:r>
              <a:rPr sz="1500" dirty="0">
                <a:solidFill>
                  <a:srgbClr val="202C73"/>
                </a:solidFill>
                <a:latin typeface="Arial"/>
                <a:cs typeface="Arial"/>
              </a:rPr>
              <a:t>для </a:t>
            </a:r>
            <a:r>
              <a:rPr sz="1500" spc="-5" dirty="0">
                <a:solidFill>
                  <a:srgbClr val="202C73"/>
                </a:solidFill>
                <a:latin typeface="Arial"/>
                <a:cs typeface="Arial"/>
              </a:rPr>
              <a:t>территориальной схемы </a:t>
            </a:r>
            <a:r>
              <a:rPr sz="1600" b="1" dirty="0">
                <a:solidFill>
                  <a:srgbClr val="202C73"/>
                </a:solidFill>
                <a:latin typeface="Arial"/>
                <a:cs typeface="Arial"/>
              </a:rPr>
              <a:t>– </a:t>
            </a:r>
            <a:r>
              <a:rPr sz="1500" spc="-10" dirty="0">
                <a:solidFill>
                  <a:srgbClr val="202C73"/>
                </a:solidFill>
                <a:latin typeface="Arial"/>
                <a:cs typeface="Arial"/>
              </a:rPr>
              <a:t>определение </a:t>
            </a:r>
            <a:r>
              <a:rPr sz="1500" b="1" spc="-15" dirty="0">
                <a:solidFill>
                  <a:srgbClr val="202C73"/>
                </a:solidFill>
                <a:latin typeface="Arial"/>
                <a:cs typeface="Arial"/>
              </a:rPr>
              <a:t>технологической  </a:t>
            </a:r>
            <a:r>
              <a:rPr sz="1500" b="1" spc="-10" dirty="0">
                <a:solidFill>
                  <a:srgbClr val="202C73"/>
                </a:solidFill>
                <a:latin typeface="Arial"/>
                <a:cs typeface="Arial"/>
              </a:rPr>
              <a:t>цепочки </a:t>
            </a:r>
            <a:r>
              <a:rPr sz="1500" spc="-5" dirty="0">
                <a:solidFill>
                  <a:srgbClr val="202C73"/>
                </a:solidFill>
                <a:latin typeface="Arial"/>
                <a:cs typeface="Arial"/>
              </a:rPr>
              <a:t>обращения </a:t>
            </a:r>
            <a:r>
              <a:rPr sz="1500" dirty="0">
                <a:solidFill>
                  <a:srgbClr val="202C73"/>
                </a:solidFill>
                <a:latin typeface="Arial"/>
                <a:cs typeface="Arial"/>
              </a:rPr>
              <a:t>с </a:t>
            </a:r>
            <a:r>
              <a:rPr sz="1500" spc="-15" dirty="0">
                <a:solidFill>
                  <a:srgbClr val="202C73"/>
                </a:solidFill>
                <a:latin typeface="Arial"/>
                <a:cs typeface="Arial"/>
              </a:rPr>
              <a:t>отходами: </a:t>
            </a:r>
            <a:r>
              <a:rPr sz="1500" spc="-10" dirty="0">
                <a:solidFill>
                  <a:srgbClr val="202C73"/>
                </a:solidFill>
                <a:latin typeface="Arial"/>
                <a:cs typeface="Arial"/>
              </a:rPr>
              <a:t>образование, </a:t>
            </a:r>
            <a:r>
              <a:rPr sz="1500" dirty="0">
                <a:solidFill>
                  <a:srgbClr val="202C73"/>
                </a:solidFill>
                <a:latin typeface="Arial"/>
                <a:cs typeface="Arial"/>
              </a:rPr>
              <a:t>сбор, </a:t>
            </a:r>
            <a:r>
              <a:rPr sz="1500" spc="-5" dirty="0">
                <a:solidFill>
                  <a:srgbClr val="202C73"/>
                </a:solidFill>
                <a:latin typeface="Arial"/>
                <a:cs typeface="Arial"/>
              </a:rPr>
              <a:t>транспортировка, обработка,  </a:t>
            </a:r>
            <a:r>
              <a:rPr sz="1500" spc="-10" dirty="0">
                <a:solidFill>
                  <a:srgbClr val="202C73"/>
                </a:solidFill>
                <a:latin typeface="Arial"/>
                <a:cs typeface="Arial"/>
              </a:rPr>
              <a:t>обезвреживание, </a:t>
            </a:r>
            <a:r>
              <a:rPr sz="1500" spc="-5" dirty="0">
                <a:solidFill>
                  <a:srgbClr val="202C73"/>
                </a:solidFill>
                <a:latin typeface="Arial"/>
                <a:cs typeface="Arial"/>
              </a:rPr>
              <a:t>утилизация </a:t>
            </a:r>
            <a:r>
              <a:rPr sz="1500" dirty="0">
                <a:solidFill>
                  <a:srgbClr val="202C73"/>
                </a:solidFill>
                <a:latin typeface="Arial"/>
                <a:cs typeface="Arial"/>
              </a:rPr>
              <a:t>и</a:t>
            </a:r>
            <a:r>
              <a:rPr sz="1500" spc="20" dirty="0">
                <a:solidFill>
                  <a:srgbClr val="202C73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rgbClr val="202C73"/>
                </a:solidFill>
                <a:latin typeface="Arial"/>
                <a:cs typeface="Arial"/>
              </a:rPr>
              <a:t>размещение</a:t>
            </a:r>
            <a:endParaRPr sz="1500">
              <a:latin typeface="Arial"/>
              <a:cs typeface="Arial"/>
            </a:endParaRPr>
          </a:p>
          <a:p>
            <a:pPr marL="12700" marR="245745">
              <a:lnSpc>
                <a:spcPts val="1610"/>
              </a:lnSpc>
              <a:spcBef>
                <a:spcPts val="35"/>
              </a:spcBef>
            </a:pPr>
            <a:r>
              <a:rPr sz="1500" spc="-5" dirty="0">
                <a:solidFill>
                  <a:srgbClr val="202C73"/>
                </a:solidFill>
                <a:latin typeface="Arial"/>
                <a:cs typeface="Arial"/>
              </a:rPr>
              <a:t>Стратегическое </a:t>
            </a:r>
            <a:r>
              <a:rPr sz="1500" b="1" spc="-5" dirty="0">
                <a:solidFill>
                  <a:srgbClr val="202C73"/>
                </a:solidFill>
                <a:latin typeface="Arial"/>
                <a:cs typeface="Arial"/>
              </a:rPr>
              <a:t>планирование инфраструктуры </a:t>
            </a:r>
            <a:r>
              <a:rPr sz="1500" spc="-5" dirty="0">
                <a:solidFill>
                  <a:srgbClr val="202C73"/>
                </a:solidFill>
                <a:latin typeface="Arial"/>
                <a:cs typeface="Arial"/>
              </a:rPr>
              <a:t>обращения </a:t>
            </a:r>
            <a:r>
              <a:rPr sz="1500" dirty="0">
                <a:solidFill>
                  <a:srgbClr val="202C73"/>
                </a:solidFill>
                <a:latin typeface="Arial"/>
                <a:cs typeface="Arial"/>
              </a:rPr>
              <a:t>с </a:t>
            </a:r>
            <a:r>
              <a:rPr sz="1500" spc="-15" dirty="0">
                <a:solidFill>
                  <a:srgbClr val="202C73"/>
                </a:solidFill>
                <a:latin typeface="Arial"/>
                <a:cs typeface="Arial"/>
              </a:rPr>
              <a:t>отходами, </a:t>
            </a:r>
            <a:r>
              <a:rPr sz="1500" spc="-10" dirty="0">
                <a:solidFill>
                  <a:srgbClr val="202C73"/>
                </a:solidFill>
                <a:latin typeface="Arial"/>
                <a:cs typeface="Arial"/>
              </a:rPr>
              <a:t>внедрение  </a:t>
            </a:r>
            <a:r>
              <a:rPr sz="1500" spc="-5" dirty="0">
                <a:solidFill>
                  <a:srgbClr val="202C73"/>
                </a:solidFill>
                <a:latin typeface="Arial"/>
                <a:cs typeface="Arial"/>
              </a:rPr>
              <a:t>новых </a:t>
            </a:r>
            <a:r>
              <a:rPr sz="1500" spc="-10" dirty="0">
                <a:solidFill>
                  <a:srgbClr val="202C73"/>
                </a:solidFill>
                <a:latin typeface="Arial"/>
                <a:cs typeface="Arial"/>
              </a:rPr>
              <a:t>технологий, развитие повторного использования</a:t>
            </a:r>
            <a:r>
              <a:rPr sz="1500" spc="40" dirty="0">
                <a:solidFill>
                  <a:srgbClr val="202C73"/>
                </a:solidFill>
                <a:latin typeface="Arial"/>
                <a:cs typeface="Arial"/>
              </a:rPr>
              <a:t> </a:t>
            </a:r>
            <a:r>
              <a:rPr sz="1500" spc="-15" dirty="0">
                <a:solidFill>
                  <a:srgbClr val="202C73"/>
                </a:solidFill>
                <a:latin typeface="Arial"/>
                <a:cs typeface="Arial"/>
              </a:rPr>
              <a:t>отходов</a:t>
            </a:r>
            <a:endParaRPr sz="1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91310" y="4126229"/>
            <a:ext cx="5957570" cy="854710"/>
          </a:xfrm>
          <a:prstGeom prst="rect">
            <a:avLst/>
          </a:prstGeom>
          <a:ln w="28393">
            <a:solidFill>
              <a:srgbClr val="000000"/>
            </a:solidFill>
          </a:ln>
        </p:spPr>
        <p:txBody>
          <a:bodyPr vert="horz" wrap="square" lIns="0" tIns="128270" rIns="0" bIns="0" rtlCol="0">
            <a:spAutoFit/>
          </a:bodyPr>
          <a:lstStyle/>
          <a:p>
            <a:pPr marL="629920" marR="624205" indent="637540">
              <a:lnSpc>
                <a:spcPct val="115100"/>
              </a:lnSpc>
              <a:spcBef>
                <a:spcPts val="1010"/>
              </a:spcBef>
            </a:pPr>
            <a:r>
              <a:rPr sz="1600" b="1" spc="-15" dirty="0">
                <a:solidFill>
                  <a:srgbClr val="202C73"/>
                </a:solidFill>
                <a:latin typeface="Arial"/>
                <a:cs typeface="Arial"/>
              </a:rPr>
              <a:t>КАДАСТР </a:t>
            </a:r>
            <a:r>
              <a:rPr sz="1600" b="1" dirty="0">
                <a:solidFill>
                  <a:srgbClr val="202C73"/>
                </a:solidFill>
                <a:latin typeface="Arial"/>
                <a:cs typeface="Arial"/>
              </a:rPr>
              <a:t>– </a:t>
            </a:r>
            <a:r>
              <a:rPr sz="1600" b="1" spc="-20" dirty="0">
                <a:solidFill>
                  <a:srgbClr val="202C73"/>
                </a:solidFill>
                <a:latin typeface="Arial"/>
                <a:cs typeface="Arial"/>
              </a:rPr>
              <a:t>КЛЮЧЕВОЙ </a:t>
            </a:r>
            <a:r>
              <a:rPr sz="1600" b="1" spc="-15" dirty="0">
                <a:solidFill>
                  <a:srgbClr val="202C73"/>
                </a:solidFill>
                <a:latin typeface="Arial"/>
                <a:cs typeface="Arial"/>
              </a:rPr>
              <a:t>ЭЛЕМЕНТ  </a:t>
            </a:r>
            <a:r>
              <a:rPr sz="1600" b="1" spc="-20" dirty="0">
                <a:solidFill>
                  <a:srgbClr val="202C73"/>
                </a:solidFill>
                <a:latin typeface="Arial"/>
                <a:cs typeface="Arial"/>
              </a:rPr>
              <a:t>НОВОЙ </a:t>
            </a:r>
            <a:r>
              <a:rPr sz="1600" b="1" spc="-15" dirty="0">
                <a:solidFill>
                  <a:srgbClr val="202C73"/>
                </a:solidFill>
                <a:latin typeface="Arial"/>
                <a:cs typeface="Arial"/>
              </a:rPr>
              <a:t>СИСТЕМЫ </a:t>
            </a:r>
            <a:r>
              <a:rPr sz="1600" b="1" spc="-20" dirty="0">
                <a:solidFill>
                  <a:srgbClr val="202C73"/>
                </a:solidFill>
                <a:latin typeface="Arial"/>
                <a:cs typeface="Arial"/>
              </a:rPr>
              <a:t>ОБРАЩЕНИЯ </a:t>
            </a:r>
            <a:r>
              <a:rPr sz="1600" b="1" dirty="0">
                <a:solidFill>
                  <a:srgbClr val="202C73"/>
                </a:solidFill>
                <a:latin typeface="Arial"/>
                <a:cs typeface="Arial"/>
              </a:rPr>
              <a:t>С</a:t>
            </a:r>
            <a:r>
              <a:rPr sz="1600" b="1" spc="-20" dirty="0">
                <a:solidFill>
                  <a:srgbClr val="202C73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202C73"/>
                </a:solidFill>
                <a:latin typeface="Arial"/>
                <a:cs typeface="Arial"/>
              </a:rPr>
              <a:t>ОТХОДАМИ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8209" y="4726940"/>
            <a:ext cx="12446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9539" y="33019"/>
            <a:ext cx="885190" cy="11899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2319" y="1146809"/>
            <a:ext cx="7575550" cy="3826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975" marR="175260" indent="1270" algn="ctr">
              <a:lnSpc>
                <a:spcPct val="119900"/>
              </a:lnSpc>
              <a:spcBef>
                <a:spcPts val="100"/>
              </a:spcBef>
            </a:pPr>
            <a:r>
              <a:rPr sz="1300" b="1" spc="-15" dirty="0">
                <a:solidFill>
                  <a:srgbClr val="29388F"/>
                </a:solidFill>
                <a:latin typeface="Arial"/>
                <a:cs typeface="Arial"/>
              </a:rPr>
              <a:t>УЧИТЫВАЯ </a:t>
            </a:r>
            <a:r>
              <a:rPr sz="1300" b="1" spc="-20" dirty="0">
                <a:solidFill>
                  <a:srgbClr val="29388F"/>
                </a:solidFill>
                <a:latin typeface="Arial"/>
                <a:cs typeface="Arial"/>
              </a:rPr>
              <a:t>НЕОБХОДИМОСТЬ </a:t>
            </a:r>
            <a:r>
              <a:rPr sz="1300" b="1" spc="-10" dirty="0">
                <a:solidFill>
                  <a:srgbClr val="29388F"/>
                </a:solidFill>
                <a:latin typeface="Arial"/>
                <a:cs typeface="Arial"/>
              </a:rPr>
              <a:t>ВНЕДРЕНИЯ </a:t>
            </a:r>
            <a:r>
              <a:rPr sz="1300" b="1" spc="-20" dirty="0">
                <a:solidFill>
                  <a:srgbClr val="29388F"/>
                </a:solidFill>
                <a:latin typeface="Arial"/>
                <a:cs typeface="Arial"/>
              </a:rPr>
              <a:t>КАДАСТРА </a:t>
            </a:r>
            <a:r>
              <a:rPr sz="1300" b="1" spc="-15" dirty="0">
                <a:solidFill>
                  <a:srgbClr val="29388F"/>
                </a:solidFill>
                <a:latin typeface="Arial"/>
                <a:cs typeface="Arial"/>
              </a:rPr>
              <a:t>ОТХОДОВ </a:t>
            </a:r>
            <a:r>
              <a:rPr sz="1300" b="1" spc="-5" dirty="0">
                <a:solidFill>
                  <a:srgbClr val="29388F"/>
                </a:solidFill>
                <a:latin typeface="Arial"/>
                <a:cs typeface="Arial"/>
              </a:rPr>
              <a:t>ДЛЯ </a:t>
            </a:r>
            <a:r>
              <a:rPr sz="1300" b="1" spc="-20" dirty="0">
                <a:solidFill>
                  <a:srgbClr val="29388F"/>
                </a:solidFill>
                <a:latin typeface="Arial"/>
                <a:cs typeface="Arial"/>
              </a:rPr>
              <a:t>УСТОЙЧИВОГО  РАЗВИТИЯ </a:t>
            </a:r>
            <a:r>
              <a:rPr sz="1300" b="1" spc="-10" dirty="0">
                <a:solidFill>
                  <a:srgbClr val="29388F"/>
                </a:solidFill>
                <a:latin typeface="Arial"/>
                <a:cs typeface="Arial"/>
              </a:rPr>
              <a:t>МОСКОВСКОЙ </a:t>
            </a:r>
            <a:r>
              <a:rPr sz="1300" b="1" spc="-25" dirty="0">
                <a:solidFill>
                  <a:srgbClr val="29388F"/>
                </a:solidFill>
                <a:latin typeface="Arial"/>
                <a:cs typeface="Arial"/>
              </a:rPr>
              <a:t>ОБЛАСТИ </a:t>
            </a:r>
            <a:r>
              <a:rPr sz="1300" b="1" dirty="0">
                <a:solidFill>
                  <a:srgbClr val="29388F"/>
                </a:solidFill>
                <a:latin typeface="Arial"/>
                <a:cs typeface="Arial"/>
              </a:rPr>
              <a:t>И </a:t>
            </a:r>
            <a:r>
              <a:rPr sz="1300" b="1" spc="-15" dirty="0">
                <a:solidFill>
                  <a:srgbClr val="29388F"/>
                </a:solidFill>
                <a:latin typeface="Arial"/>
                <a:cs typeface="Arial"/>
              </a:rPr>
              <a:t>ПОСТРОЕНИЯ НОВОЙ </a:t>
            </a:r>
            <a:r>
              <a:rPr sz="1300" b="1" spc="-10" dirty="0">
                <a:solidFill>
                  <a:srgbClr val="29388F"/>
                </a:solidFill>
                <a:latin typeface="Arial"/>
                <a:cs typeface="Arial"/>
              </a:rPr>
              <a:t>СИСТЕМЫ </a:t>
            </a:r>
            <a:r>
              <a:rPr sz="1300" b="1" spc="-20" dirty="0">
                <a:solidFill>
                  <a:srgbClr val="29388F"/>
                </a:solidFill>
                <a:latin typeface="Arial"/>
                <a:cs typeface="Arial"/>
              </a:rPr>
              <a:t>ОБРАЩЕНИЯ </a:t>
            </a:r>
            <a:r>
              <a:rPr sz="1300" b="1" dirty="0">
                <a:solidFill>
                  <a:srgbClr val="29388F"/>
                </a:solidFill>
                <a:latin typeface="Arial"/>
                <a:cs typeface="Arial"/>
              </a:rPr>
              <a:t>С  </a:t>
            </a:r>
            <a:r>
              <a:rPr sz="1300" b="1" spc="-15" dirty="0">
                <a:solidFill>
                  <a:srgbClr val="29388F"/>
                </a:solidFill>
                <a:latin typeface="Arial"/>
                <a:cs typeface="Arial"/>
              </a:rPr>
              <a:t>ОТХОДАМИ</a:t>
            </a:r>
            <a:endParaRPr sz="1300">
              <a:latin typeface="Arial"/>
              <a:cs typeface="Arial"/>
            </a:endParaRPr>
          </a:p>
          <a:p>
            <a:pPr marL="492125" marR="487680" algn="ctr">
              <a:lnSpc>
                <a:spcPct val="119900"/>
              </a:lnSpc>
            </a:pPr>
            <a:r>
              <a:rPr sz="1300" b="1" spc="-5" dirty="0">
                <a:solidFill>
                  <a:srgbClr val="29388F"/>
                </a:solidFill>
                <a:latin typeface="Arial"/>
                <a:cs typeface="Arial"/>
              </a:rPr>
              <a:t>СВЕДЕНИЯ ОБ </a:t>
            </a:r>
            <a:r>
              <a:rPr sz="1300" b="1" spc="-15" dirty="0">
                <a:solidFill>
                  <a:srgbClr val="29388F"/>
                </a:solidFill>
                <a:latin typeface="Arial"/>
                <a:cs typeface="Arial"/>
              </a:rPr>
              <a:t>ОТХОДАХ НЕОБХОДИМО </a:t>
            </a:r>
            <a:r>
              <a:rPr sz="1300" b="1" spc="-20" dirty="0">
                <a:solidFill>
                  <a:srgbClr val="29388F"/>
                </a:solidFill>
                <a:latin typeface="Arial"/>
                <a:cs typeface="Arial"/>
              </a:rPr>
              <a:t>ПРЕДОСТАВИТЬ </a:t>
            </a:r>
            <a:r>
              <a:rPr sz="1300" b="1" dirty="0">
                <a:solidFill>
                  <a:srgbClr val="29388F"/>
                </a:solidFill>
                <a:latin typeface="Arial"/>
                <a:cs typeface="Arial"/>
              </a:rPr>
              <a:t>В </a:t>
            </a:r>
            <a:r>
              <a:rPr sz="1300" b="1" spc="-10" dirty="0">
                <a:solidFill>
                  <a:srgbClr val="29388F"/>
                </a:solidFill>
                <a:latin typeface="Arial"/>
                <a:cs typeface="Arial"/>
              </a:rPr>
              <a:t>КАДАСТР </a:t>
            </a:r>
            <a:r>
              <a:rPr sz="1300" b="1" spc="-15" dirty="0">
                <a:solidFill>
                  <a:srgbClr val="29388F"/>
                </a:solidFill>
                <a:latin typeface="Arial"/>
                <a:cs typeface="Arial"/>
              </a:rPr>
              <a:t>ОТХОДОВ  </a:t>
            </a: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ДО 20 </a:t>
            </a:r>
            <a:r>
              <a:rPr sz="1300" b="1" spc="-10" dirty="0">
                <a:solidFill>
                  <a:srgbClr val="FF0000"/>
                </a:solidFill>
                <a:latin typeface="Arial"/>
                <a:cs typeface="Arial"/>
              </a:rPr>
              <a:t>АПРЕЛЯ </a:t>
            </a: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2018</a:t>
            </a:r>
            <a:r>
              <a:rPr sz="13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300" b="1" spc="-15" dirty="0">
                <a:solidFill>
                  <a:srgbClr val="FF0000"/>
                </a:solidFill>
                <a:latin typeface="Arial"/>
                <a:cs typeface="Arial"/>
              </a:rPr>
              <a:t>ГОДА</a:t>
            </a:r>
            <a:endParaRPr sz="1300">
              <a:latin typeface="Arial"/>
              <a:cs typeface="Arial"/>
            </a:endParaRPr>
          </a:p>
          <a:p>
            <a:pPr marL="12700" marR="5080" algn="ctr">
              <a:lnSpc>
                <a:spcPts val="1880"/>
              </a:lnSpc>
              <a:spcBef>
                <a:spcPts val="105"/>
              </a:spcBef>
            </a:pP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ЗА </a:t>
            </a:r>
            <a:r>
              <a:rPr sz="1300" b="1" spc="-20" dirty="0">
                <a:solidFill>
                  <a:srgbClr val="FF0000"/>
                </a:solidFill>
                <a:latin typeface="Arial"/>
                <a:cs typeface="Arial"/>
              </a:rPr>
              <a:t>НЕПРЕДСТАВЛЕНИЕ </a:t>
            </a:r>
            <a:r>
              <a:rPr sz="1300" b="1" dirty="0">
                <a:solidFill>
                  <a:srgbClr val="FF0000"/>
                </a:solidFill>
                <a:latin typeface="Arial"/>
                <a:cs typeface="Arial"/>
              </a:rPr>
              <a:t>ИЛИ </a:t>
            </a:r>
            <a:r>
              <a:rPr sz="1300" b="1" spc="-10" dirty="0">
                <a:solidFill>
                  <a:srgbClr val="FF0000"/>
                </a:solidFill>
                <a:latin typeface="Arial"/>
                <a:cs typeface="Arial"/>
              </a:rPr>
              <a:t>НЕСВОЕВРЕМЕННОЕ </a:t>
            </a:r>
            <a:r>
              <a:rPr sz="1300" b="1" spc="-20" dirty="0">
                <a:solidFill>
                  <a:srgbClr val="FF0000"/>
                </a:solidFill>
                <a:latin typeface="Arial"/>
                <a:cs typeface="Arial"/>
              </a:rPr>
              <a:t>ПРЕДОСТАВЛЕНИЕ </a:t>
            </a:r>
            <a:r>
              <a:rPr sz="1300" b="1" spc="-10" dirty="0">
                <a:solidFill>
                  <a:srgbClr val="FF0000"/>
                </a:solidFill>
                <a:latin typeface="Arial"/>
                <a:cs typeface="Arial"/>
              </a:rPr>
              <a:t>СВЕДЕНИЙ </a:t>
            </a: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КоАП </a:t>
            </a:r>
            <a:r>
              <a:rPr sz="1300" b="1" spc="-10" dirty="0">
                <a:solidFill>
                  <a:srgbClr val="FF0000"/>
                </a:solidFill>
                <a:latin typeface="Arial"/>
                <a:cs typeface="Arial"/>
              </a:rPr>
              <a:t>РФ  ПРЕДУСМОТРЕНА </a:t>
            </a:r>
            <a:r>
              <a:rPr sz="1300" b="1" spc="-20" dirty="0">
                <a:solidFill>
                  <a:srgbClr val="FF0000"/>
                </a:solidFill>
                <a:latin typeface="Arial"/>
                <a:cs typeface="Arial"/>
              </a:rPr>
              <a:t>АДМИНИСТРАТИВНАЯ </a:t>
            </a:r>
            <a:r>
              <a:rPr sz="1300" b="1" spc="-15" dirty="0">
                <a:solidFill>
                  <a:srgbClr val="FF0000"/>
                </a:solidFill>
                <a:latin typeface="Arial"/>
                <a:cs typeface="Arial"/>
              </a:rPr>
              <a:t>ОТВЕТСТВЕННОСТЬ </a:t>
            </a:r>
            <a:r>
              <a:rPr sz="1300" b="1" dirty="0">
                <a:solidFill>
                  <a:srgbClr val="FF0000"/>
                </a:solidFill>
                <a:latin typeface="Arial"/>
                <a:cs typeface="Arial"/>
              </a:rPr>
              <a:t>В </a:t>
            </a: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ВИДЕ</a:t>
            </a:r>
            <a:r>
              <a:rPr sz="1300" b="1" spc="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300" b="1" spc="-35" dirty="0">
                <a:solidFill>
                  <a:srgbClr val="FF0000"/>
                </a:solidFill>
                <a:latin typeface="Arial"/>
                <a:cs typeface="Arial"/>
              </a:rPr>
              <a:t>ШТРАФА</a:t>
            </a:r>
            <a:endParaRPr sz="1300">
              <a:latin typeface="Arial"/>
              <a:cs typeface="Arial"/>
            </a:endParaRPr>
          </a:p>
          <a:p>
            <a:pPr marL="1894839" indent="637540">
              <a:lnSpc>
                <a:spcPct val="100000"/>
              </a:lnSpc>
              <a:spcBef>
                <a:spcPts val="195"/>
              </a:spcBef>
              <a:buAutoNum type="arabicPeriod"/>
              <a:tabLst>
                <a:tab pos="2715260" algn="l"/>
              </a:tabLst>
            </a:pPr>
            <a:r>
              <a:rPr sz="1300" b="1" spc="-10" dirty="0">
                <a:solidFill>
                  <a:srgbClr val="FF0000"/>
                </a:solidFill>
                <a:latin typeface="Arial"/>
                <a:cs typeface="Arial"/>
              </a:rPr>
              <a:t>Непредставление сведений:</a:t>
            </a:r>
            <a:endParaRPr sz="1300">
              <a:latin typeface="Arial"/>
              <a:cs typeface="Arial"/>
            </a:endParaRPr>
          </a:p>
          <a:p>
            <a:pPr marR="38100" algn="ctr">
              <a:lnSpc>
                <a:spcPct val="100000"/>
              </a:lnSpc>
              <a:spcBef>
                <a:spcPts val="309"/>
              </a:spcBef>
            </a:pP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на </a:t>
            </a:r>
            <a:r>
              <a:rPr sz="1300" b="1" spc="-10" dirty="0">
                <a:solidFill>
                  <a:srgbClr val="FF0000"/>
                </a:solidFill>
                <a:latin typeface="Arial"/>
                <a:cs typeface="Arial"/>
              </a:rPr>
              <a:t>индивидуальных предпринимателей </a:t>
            </a:r>
            <a:r>
              <a:rPr sz="1300" b="1" dirty="0">
                <a:solidFill>
                  <a:srgbClr val="FF0000"/>
                </a:solidFill>
                <a:latin typeface="Arial"/>
                <a:cs typeface="Arial"/>
              </a:rPr>
              <a:t>в </a:t>
            </a:r>
            <a:r>
              <a:rPr sz="1300" b="1" spc="-10" dirty="0">
                <a:solidFill>
                  <a:srgbClr val="FF0000"/>
                </a:solidFill>
                <a:latin typeface="Arial"/>
                <a:cs typeface="Arial"/>
              </a:rPr>
              <a:t>размере </a:t>
            </a:r>
            <a:r>
              <a:rPr sz="1300" b="1" spc="-15" dirty="0">
                <a:solidFill>
                  <a:srgbClr val="FF0000"/>
                </a:solidFill>
                <a:latin typeface="Arial"/>
                <a:cs typeface="Arial"/>
              </a:rPr>
              <a:t>от </a:t>
            </a: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10 000 </a:t>
            </a:r>
            <a:r>
              <a:rPr sz="1300" b="1" dirty="0">
                <a:solidFill>
                  <a:srgbClr val="FF0000"/>
                </a:solidFill>
                <a:latin typeface="Arial"/>
                <a:cs typeface="Arial"/>
              </a:rPr>
              <a:t>до </a:t>
            </a: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20 000</a:t>
            </a:r>
            <a:r>
              <a:rPr sz="13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300" b="1" spc="-20" dirty="0">
                <a:solidFill>
                  <a:srgbClr val="FF0000"/>
                </a:solidFill>
                <a:latin typeface="Arial"/>
                <a:cs typeface="Arial"/>
              </a:rPr>
              <a:t>рублей;</a:t>
            </a:r>
            <a:endParaRPr sz="1300">
              <a:latin typeface="Arial"/>
              <a:cs typeface="Arial"/>
            </a:endParaRPr>
          </a:p>
          <a:p>
            <a:pPr marR="39370" algn="ctr">
              <a:lnSpc>
                <a:spcPct val="100000"/>
              </a:lnSpc>
              <a:spcBef>
                <a:spcPts val="309"/>
              </a:spcBef>
            </a:pP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на </a:t>
            </a:r>
            <a:r>
              <a:rPr sz="1300" b="1" spc="-10" dirty="0">
                <a:solidFill>
                  <a:srgbClr val="FF0000"/>
                </a:solidFill>
                <a:latin typeface="Arial"/>
                <a:cs typeface="Arial"/>
              </a:rPr>
              <a:t>должностных </a:t>
            </a: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лиц </a:t>
            </a:r>
            <a:r>
              <a:rPr sz="1300" b="1" dirty="0">
                <a:solidFill>
                  <a:srgbClr val="FF0000"/>
                </a:solidFill>
                <a:latin typeface="Arial"/>
                <a:cs typeface="Arial"/>
              </a:rPr>
              <a:t>- </a:t>
            </a:r>
            <a:r>
              <a:rPr sz="1300" b="1" spc="-15" dirty="0">
                <a:solidFill>
                  <a:srgbClr val="FF0000"/>
                </a:solidFill>
                <a:latin typeface="Arial"/>
                <a:cs typeface="Arial"/>
              </a:rPr>
              <a:t>от </a:t>
            </a: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20 000 </a:t>
            </a:r>
            <a:r>
              <a:rPr sz="1300" b="1" dirty="0">
                <a:solidFill>
                  <a:srgbClr val="FF0000"/>
                </a:solidFill>
                <a:latin typeface="Arial"/>
                <a:cs typeface="Arial"/>
              </a:rPr>
              <a:t>до </a:t>
            </a: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50 000</a:t>
            </a:r>
            <a:r>
              <a:rPr sz="13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300" b="1" spc="-20" dirty="0">
                <a:solidFill>
                  <a:srgbClr val="FF0000"/>
                </a:solidFill>
                <a:latin typeface="Arial"/>
                <a:cs typeface="Arial"/>
              </a:rPr>
              <a:t>рублей;</a:t>
            </a:r>
            <a:endParaRPr sz="1300">
              <a:latin typeface="Arial"/>
              <a:cs typeface="Arial"/>
            </a:endParaRPr>
          </a:p>
          <a:p>
            <a:pPr marL="45085" algn="ctr">
              <a:lnSpc>
                <a:spcPct val="100000"/>
              </a:lnSpc>
              <a:spcBef>
                <a:spcPts val="309"/>
              </a:spcBef>
            </a:pPr>
            <a:r>
              <a:rPr sz="1300" b="1" spc="-10" dirty="0">
                <a:solidFill>
                  <a:srgbClr val="FF0000"/>
                </a:solidFill>
                <a:latin typeface="Arial"/>
                <a:cs typeface="Arial"/>
              </a:rPr>
              <a:t>юридических </a:t>
            </a: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лиц </a:t>
            </a:r>
            <a:r>
              <a:rPr sz="1300" b="1" dirty="0">
                <a:solidFill>
                  <a:srgbClr val="FF0000"/>
                </a:solidFill>
                <a:latin typeface="Arial"/>
                <a:cs typeface="Arial"/>
              </a:rPr>
              <a:t>- </a:t>
            </a:r>
            <a:r>
              <a:rPr sz="1300" b="1" spc="-15" dirty="0">
                <a:solidFill>
                  <a:srgbClr val="FF0000"/>
                </a:solidFill>
                <a:latin typeface="Arial"/>
                <a:cs typeface="Arial"/>
              </a:rPr>
              <a:t>от </a:t>
            </a: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100 000 </a:t>
            </a:r>
            <a:r>
              <a:rPr sz="1300" b="1" dirty="0">
                <a:solidFill>
                  <a:srgbClr val="FF0000"/>
                </a:solidFill>
                <a:latin typeface="Arial"/>
                <a:cs typeface="Arial"/>
              </a:rPr>
              <a:t>до </a:t>
            </a: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200 000</a:t>
            </a:r>
            <a:r>
              <a:rPr sz="1300"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300" b="1" spc="-20" dirty="0">
                <a:solidFill>
                  <a:srgbClr val="FF0000"/>
                </a:solidFill>
                <a:latin typeface="Arial"/>
                <a:cs typeface="Arial"/>
              </a:rPr>
              <a:t>рублей.</a:t>
            </a:r>
            <a:endParaRPr sz="1300">
              <a:latin typeface="Arial"/>
              <a:cs typeface="Arial"/>
            </a:endParaRPr>
          </a:p>
          <a:p>
            <a:pPr marL="318770" marR="130175" indent="-318770">
              <a:lnSpc>
                <a:spcPct val="119900"/>
              </a:lnSpc>
              <a:buAutoNum type="arabicPeriod" startAt="2"/>
              <a:tabLst>
                <a:tab pos="318770" algn="l"/>
              </a:tabLst>
            </a:pPr>
            <a:r>
              <a:rPr sz="1300" b="1" spc="-15" dirty="0">
                <a:solidFill>
                  <a:srgbClr val="FF0000"/>
                </a:solidFill>
                <a:latin typeface="Arial"/>
                <a:cs typeface="Arial"/>
              </a:rPr>
              <a:t>Несвоевременное </a:t>
            </a:r>
            <a:r>
              <a:rPr sz="1300" b="1" spc="-10" dirty="0">
                <a:solidFill>
                  <a:srgbClr val="FF0000"/>
                </a:solidFill>
                <a:latin typeface="Arial"/>
                <a:cs typeface="Arial"/>
              </a:rPr>
              <a:t>представление сведений, </a:t>
            </a:r>
            <a:r>
              <a:rPr sz="1300" b="1" spc="-15" dirty="0">
                <a:solidFill>
                  <a:srgbClr val="FF0000"/>
                </a:solidFill>
                <a:latin typeface="Arial"/>
                <a:cs typeface="Arial"/>
              </a:rPr>
              <a:t>представление недостоверных </a:t>
            </a:r>
            <a:r>
              <a:rPr sz="1300" b="1" spc="-10" dirty="0">
                <a:solidFill>
                  <a:srgbClr val="FF0000"/>
                </a:solidFill>
                <a:latin typeface="Arial"/>
                <a:cs typeface="Arial"/>
              </a:rPr>
              <a:t>сведений,  представление сведений </a:t>
            </a:r>
            <a:r>
              <a:rPr sz="1300" b="1" dirty="0">
                <a:solidFill>
                  <a:srgbClr val="FF0000"/>
                </a:solidFill>
                <a:latin typeface="Arial"/>
                <a:cs typeface="Arial"/>
              </a:rPr>
              <a:t>в </a:t>
            </a:r>
            <a:r>
              <a:rPr sz="1300" b="1" spc="-15" dirty="0">
                <a:solidFill>
                  <a:srgbClr val="FF0000"/>
                </a:solidFill>
                <a:latin typeface="Arial"/>
                <a:cs typeface="Arial"/>
              </a:rPr>
              <a:t>неполном</a:t>
            </a:r>
            <a:r>
              <a:rPr sz="1300" b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FF0000"/>
                </a:solidFill>
                <a:latin typeface="Arial"/>
                <a:cs typeface="Arial"/>
              </a:rPr>
              <a:t>объеме:</a:t>
            </a:r>
            <a:endParaRPr sz="1300">
              <a:latin typeface="Arial"/>
              <a:cs typeface="Arial"/>
            </a:endParaRPr>
          </a:p>
          <a:p>
            <a:pPr marR="38100" algn="ctr">
              <a:lnSpc>
                <a:spcPct val="100000"/>
              </a:lnSpc>
              <a:spcBef>
                <a:spcPts val="305"/>
              </a:spcBef>
            </a:pP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на </a:t>
            </a:r>
            <a:r>
              <a:rPr sz="1300" b="1" spc="-10" dirty="0">
                <a:solidFill>
                  <a:srgbClr val="FF0000"/>
                </a:solidFill>
                <a:latin typeface="Arial"/>
                <a:cs typeface="Arial"/>
              </a:rPr>
              <a:t>индивидуальных предпринимателей </a:t>
            </a:r>
            <a:r>
              <a:rPr sz="1300" b="1" dirty="0">
                <a:solidFill>
                  <a:srgbClr val="FF0000"/>
                </a:solidFill>
                <a:latin typeface="Arial"/>
                <a:cs typeface="Arial"/>
              </a:rPr>
              <a:t>в </a:t>
            </a:r>
            <a:r>
              <a:rPr sz="1300" b="1" spc="-10" dirty="0">
                <a:solidFill>
                  <a:srgbClr val="FF0000"/>
                </a:solidFill>
                <a:latin typeface="Arial"/>
                <a:cs typeface="Arial"/>
              </a:rPr>
              <a:t>размере </a:t>
            </a:r>
            <a:r>
              <a:rPr sz="1300" b="1" spc="-15" dirty="0">
                <a:solidFill>
                  <a:srgbClr val="FF0000"/>
                </a:solidFill>
                <a:latin typeface="Arial"/>
                <a:cs typeface="Arial"/>
              </a:rPr>
              <a:t>от </a:t>
            </a:r>
            <a:r>
              <a:rPr sz="1300" b="1" dirty="0">
                <a:solidFill>
                  <a:srgbClr val="FF0000"/>
                </a:solidFill>
                <a:latin typeface="Arial"/>
                <a:cs typeface="Arial"/>
              </a:rPr>
              <a:t>5 </a:t>
            </a: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000 </a:t>
            </a:r>
            <a:r>
              <a:rPr sz="1300" b="1" dirty="0">
                <a:solidFill>
                  <a:srgbClr val="FF0000"/>
                </a:solidFill>
                <a:latin typeface="Arial"/>
                <a:cs typeface="Arial"/>
              </a:rPr>
              <a:t>до </a:t>
            </a: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10 000</a:t>
            </a:r>
            <a:r>
              <a:rPr sz="1300" b="1" spc="-20" dirty="0">
                <a:solidFill>
                  <a:srgbClr val="FF0000"/>
                </a:solidFill>
                <a:latin typeface="Arial"/>
                <a:cs typeface="Arial"/>
              </a:rPr>
              <a:t> рублей;</a:t>
            </a:r>
            <a:endParaRPr sz="1300">
              <a:latin typeface="Arial"/>
              <a:cs typeface="Arial"/>
            </a:endParaRPr>
          </a:p>
          <a:p>
            <a:pPr marR="39370" algn="ctr">
              <a:lnSpc>
                <a:spcPct val="100000"/>
              </a:lnSpc>
              <a:spcBef>
                <a:spcPts val="310"/>
              </a:spcBef>
            </a:pP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на </a:t>
            </a:r>
            <a:r>
              <a:rPr sz="1300" b="1" spc="-10" dirty="0">
                <a:solidFill>
                  <a:srgbClr val="FF0000"/>
                </a:solidFill>
                <a:latin typeface="Arial"/>
                <a:cs typeface="Arial"/>
              </a:rPr>
              <a:t>должностных </a:t>
            </a: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лиц </a:t>
            </a:r>
            <a:r>
              <a:rPr sz="1300" b="1" dirty="0">
                <a:solidFill>
                  <a:srgbClr val="FF0000"/>
                </a:solidFill>
                <a:latin typeface="Arial"/>
                <a:cs typeface="Arial"/>
              </a:rPr>
              <a:t>- </a:t>
            </a:r>
            <a:r>
              <a:rPr sz="1300" b="1" spc="-15" dirty="0">
                <a:solidFill>
                  <a:srgbClr val="FF0000"/>
                </a:solidFill>
                <a:latin typeface="Arial"/>
                <a:cs typeface="Arial"/>
              </a:rPr>
              <a:t>от </a:t>
            </a: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10 000 </a:t>
            </a:r>
            <a:r>
              <a:rPr sz="1300" b="1" dirty="0">
                <a:solidFill>
                  <a:srgbClr val="FF0000"/>
                </a:solidFill>
                <a:latin typeface="Arial"/>
                <a:cs typeface="Arial"/>
              </a:rPr>
              <a:t>до </a:t>
            </a: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30 000</a:t>
            </a:r>
            <a:r>
              <a:rPr sz="13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300" b="1" spc="-20" dirty="0">
                <a:solidFill>
                  <a:srgbClr val="FF0000"/>
                </a:solidFill>
                <a:latin typeface="Arial"/>
                <a:cs typeface="Arial"/>
              </a:rPr>
              <a:t>рублей;</a:t>
            </a:r>
            <a:endParaRPr sz="1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10"/>
              </a:spcBef>
            </a:pP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на </a:t>
            </a:r>
            <a:r>
              <a:rPr sz="1300" b="1" spc="-10" dirty="0">
                <a:solidFill>
                  <a:srgbClr val="FF0000"/>
                </a:solidFill>
                <a:latin typeface="Arial"/>
                <a:cs typeface="Arial"/>
              </a:rPr>
              <a:t>юридических </a:t>
            </a: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лиц </a:t>
            </a:r>
            <a:r>
              <a:rPr sz="1300" b="1" dirty="0">
                <a:solidFill>
                  <a:srgbClr val="FF0000"/>
                </a:solidFill>
                <a:latin typeface="Arial"/>
                <a:cs typeface="Arial"/>
              </a:rPr>
              <a:t>- </a:t>
            </a:r>
            <a:r>
              <a:rPr sz="1300" b="1" spc="-15" dirty="0">
                <a:solidFill>
                  <a:srgbClr val="FF0000"/>
                </a:solidFill>
                <a:latin typeface="Arial"/>
                <a:cs typeface="Arial"/>
              </a:rPr>
              <a:t>от </a:t>
            </a: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50 000 </a:t>
            </a:r>
            <a:r>
              <a:rPr sz="1300" b="1" dirty="0">
                <a:solidFill>
                  <a:srgbClr val="FF0000"/>
                </a:solidFill>
                <a:latin typeface="Arial"/>
                <a:cs typeface="Arial"/>
              </a:rPr>
              <a:t>до </a:t>
            </a:r>
            <a:r>
              <a:rPr sz="1300" b="1" spc="-5" dirty="0">
                <a:solidFill>
                  <a:srgbClr val="FF0000"/>
                </a:solidFill>
                <a:latin typeface="Arial"/>
                <a:cs typeface="Arial"/>
              </a:rPr>
              <a:t>150 000</a:t>
            </a:r>
            <a:r>
              <a:rPr sz="13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300" b="1" spc="-20" dirty="0">
                <a:solidFill>
                  <a:srgbClr val="FF0000"/>
                </a:solidFill>
                <a:latin typeface="Arial"/>
                <a:cs typeface="Arial"/>
              </a:rPr>
              <a:t>рублей.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53160" y="582929"/>
            <a:ext cx="715137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СРОКИ </a:t>
            </a:r>
            <a:r>
              <a:rPr spc="-40" dirty="0"/>
              <a:t>ПОДАЧИ </a:t>
            </a:r>
            <a:r>
              <a:rPr spc="-10" dirty="0"/>
              <a:t>СВЕДЕНИЙ </a:t>
            </a:r>
            <a:r>
              <a:rPr dirty="0"/>
              <a:t>И</a:t>
            </a:r>
            <a:r>
              <a:rPr spc="20" dirty="0"/>
              <a:t> </a:t>
            </a:r>
            <a:r>
              <a:rPr spc="-15" dirty="0"/>
              <a:t>ОТВЕТСТВЕННОСТЬ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9039" y="488950"/>
            <a:ext cx="281813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КАДАСТР</a:t>
            </a:r>
            <a:r>
              <a:rPr spc="-55" dirty="0"/>
              <a:t> </a:t>
            </a:r>
            <a:r>
              <a:rPr spc="-25" dirty="0"/>
              <a:t>ОТХОДОВ</a:t>
            </a:r>
          </a:p>
        </p:txBody>
      </p:sp>
      <p:sp>
        <p:nvSpPr>
          <p:cNvPr id="3" name="object 3"/>
          <p:cNvSpPr/>
          <p:nvPr/>
        </p:nvSpPr>
        <p:spPr>
          <a:xfrm>
            <a:off x="118110" y="31750"/>
            <a:ext cx="889000" cy="1193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30960" y="1644926"/>
            <a:ext cx="6555740" cy="28673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578100" y="1035050"/>
            <a:ext cx="1573530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-10" dirty="0">
                <a:latin typeface="Arial"/>
                <a:cs typeface="Arial"/>
              </a:rPr>
              <a:t>esvr.mosreg.ru</a:t>
            </a:r>
            <a:endParaRPr sz="17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45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5214620" y="1035050"/>
            <a:ext cx="770255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-5" dirty="0">
                <a:latin typeface="Arial"/>
                <a:cs typeface="Arial"/>
              </a:rPr>
              <a:t>rsoo.ru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2689" y="365759"/>
            <a:ext cx="34778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КАДАСТР </a:t>
            </a:r>
            <a:r>
              <a:rPr spc="-25" dirty="0"/>
              <a:t>ОТХОДОВ  </a:t>
            </a:r>
            <a:r>
              <a:rPr spc="-20" dirty="0"/>
              <a:t>МОСКОВСКОЙ</a:t>
            </a:r>
            <a:r>
              <a:rPr spc="-60" dirty="0"/>
              <a:t> </a:t>
            </a:r>
            <a:r>
              <a:rPr spc="-35" dirty="0"/>
              <a:t>ОБЛАСТИ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6540" y="1573529"/>
            <a:ext cx="30003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5" dirty="0">
                <a:solidFill>
                  <a:srgbClr val="29388F"/>
                </a:solidFill>
                <a:latin typeface="Arial"/>
                <a:cs typeface="Arial"/>
              </a:rPr>
              <a:t>КТО </a:t>
            </a:r>
            <a:r>
              <a:rPr sz="1800" b="1" spc="-10" dirty="0">
                <a:solidFill>
                  <a:srgbClr val="29388F"/>
                </a:solidFill>
                <a:latin typeface="Arial"/>
                <a:cs typeface="Arial"/>
              </a:rPr>
              <a:t>ПОДАЕТ</a:t>
            </a:r>
            <a:r>
              <a:rPr sz="1800" b="1" spc="-85" dirty="0">
                <a:solidFill>
                  <a:srgbClr val="29388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29388F"/>
                </a:solidFill>
                <a:latin typeface="Arial"/>
                <a:cs typeface="Arial"/>
              </a:rPr>
              <a:t>СВЕДЕНИЯ?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9070" y="1969770"/>
            <a:ext cx="3460750" cy="1592580"/>
          </a:xfrm>
          <a:custGeom>
            <a:avLst/>
            <a:gdLst/>
            <a:ahLst/>
            <a:cxnLst/>
            <a:rect l="l" t="t" r="r" b="b"/>
            <a:pathLst>
              <a:path w="3460750" h="1592579">
                <a:moveTo>
                  <a:pt x="1729740" y="1592580"/>
                </a:moveTo>
                <a:lnTo>
                  <a:pt x="0" y="1592580"/>
                </a:lnTo>
                <a:lnTo>
                  <a:pt x="0" y="0"/>
                </a:lnTo>
                <a:lnTo>
                  <a:pt x="3460750" y="0"/>
                </a:lnTo>
                <a:lnTo>
                  <a:pt x="3460750" y="1592580"/>
                </a:lnTo>
                <a:lnTo>
                  <a:pt x="1729740" y="1592580"/>
                </a:lnTo>
                <a:close/>
              </a:path>
            </a:pathLst>
          </a:custGeom>
          <a:ln w="25518">
            <a:solidFill>
              <a:srgbClr val="006F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12750" y="1946910"/>
            <a:ext cx="3114675" cy="81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3055" marR="5080" indent="-313055">
              <a:lnSpc>
                <a:spcPct val="100000"/>
              </a:lnSpc>
              <a:spcBef>
                <a:spcPts val="100"/>
              </a:spcBef>
              <a:buFont typeface="Arial"/>
              <a:buChar char="■"/>
              <a:tabLst>
                <a:tab pos="313055" algn="l"/>
                <a:tab pos="313690" algn="l"/>
              </a:tabLst>
            </a:pPr>
            <a:r>
              <a:rPr sz="1300" b="1" spc="-15" dirty="0">
                <a:solidFill>
                  <a:srgbClr val="264D12"/>
                </a:solidFill>
                <a:latin typeface="Arial"/>
                <a:cs typeface="Arial"/>
              </a:rPr>
              <a:t>ИНДИВИДУАЛЬНЫЕ  </a:t>
            </a:r>
            <a:r>
              <a:rPr sz="1300" b="1" spc="-10" dirty="0">
                <a:solidFill>
                  <a:srgbClr val="264D12"/>
                </a:solidFill>
                <a:latin typeface="Arial"/>
                <a:cs typeface="Arial"/>
              </a:rPr>
              <a:t>ПРЕДПРИНИМАТЕЛИ </a:t>
            </a:r>
            <a:r>
              <a:rPr sz="1300" b="1" spc="-15" dirty="0">
                <a:solidFill>
                  <a:srgbClr val="264D12"/>
                </a:solidFill>
                <a:latin typeface="Arial"/>
                <a:cs typeface="Arial"/>
              </a:rPr>
              <a:t>ВСЕХ</a:t>
            </a:r>
            <a:r>
              <a:rPr sz="1300" b="1" spc="-65" dirty="0">
                <a:solidFill>
                  <a:srgbClr val="264D12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264D12"/>
                </a:solidFill>
                <a:latin typeface="Arial"/>
                <a:cs typeface="Arial"/>
              </a:rPr>
              <a:t>ФОРМ  </a:t>
            </a:r>
            <a:r>
              <a:rPr sz="1300" b="1" spc="-20" dirty="0">
                <a:solidFill>
                  <a:srgbClr val="264D12"/>
                </a:solidFill>
                <a:latin typeface="Arial"/>
                <a:cs typeface="Arial"/>
              </a:rPr>
              <a:t>СОБСТВЕННОСТИ</a:t>
            </a:r>
            <a:endParaRPr sz="1300">
              <a:latin typeface="Arial"/>
              <a:cs typeface="Arial"/>
            </a:endParaRPr>
          </a:p>
          <a:p>
            <a:pPr marL="313055" indent="-313055">
              <a:lnSpc>
                <a:spcPct val="100000"/>
              </a:lnSpc>
              <a:buFont typeface="Arial"/>
              <a:buChar char="■"/>
              <a:tabLst>
                <a:tab pos="313055" algn="l"/>
                <a:tab pos="313690" algn="l"/>
              </a:tabLst>
            </a:pPr>
            <a:r>
              <a:rPr sz="1300" b="1" spc="-5" dirty="0">
                <a:solidFill>
                  <a:srgbClr val="264D12"/>
                </a:solidFill>
                <a:latin typeface="Arial"/>
                <a:cs typeface="Arial"/>
              </a:rPr>
              <a:t>ЮРИДИЧЕСКИЕ ЛИЦА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9240" y="3012439"/>
            <a:ext cx="32931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just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264D12"/>
                </a:solidFill>
                <a:latin typeface="Arial"/>
                <a:cs typeface="Arial"/>
              </a:rPr>
              <a:t>В </a:t>
            </a:r>
            <a:r>
              <a:rPr sz="1200" b="1" spc="-20" dirty="0">
                <a:solidFill>
                  <a:srgbClr val="264D12"/>
                </a:solidFill>
                <a:latin typeface="Arial"/>
                <a:cs typeface="Arial"/>
              </a:rPr>
              <a:t>результате </a:t>
            </a:r>
            <a:r>
              <a:rPr sz="1200" b="1" spc="-5" dirty="0">
                <a:solidFill>
                  <a:srgbClr val="264D12"/>
                </a:solidFill>
                <a:latin typeface="Arial"/>
                <a:cs typeface="Arial"/>
              </a:rPr>
              <a:t>деятельности </a:t>
            </a:r>
            <a:r>
              <a:rPr sz="1200" b="1" spc="-15" dirty="0">
                <a:solidFill>
                  <a:srgbClr val="264D12"/>
                </a:solidFill>
                <a:latin typeface="Arial"/>
                <a:cs typeface="Arial"/>
              </a:rPr>
              <a:t>которых  </a:t>
            </a:r>
            <a:r>
              <a:rPr sz="1200" b="1" spc="-10" dirty="0">
                <a:solidFill>
                  <a:srgbClr val="264D12"/>
                </a:solidFill>
                <a:latin typeface="Arial"/>
                <a:cs typeface="Arial"/>
              </a:rPr>
              <a:t>образуются </a:t>
            </a:r>
            <a:r>
              <a:rPr sz="1200" b="1" spc="-15" dirty="0">
                <a:solidFill>
                  <a:srgbClr val="264D12"/>
                </a:solidFill>
                <a:latin typeface="Arial"/>
                <a:cs typeface="Arial"/>
              </a:rPr>
              <a:t>отходы </a:t>
            </a:r>
            <a:r>
              <a:rPr sz="1200" b="1" spc="-10" dirty="0">
                <a:solidFill>
                  <a:srgbClr val="264D12"/>
                </a:solidFill>
                <a:latin typeface="Arial"/>
                <a:cs typeface="Arial"/>
              </a:rPr>
              <a:t>производства </a:t>
            </a:r>
            <a:r>
              <a:rPr sz="1200" b="1" dirty="0">
                <a:solidFill>
                  <a:srgbClr val="264D12"/>
                </a:solidFill>
                <a:latin typeface="Arial"/>
                <a:cs typeface="Arial"/>
              </a:rPr>
              <a:t>и  </a:t>
            </a:r>
            <a:r>
              <a:rPr sz="1200" b="1" spc="-15" dirty="0">
                <a:solidFill>
                  <a:srgbClr val="264D12"/>
                </a:solidFill>
                <a:latin typeface="Arial"/>
                <a:cs typeface="Arial"/>
              </a:rPr>
              <a:t>потребления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9070" y="3756659"/>
            <a:ext cx="3460750" cy="730250"/>
          </a:xfrm>
          <a:prstGeom prst="rect">
            <a:avLst/>
          </a:prstGeom>
          <a:ln w="25518">
            <a:solidFill>
              <a:srgbClr val="990000"/>
            </a:solidFill>
          </a:ln>
        </p:spPr>
        <p:txBody>
          <a:bodyPr vert="horz" wrap="square" lIns="0" tIns="13970" rIns="0" bIns="0" rtlCol="0">
            <a:spAutoFit/>
          </a:bodyPr>
          <a:lstStyle/>
          <a:p>
            <a:pPr marL="678180">
              <a:lnSpc>
                <a:spcPct val="100000"/>
              </a:lnSpc>
              <a:spcBef>
                <a:spcPts val="110"/>
              </a:spcBef>
            </a:pPr>
            <a:r>
              <a:rPr sz="1400" b="1" spc="-10" dirty="0">
                <a:solidFill>
                  <a:srgbClr val="660000"/>
                </a:solidFill>
                <a:latin typeface="Arial"/>
                <a:cs typeface="Arial"/>
              </a:rPr>
              <a:t>Кроме:</a:t>
            </a:r>
            <a:r>
              <a:rPr sz="1400" b="1" spc="5" dirty="0">
                <a:solidFill>
                  <a:srgbClr val="66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660000"/>
                </a:solidFill>
                <a:latin typeface="Arial"/>
                <a:cs typeface="Arial"/>
              </a:rPr>
              <a:t>радиоактивных,</a:t>
            </a:r>
            <a:endParaRPr sz="1400">
              <a:latin typeface="Arial"/>
              <a:cs typeface="Arial"/>
            </a:endParaRPr>
          </a:p>
          <a:p>
            <a:pPr marL="257175" marR="252095" algn="ctr">
              <a:lnSpc>
                <a:spcPct val="114900"/>
              </a:lnSpc>
            </a:pPr>
            <a:r>
              <a:rPr sz="1400" b="1" dirty="0">
                <a:solidFill>
                  <a:srgbClr val="660000"/>
                </a:solidFill>
                <a:latin typeface="Arial"/>
                <a:cs typeface="Arial"/>
              </a:rPr>
              <a:t>медицинских и </a:t>
            </a:r>
            <a:r>
              <a:rPr sz="1400" b="1" spc="-20" dirty="0">
                <a:solidFill>
                  <a:srgbClr val="660000"/>
                </a:solidFill>
                <a:latin typeface="Arial"/>
                <a:cs typeface="Arial"/>
              </a:rPr>
              <a:t>отходов</a:t>
            </a:r>
            <a:r>
              <a:rPr sz="1400" b="1" spc="-75" dirty="0">
                <a:solidFill>
                  <a:srgbClr val="660000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660000"/>
                </a:solidFill>
                <a:latin typeface="Arial"/>
                <a:cs typeface="Arial"/>
              </a:rPr>
              <a:t>лечебно-  </a:t>
            </a:r>
            <a:r>
              <a:rPr sz="1400" b="1" spc="-5" dirty="0">
                <a:solidFill>
                  <a:srgbClr val="660000"/>
                </a:solidFill>
                <a:latin typeface="Arial"/>
                <a:cs typeface="Arial"/>
              </a:rPr>
              <a:t>профилактических</a:t>
            </a:r>
            <a:r>
              <a:rPr sz="1400" b="1" spc="-30" dirty="0">
                <a:solidFill>
                  <a:srgbClr val="66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660000"/>
                </a:solidFill>
                <a:latin typeface="Arial"/>
                <a:cs typeface="Arial"/>
              </a:rPr>
              <a:t>учреждений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8110" y="31750"/>
            <a:ext cx="889000" cy="1193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09440" y="1615439"/>
            <a:ext cx="2726690" cy="2545080"/>
          </a:xfrm>
          <a:custGeom>
            <a:avLst/>
            <a:gdLst/>
            <a:ahLst/>
            <a:cxnLst/>
            <a:rect l="l" t="t" r="r" b="b"/>
            <a:pathLst>
              <a:path w="2726690" h="2545079">
                <a:moveTo>
                  <a:pt x="1362710" y="2545080"/>
                </a:moveTo>
                <a:lnTo>
                  <a:pt x="0" y="2545080"/>
                </a:lnTo>
                <a:lnTo>
                  <a:pt x="0" y="0"/>
                </a:lnTo>
                <a:lnTo>
                  <a:pt x="2726690" y="0"/>
                </a:lnTo>
                <a:lnTo>
                  <a:pt x="2726690" y="2545080"/>
                </a:lnTo>
                <a:lnTo>
                  <a:pt x="1362710" y="2545080"/>
                </a:lnTo>
                <a:close/>
              </a:path>
            </a:pathLst>
          </a:custGeom>
          <a:ln w="3175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09440" y="4160520"/>
            <a:ext cx="2726690" cy="0"/>
          </a:xfrm>
          <a:custGeom>
            <a:avLst/>
            <a:gdLst/>
            <a:ahLst/>
            <a:cxnLst/>
            <a:rect l="l" t="t" r="r" b="b"/>
            <a:pathLst>
              <a:path w="2726690">
                <a:moveTo>
                  <a:pt x="2726690" y="0"/>
                </a:moveTo>
                <a:lnTo>
                  <a:pt x="0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07530" y="384175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544820" y="3841750"/>
            <a:ext cx="909319" cy="0"/>
          </a:xfrm>
          <a:custGeom>
            <a:avLst/>
            <a:gdLst/>
            <a:ahLst/>
            <a:cxnLst/>
            <a:rect l="l" t="t" r="r" b="b"/>
            <a:pathLst>
              <a:path w="909320">
                <a:moveTo>
                  <a:pt x="0" y="0"/>
                </a:moveTo>
                <a:lnTo>
                  <a:pt x="909319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09440" y="3841750"/>
            <a:ext cx="681990" cy="0"/>
          </a:xfrm>
          <a:custGeom>
            <a:avLst/>
            <a:gdLst/>
            <a:ahLst/>
            <a:cxnLst/>
            <a:rect l="l" t="t" r="r" b="b"/>
            <a:pathLst>
              <a:path w="681989">
                <a:moveTo>
                  <a:pt x="0" y="0"/>
                </a:moveTo>
                <a:lnTo>
                  <a:pt x="681989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07530" y="352425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544820" y="3524250"/>
            <a:ext cx="909319" cy="0"/>
          </a:xfrm>
          <a:custGeom>
            <a:avLst/>
            <a:gdLst/>
            <a:ahLst/>
            <a:cxnLst/>
            <a:rect l="l" t="t" r="r" b="b"/>
            <a:pathLst>
              <a:path w="909320">
                <a:moveTo>
                  <a:pt x="0" y="0"/>
                </a:moveTo>
                <a:lnTo>
                  <a:pt x="909319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409440" y="3524250"/>
            <a:ext cx="681990" cy="0"/>
          </a:xfrm>
          <a:custGeom>
            <a:avLst/>
            <a:gdLst/>
            <a:ahLst/>
            <a:cxnLst/>
            <a:rect l="l" t="t" r="r" b="b"/>
            <a:pathLst>
              <a:path w="681989">
                <a:moveTo>
                  <a:pt x="0" y="0"/>
                </a:moveTo>
                <a:lnTo>
                  <a:pt x="681989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907530" y="3205479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544820" y="3205479"/>
            <a:ext cx="909319" cy="0"/>
          </a:xfrm>
          <a:custGeom>
            <a:avLst/>
            <a:gdLst/>
            <a:ahLst/>
            <a:cxnLst/>
            <a:rect l="l" t="t" r="r" b="b"/>
            <a:pathLst>
              <a:path w="909320">
                <a:moveTo>
                  <a:pt x="0" y="0"/>
                </a:moveTo>
                <a:lnTo>
                  <a:pt x="909319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409440" y="3205479"/>
            <a:ext cx="681990" cy="0"/>
          </a:xfrm>
          <a:custGeom>
            <a:avLst/>
            <a:gdLst/>
            <a:ahLst/>
            <a:cxnLst/>
            <a:rect l="l" t="t" r="r" b="b"/>
            <a:pathLst>
              <a:path w="681989">
                <a:moveTo>
                  <a:pt x="0" y="0"/>
                </a:moveTo>
                <a:lnTo>
                  <a:pt x="681989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907530" y="2887979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44820" y="2887979"/>
            <a:ext cx="909319" cy="0"/>
          </a:xfrm>
          <a:custGeom>
            <a:avLst/>
            <a:gdLst/>
            <a:ahLst/>
            <a:cxnLst/>
            <a:rect l="l" t="t" r="r" b="b"/>
            <a:pathLst>
              <a:path w="909320">
                <a:moveTo>
                  <a:pt x="0" y="0"/>
                </a:moveTo>
                <a:lnTo>
                  <a:pt x="909319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409440" y="2887979"/>
            <a:ext cx="681990" cy="0"/>
          </a:xfrm>
          <a:custGeom>
            <a:avLst/>
            <a:gdLst/>
            <a:ahLst/>
            <a:cxnLst/>
            <a:rect l="l" t="t" r="r" b="b"/>
            <a:pathLst>
              <a:path w="681989">
                <a:moveTo>
                  <a:pt x="0" y="0"/>
                </a:moveTo>
                <a:lnTo>
                  <a:pt x="681989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907530" y="256921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544820" y="2569210"/>
            <a:ext cx="909319" cy="0"/>
          </a:xfrm>
          <a:custGeom>
            <a:avLst/>
            <a:gdLst/>
            <a:ahLst/>
            <a:cxnLst/>
            <a:rect l="l" t="t" r="r" b="b"/>
            <a:pathLst>
              <a:path w="909320">
                <a:moveTo>
                  <a:pt x="0" y="0"/>
                </a:moveTo>
                <a:lnTo>
                  <a:pt x="909319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409440" y="2569210"/>
            <a:ext cx="681990" cy="0"/>
          </a:xfrm>
          <a:custGeom>
            <a:avLst/>
            <a:gdLst/>
            <a:ahLst/>
            <a:cxnLst/>
            <a:rect l="l" t="t" r="r" b="b"/>
            <a:pathLst>
              <a:path w="681989">
                <a:moveTo>
                  <a:pt x="0" y="0"/>
                </a:moveTo>
                <a:lnTo>
                  <a:pt x="681989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907530" y="225171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544820" y="2251710"/>
            <a:ext cx="909319" cy="0"/>
          </a:xfrm>
          <a:custGeom>
            <a:avLst/>
            <a:gdLst/>
            <a:ahLst/>
            <a:cxnLst/>
            <a:rect l="l" t="t" r="r" b="b"/>
            <a:pathLst>
              <a:path w="909320">
                <a:moveTo>
                  <a:pt x="0" y="0"/>
                </a:moveTo>
                <a:lnTo>
                  <a:pt x="909319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409440" y="2251710"/>
            <a:ext cx="681990" cy="0"/>
          </a:xfrm>
          <a:custGeom>
            <a:avLst/>
            <a:gdLst/>
            <a:ahLst/>
            <a:cxnLst/>
            <a:rect l="l" t="t" r="r" b="b"/>
            <a:pathLst>
              <a:path w="681989">
                <a:moveTo>
                  <a:pt x="0" y="0"/>
                </a:moveTo>
                <a:lnTo>
                  <a:pt x="681989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409440" y="1932939"/>
            <a:ext cx="2726690" cy="0"/>
          </a:xfrm>
          <a:custGeom>
            <a:avLst/>
            <a:gdLst/>
            <a:ahLst/>
            <a:cxnLst/>
            <a:rect l="l" t="t" r="r" b="b"/>
            <a:pathLst>
              <a:path w="2726690">
                <a:moveTo>
                  <a:pt x="2726690" y="0"/>
                </a:moveTo>
                <a:lnTo>
                  <a:pt x="0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409440" y="1615439"/>
            <a:ext cx="2726690" cy="0"/>
          </a:xfrm>
          <a:custGeom>
            <a:avLst/>
            <a:gdLst/>
            <a:ahLst/>
            <a:cxnLst/>
            <a:rect l="l" t="t" r="r" b="b"/>
            <a:pathLst>
              <a:path w="2726690">
                <a:moveTo>
                  <a:pt x="2726690" y="0"/>
                </a:moveTo>
                <a:lnTo>
                  <a:pt x="0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409440" y="416052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772150" y="416052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136130" y="4160520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53339"/>
                </a:moveTo>
                <a:lnTo>
                  <a:pt x="0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409440" y="4160520"/>
            <a:ext cx="2726690" cy="0"/>
          </a:xfrm>
          <a:custGeom>
            <a:avLst/>
            <a:gdLst/>
            <a:ahLst/>
            <a:cxnLst/>
            <a:rect l="l" t="t" r="r" b="b"/>
            <a:pathLst>
              <a:path w="2726690">
                <a:moveTo>
                  <a:pt x="0" y="0"/>
                </a:moveTo>
                <a:lnTo>
                  <a:pt x="2726690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356100" y="4160520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356100" y="3841750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356100" y="3524250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356100" y="3205479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356100" y="2887979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356100" y="2569210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356100" y="2251710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356100" y="1932939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356100" y="1615439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>
                <a:moveTo>
                  <a:pt x="0" y="0"/>
                </a:moveTo>
                <a:lnTo>
                  <a:pt x="53339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409440" y="1615439"/>
            <a:ext cx="0" cy="2545080"/>
          </a:xfrm>
          <a:custGeom>
            <a:avLst/>
            <a:gdLst/>
            <a:ahLst/>
            <a:cxnLst/>
            <a:rect l="l" t="t" r="r" b="b"/>
            <a:pathLst>
              <a:path h="2545079">
                <a:moveTo>
                  <a:pt x="0" y="2545080"/>
                </a:moveTo>
                <a:lnTo>
                  <a:pt x="0" y="0"/>
                </a:lnTo>
              </a:path>
            </a:pathLst>
          </a:custGeom>
          <a:ln w="9343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999479" y="3882390"/>
            <a:ext cx="454659" cy="278130"/>
          </a:xfrm>
          <a:custGeom>
            <a:avLst/>
            <a:gdLst/>
            <a:ahLst/>
            <a:cxnLst/>
            <a:rect l="l" t="t" r="r" b="b"/>
            <a:pathLst>
              <a:path w="454660" h="278129">
                <a:moveTo>
                  <a:pt x="0" y="278130"/>
                </a:moveTo>
                <a:lnTo>
                  <a:pt x="454660" y="278130"/>
                </a:lnTo>
                <a:lnTo>
                  <a:pt x="454660" y="0"/>
                </a:lnTo>
                <a:lnTo>
                  <a:pt x="0" y="0"/>
                </a:lnTo>
                <a:lnTo>
                  <a:pt x="0" y="278130"/>
                </a:lnTo>
                <a:close/>
              </a:path>
            </a:pathLst>
          </a:custGeom>
          <a:solidFill>
            <a:srgbClr val="0044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636770" y="3957320"/>
            <a:ext cx="454659" cy="203200"/>
          </a:xfrm>
          <a:custGeom>
            <a:avLst/>
            <a:gdLst/>
            <a:ahLst/>
            <a:cxnLst/>
            <a:rect l="l" t="t" r="r" b="b"/>
            <a:pathLst>
              <a:path w="454660" h="203200">
                <a:moveTo>
                  <a:pt x="0" y="203199"/>
                </a:moveTo>
                <a:lnTo>
                  <a:pt x="454659" y="203199"/>
                </a:lnTo>
                <a:lnTo>
                  <a:pt x="454659" y="0"/>
                </a:lnTo>
                <a:lnTo>
                  <a:pt x="0" y="0"/>
                </a:lnTo>
                <a:lnTo>
                  <a:pt x="0" y="203199"/>
                </a:lnTo>
                <a:close/>
              </a:path>
            </a:pathLst>
          </a:custGeom>
          <a:solidFill>
            <a:srgbClr val="0044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454140" y="1981200"/>
            <a:ext cx="453390" cy="2179320"/>
          </a:xfrm>
          <a:custGeom>
            <a:avLst/>
            <a:gdLst/>
            <a:ahLst/>
            <a:cxnLst/>
            <a:rect l="l" t="t" r="r" b="b"/>
            <a:pathLst>
              <a:path w="453390" h="2179320">
                <a:moveTo>
                  <a:pt x="0" y="2179320"/>
                </a:moveTo>
                <a:lnTo>
                  <a:pt x="453389" y="2179320"/>
                </a:lnTo>
                <a:lnTo>
                  <a:pt x="453389" y="0"/>
                </a:lnTo>
                <a:lnTo>
                  <a:pt x="0" y="0"/>
                </a:lnTo>
                <a:lnTo>
                  <a:pt x="0" y="2179320"/>
                </a:lnTo>
                <a:close/>
              </a:path>
            </a:pathLst>
          </a:custGeom>
          <a:solidFill>
            <a:srgbClr val="00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091429" y="1981200"/>
            <a:ext cx="453390" cy="2179320"/>
          </a:xfrm>
          <a:custGeom>
            <a:avLst/>
            <a:gdLst/>
            <a:ahLst/>
            <a:cxnLst/>
            <a:rect l="l" t="t" r="r" b="b"/>
            <a:pathLst>
              <a:path w="453389" h="2179320">
                <a:moveTo>
                  <a:pt x="0" y="2179320"/>
                </a:moveTo>
                <a:lnTo>
                  <a:pt x="453390" y="2179320"/>
                </a:lnTo>
                <a:lnTo>
                  <a:pt x="453390" y="0"/>
                </a:lnTo>
                <a:lnTo>
                  <a:pt x="0" y="0"/>
                </a:lnTo>
                <a:lnTo>
                  <a:pt x="0" y="2179320"/>
                </a:lnTo>
                <a:close/>
              </a:path>
            </a:pathLst>
          </a:custGeom>
          <a:solidFill>
            <a:srgbClr val="00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4831079" y="4225290"/>
            <a:ext cx="51879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30" dirty="0">
                <a:latin typeface="Arial"/>
                <a:cs typeface="Arial"/>
              </a:rPr>
              <a:t>2015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год</a:t>
            </a:r>
            <a:endParaRPr sz="10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193790" y="4225290"/>
            <a:ext cx="51879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latin typeface="Arial"/>
                <a:cs typeface="Arial"/>
              </a:rPr>
              <a:t>2016</a:t>
            </a:r>
            <a:r>
              <a:rPr sz="1000" spc="-8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год</a:t>
            </a:r>
            <a:endParaRPr sz="10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240529" y="4064000"/>
            <a:ext cx="9652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973829" y="3745229"/>
            <a:ext cx="36322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latin typeface="Arial"/>
                <a:cs typeface="Arial"/>
              </a:rPr>
              <a:t>2</a:t>
            </a:r>
            <a:r>
              <a:rPr sz="1000" spc="-30" dirty="0">
                <a:latin typeface="Arial"/>
                <a:cs typeface="Arial"/>
              </a:rPr>
              <a:t>0</a:t>
            </a:r>
            <a:r>
              <a:rPr sz="1000" spc="-40" dirty="0">
                <a:latin typeface="Arial"/>
                <a:cs typeface="Arial"/>
              </a:rPr>
              <a:t>0</a:t>
            </a:r>
            <a:r>
              <a:rPr sz="1000" spc="-30" dirty="0">
                <a:latin typeface="Arial"/>
                <a:cs typeface="Arial"/>
              </a:rPr>
              <a:t>0</a:t>
            </a: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973829" y="3427729"/>
            <a:ext cx="36322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latin typeface="Arial"/>
                <a:cs typeface="Arial"/>
              </a:rPr>
              <a:t>4</a:t>
            </a:r>
            <a:r>
              <a:rPr sz="1000" spc="-30" dirty="0">
                <a:latin typeface="Arial"/>
                <a:cs typeface="Arial"/>
              </a:rPr>
              <a:t>0</a:t>
            </a:r>
            <a:r>
              <a:rPr sz="1000" spc="-40" dirty="0">
                <a:latin typeface="Arial"/>
                <a:cs typeface="Arial"/>
              </a:rPr>
              <a:t>0</a:t>
            </a:r>
            <a:r>
              <a:rPr sz="1000" spc="-30" dirty="0">
                <a:latin typeface="Arial"/>
                <a:cs typeface="Arial"/>
              </a:rPr>
              <a:t>0</a:t>
            </a: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973829" y="3108960"/>
            <a:ext cx="36322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latin typeface="Arial"/>
                <a:cs typeface="Arial"/>
              </a:rPr>
              <a:t>6</a:t>
            </a:r>
            <a:r>
              <a:rPr sz="1000" spc="-30" dirty="0">
                <a:latin typeface="Arial"/>
                <a:cs typeface="Arial"/>
              </a:rPr>
              <a:t>0</a:t>
            </a:r>
            <a:r>
              <a:rPr sz="1000" spc="-40" dirty="0">
                <a:latin typeface="Arial"/>
                <a:cs typeface="Arial"/>
              </a:rPr>
              <a:t>0</a:t>
            </a:r>
            <a:r>
              <a:rPr sz="1000" spc="-30" dirty="0">
                <a:latin typeface="Arial"/>
                <a:cs typeface="Arial"/>
              </a:rPr>
              <a:t>0</a:t>
            </a: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973829" y="2791460"/>
            <a:ext cx="36322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latin typeface="Arial"/>
                <a:cs typeface="Arial"/>
              </a:rPr>
              <a:t>8</a:t>
            </a:r>
            <a:r>
              <a:rPr sz="1000" spc="-30" dirty="0">
                <a:latin typeface="Arial"/>
                <a:cs typeface="Arial"/>
              </a:rPr>
              <a:t>0</a:t>
            </a:r>
            <a:r>
              <a:rPr sz="1000" spc="-40" dirty="0">
                <a:latin typeface="Arial"/>
                <a:cs typeface="Arial"/>
              </a:rPr>
              <a:t>0</a:t>
            </a:r>
            <a:r>
              <a:rPr sz="1000" spc="-30" dirty="0">
                <a:latin typeface="Arial"/>
                <a:cs typeface="Arial"/>
              </a:rPr>
              <a:t>0</a:t>
            </a: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906520" y="2472689"/>
            <a:ext cx="43053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30" dirty="0">
                <a:latin typeface="Arial"/>
                <a:cs typeface="Arial"/>
              </a:rPr>
              <a:t>1</a:t>
            </a:r>
            <a:r>
              <a:rPr sz="1000" spc="-40" dirty="0">
                <a:latin typeface="Arial"/>
                <a:cs typeface="Arial"/>
              </a:rPr>
              <a:t>0</a:t>
            </a:r>
            <a:r>
              <a:rPr sz="1000" spc="-30" dirty="0">
                <a:latin typeface="Arial"/>
                <a:cs typeface="Arial"/>
              </a:rPr>
              <a:t>0</a:t>
            </a:r>
            <a:r>
              <a:rPr sz="1000" spc="-40" dirty="0">
                <a:latin typeface="Arial"/>
                <a:cs typeface="Arial"/>
              </a:rPr>
              <a:t>0</a:t>
            </a:r>
            <a:r>
              <a:rPr sz="1000" spc="-30" dirty="0">
                <a:latin typeface="Arial"/>
                <a:cs typeface="Arial"/>
              </a:rPr>
              <a:t>0</a:t>
            </a: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906520" y="2155189"/>
            <a:ext cx="43053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30" dirty="0">
                <a:latin typeface="Arial"/>
                <a:cs typeface="Arial"/>
              </a:rPr>
              <a:t>1</a:t>
            </a:r>
            <a:r>
              <a:rPr sz="1000" spc="-40" dirty="0">
                <a:latin typeface="Arial"/>
                <a:cs typeface="Arial"/>
              </a:rPr>
              <a:t>2</a:t>
            </a:r>
            <a:r>
              <a:rPr sz="1000" spc="-30" dirty="0">
                <a:latin typeface="Arial"/>
                <a:cs typeface="Arial"/>
              </a:rPr>
              <a:t>0</a:t>
            </a:r>
            <a:r>
              <a:rPr sz="1000" spc="-40" dirty="0">
                <a:latin typeface="Arial"/>
                <a:cs typeface="Arial"/>
              </a:rPr>
              <a:t>0</a:t>
            </a:r>
            <a:r>
              <a:rPr sz="1000" spc="-30" dirty="0">
                <a:latin typeface="Arial"/>
                <a:cs typeface="Arial"/>
              </a:rPr>
              <a:t>0</a:t>
            </a: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906520" y="1836420"/>
            <a:ext cx="43053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30" dirty="0">
                <a:latin typeface="Arial"/>
                <a:cs typeface="Arial"/>
              </a:rPr>
              <a:t>1</a:t>
            </a:r>
            <a:r>
              <a:rPr sz="1000" spc="-40" dirty="0">
                <a:latin typeface="Arial"/>
                <a:cs typeface="Arial"/>
              </a:rPr>
              <a:t>4</a:t>
            </a:r>
            <a:r>
              <a:rPr sz="1000" spc="-30" dirty="0">
                <a:latin typeface="Arial"/>
                <a:cs typeface="Arial"/>
              </a:rPr>
              <a:t>0</a:t>
            </a:r>
            <a:r>
              <a:rPr sz="1000" spc="-40" dirty="0">
                <a:latin typeface="Arial"/>
                <a:cs typeface="Arial"/>
              </a:rPr>
              <a:t>0</a:t>
            </a:r>
            <a:r>
              <a:rPr sz="1000" spc="-30" dirty="0">
                <a:latin typeface="Arial"/>
                <a:cs typeface="Arial"/>
              </a:rPr>
              <a:t>0</a:t>
            </a: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906520" y="1518920"/>
            <a:ext cx="43053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30" dirty="0">
                <a:latin typeface="Arial"/>
                <a:cs typeface="Arial"/>
              </a:rPr>
              <a:t>1</a:t>
            </a:r>
            <a:r>
              <a:rPr sz="1000" spc="-40" dirty="0">
                <a:latin typeface="Arial"/>
                <a:cs typeface="Arial"/>
              </a:rPr>
              <a:t>6</a:t>
            </a:r>
            <a:r>
              <a:rPr sz="1000" spc="-30" dirty="0">
                <a:latin typeface="Arial"/>
                <a:cs typeface="Arial"/>
              </a:rPr>
              <a:t>0</a:t>
            </a:r>
            <a:r>
              <a:rPr sz="1000" spc="-40" dirty="0">
                <a:latin typeface="Arial"/>
                <a:cs typeface="Arial"/>
              </a:rPr>
              <a:t>0</a:t>
            </a:r>
            <a:r>
              <a:rPr sz="1000" spc="-30" dirty="0">
                <a:latin typeface="Arial"/>
                <a:cs typeface="Arial"/>
              </a:rPr>
              <a:t>0</a:t>
            </a: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685029" y="3754120"/>
            <a:ext cx="36322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latin typeface="Arial"/>
                <a:cs typeface="Arial"/>
              </a:rPr>
              <a:t>1</a:t>
            </a:r>
            <a:r>
              <a:rPr sz="1000" spc="-30" dirty="0">
                <a:latin typeface="Arial"/>
                <a:cs typeface="Arial"/>
              </a:rPr>
              <a:t>2</a:t>
            </a:r>
            <a:r>
              <a:rPr sz="1000" spc="-40" dirty="0">
                <a:latin typeface="Arial"/>
                <a:cs typeface="Arial"/>
              </a:rPr>
              <a:t>6</a:t>
            </a:r>
            <a:r>
              <a:rPr sz="1000" spc="-30" dirty="0">
                <a:latin typeface="Arial"/>
                <a:cs typeface="Arial"/>
              </a:rPr>
              <a:t>9</a:t>
            </a:r>
            <a:r>
              <a:rPr sz="1000" dirty="0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047740" y="3679190"/>
            <a:ext cx="36322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latin typeface="Arial"/>
                <a:cs typeface="Arial"/>
              </a:rPr>
              <a:t>1</a:t>
            </a:r>
            <a:r>
              <a:rPr sz="1000" spc="-30" dirty="0">
                <a:latin typeface="Arial"/>
                <a:cs typeface="Arial"/>
              </a:rPr>
              <a:t>7</a:t>
            </a:r>
            <a:r>
              <a:rPr sz="1000" spc="-40" dirty="0">
                <a:latin typeface="Arial"/>
                <a:cs typeface="Arial"/>
              </a:rPr>
              <a:t>4</a:t>
            </a:r>
            <a:r>
              <a:rPr sz="1000" spc="-30" dirty="0">
                <a:latin typeface="Arial"/>
                <a:cs typeface="Arial"/>
              </a:rPr>
              <a:t>2</a:t>
            </a:r>
            <a:r>
              <a:rPr sz="1000" dirty="0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118100" y="1776729"/>
            <a:ext cx="41783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00" spc="-40" dirty="0">
                <a:latin typeface="Arial"/>
                <a:cs typeface="Arial"/>
              </a:rPr>
              <a:t>1</a:t>
            </a:r>
            <a:r>
              <a:rPr sz="1000" spc="-30" dirty="0">
                <a:latin typeface="Arial"/>
                <a:cs typeface="Arial"/>
              </a:rPr>
              <a:t>37</a:t>
            </a:r>
            <a:r>
              <a:rPr sz="1000" spc="-40" dirty="0">
                <a:latin typeface="Arial"/>
                <a:cs typeface="Arial"/>
              </a:rPr>
              <a:t>0</a:t>
            </a:r>
            <a:r>
              <a:rPr sz="1000" spc="-30" dirty="0">
                <a:latin typeface="Arial"/>
                <a:cs typeface="Arial"/>
              </a:rPr>
              <a:t>0</a:t>
            </a: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480809" y="1776729"/>
            <a:ext cx="41783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00" spc="-30" dirty="0">
                <a:latin typeface="Arial"/>
                <a:cs typeface="Arial"/>
              </a:rPr>
              <a:t>1</a:t>
            </a:r>
            <a:r>
              <a:rPr sz="1000" spc="-40" dirty="0">
                <a:latin typeface="Arial"/>
                <a:cs typeface="Arial"/>
              </a:rPr>
              <a:t>3</a:t>
            </a:r>
            <a:r>
              <a:rPr sz="1000" spc="-30" dirty="0">
                <a:latin typeface="Arial"/>
                <a:cs typeface="Arial"/>
              </a:rPr>
              <a:t>7</a:t>
            </a:r>
            <a:r>
              <a:rPr sz="1000" spc="-40" dirty="0">
                <a:latin typeface="Arial"/>
                <a:cs typeface="Arial"/>
              </a:rPr>
              <a:t>0</a:t>
            </a:r>
            <a:r>
              <a:rPr sz="1000" spc="-30" dirty="0">
                <a:latin typeface="Arial"/>
                <a:cs typeface="Arial"/>
              </a:rPr>
              <a:t>0</a:t>
            </a: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004309" y="1191259"/>
            <a:ext cx="431419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30" dirty="0">
                <a:latin typeface="Arial"/>
                <a:cs typeface="Arial"/>
              </a:rPr>
              <a:t>Подача </a:t>
            </a:r>
            <a:r>
              <a:rPr sz="1300" spc="-20" dirty="0">
                <a:latin typeface="Arial"/>
                <a:cs typeface="Arial"/>
              </a:rPr>
              <a:t>сведений </a:t>
            </a:r>
            <a:r>
              <a:rPr sz="1300" dirty="0">
                <a:latin typeface="Arial"/>
                <a:cs typeface="Arial"/>
              </a:rPr>
              <a:t>в </a:t>
            </a:r>
            <a:r>
              <a:rPr sz="1300" spc="-20" dirty="0">
                <a:latin typeface="Arial"/>
                <a:cs typeface="Arial"/>
              </a:rPr>
              <a:t>кадастр отходов </a:t>
            </a:r>
            <a:r>
              <a:rPr sz="1300" spc="-30" dirty="0">
                <a:latin typeface="Arial"/>
                <a:cs typeface="Arial"/>
              </a:rPr>
              <a:t>Московской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spc="-35" dirty="0">
                <a:latin typeface="Arial"/>
                <a:cs typeface="Arial"/>
              </a:rPr>
              <a:t>области</a:t>
            </a:r>
            <a:endParaRPr sz="1300">
              <a:latin typeface="Arial"/>
              <a:cs typeface="Arial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7280909" y="2571750"/>
            <a:ext cx="76200" cy="74930"/>
          </a:xfrm>
          <a:custGeom>
            <a:avLst/>
            <a:gdLst/>
            <a:ahLst/>
            <a:cxnLst/>
            <a:rect l="l" t="t" r="r" b="b"/>
            <a:pathLst>
              <a:path w="76200" h="74930">
                <a:moveTo>
                  <a:pt x="76200" y="0"/>
                </a:moveTo>
                <a:lnTo>
                  <a:pt x="0" y="0"/>
                </a:lnTo>
                <a:lnTo>
                  <a:pt x="0" y="74930"/>
                </a:lnTo>
                <a:lnTo>
                  <a:pt x="76200" y="74930"/>
                </a:lnTo>
                <a:lnTo>
                  <a:pt x="76200" y="0"/>
                </a:lnTo>
                <a:close/>
              </a:path>
            </a:pathLst>
          </a:custGeom>
          <a:solidFill>
            <a:srgbClr val="0044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280909" y="2750820"/>
            <a:ext cx="76200" cy="74930"/>
          </a:xfrm>
          <a:custGeom>
            <a:avLst/>
            <a:gdLst/>
            <a:ahLst/>
            <a:cxnLst/>
            <a:rect l="l" t="t" r="r" b="b"/>
            <a:pathLst>
              <a:path w="76200" h="74930">
                <a:moveTo>
                  <a:pt x="76200" y="0"/>
                </a:moveTo>
                <a:lnTo>
                  <a:pt x="0" y="0"/>
                </a:lnTo>
                <a:lnTo>
                  <a:pt x="0" y="74930"/>
                </a:lnTo>
                <a:lnTo>
                  <a:pt x="76200" y="74930"/>
                </a:lnTo>
                <a:lnTo>
                  <a:pt x="76200" y="0"/>
                </a:lnTo>
                <a:close/>
              </a:path>
            </a:pathLst>
          </a:custGeom>
          <a:solidFill>
            <a:srgbClr val="00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7379969" y="2485390"/>
            <a:ext cx="1238885" cy="527050"/>
          </a:xfrm>
          <a:prstGeom prst="rect">
            <a:avLst/>
          </a:prstGeom>
        </p:spPr>
        <p:txBody>
          <a:bodyPr vert="horz" wrap="square" lIns="0" tIns="393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9"/>
              </a:spcBef>
            </a:pPr>
            <a:r>
              <a:rPr sz="1000" spc="-25" dirty="0">
                <a:latin typeface="Arial"/>
                <a:cs typeface="Arial"/>
              </a:rPr>
              <a:t>Подано </a:t>
            </a:r>
            <a:r>
              <a:rPr sz="1000" spc="-15" dirty="0">
                <a:latin typeface="Arial"/>
                <a:cs typeface="Arial"/>
              </a:rPr>
              <a:t>сведений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ts val="1130"/>
              </a:lnSpc>
              <a:spcBef>
                <a:spcPts val="305"/>
              </a:spcBef>
            </a:pPr>
            <a:r>
              <a:rPr sz="1000" spc="-10" dirty="0">
                <a:latin typeface="Arial"/>
                <a:cs typeface="Arial"/>
              </a:rPr>
              <a:t>Должно </a:t>
            </a:r>
            <a:r>
              <a:rPr sz="1000" spc="-30" dirty="0">
                <a:latin typeface="Arial"/>
                <a:cs typeface="Arial"/>
              </a:rPr>
              <a:t>быть </a:t>
            </a:r>
            <a:r>
              <a:rPr sz="1000" spc="-20" dirty="0">
                <a:latin typeface="Arial"/>
                <a:cs typeface="Arial"/>
              </a:rPr>
              <a:t>подано  </a:t>
            </a:r>
            <a:r>
              <a:rPr sz="1000" spc="-15" dirty="0">
                <a:latin typeface="Arial"/>
                <a:cs typeface="Arial"/>
              </a:rPr>
              <a:t>сведений</a:t>
            </a:r>
            <a:endParaRPr sz="1000">
              <a:latin typeface="Arial"/>
              <a:cs typeface="Arial"/>
            </a:endParaRPr>
          </a:p>
        </p:txBody>
      </p:sp>
      <p:sp>
        <p:nvSpPr>
          <p:cNvPr id="68" name="object 6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45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9669" y="265429"/>
            <a:ext cx="74961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5" dirty="0"/>
              <a:t>СТАТИСТИКА </a:t>
            </a:r>
            <a:r>
              <a:rPr spc="-40" dirty="0"/>
              <a:t>ПОДАЧИ</a:t>
            </a:r>
            <a:r>
              <a:rPr spc="25" dirty="0"/>
              <a:t> </a:t>
            </a:r>
            <a:r>
              <a:rPr spc="-5" dirty="0"/>
              <a:t>СВЕДЕНИЙ</a:t>
            </a:r>
          </a:p>
          <a:p>
            <a:pPr marL="12700">
              <a:lnSpc>
                <a:spcPct val="100000"/>
              </a:lnSpc>
            </a:pPr>
            <a:r>
              <a:rPr dirty="0"/>
              <a:t>ПО </a:t>
            </a:r>
            <a:r>
              <a:rPr spc="-5" dirty="0"/>
              <a:t>МУНИЦИПАЛЬНЫМ </a:t>
            </a:r>
            <a:r>
              <a:rPr spc="-35" dirty="0"/>
              <a:t>ОБРАЗОВАНИЯМ </a:t>
            </a:r>
            <a:r>
              <a:rPr spc="-10" dirty="0"/>
              <a:t>(за </a:t>
            </a:r>
            <a:r>
              <a:rPr spc="-5" dirty="0"/>
              <a:t>2016</a:t>
            </a:r>
            <a:r>
              <a:rPr spc="-15" dirty="0"/>
              <a:t> </a:t>
            </a:r>
            <a:r>
              <a:rPr spc="-20" dirty="0"/>
              <a:t>год)</a:t>
            </a:r>
          </a:p>
        </p:txBody>
      </p:sp>
      <p:sp>
        <p:nvSpPr>
          <p:cNvPr id="3" name="object 3"/>
          <p:cNvSpPr/>
          <p:nvPr/>
        </p:nvSpPr>
        <p:spPr>
          <a:xfrm>
            <a:off x="118110" y="31750"/>
            <a:ext cx="889000" cy="1193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4830" y="1907539"/>
            <a:ext cx="3446779" cy="627380"/>
          </a:xfrm>
          <a:custGeom>
            <a:avLst/>
            <a:gdLst/>
            <a:ahLst/>
            <a:cxnLst/>
            <a:rect l="l" t="t" r="r" b="b"/>
            <a:pathLst>
              <a:path w="3446779" h="627380">
                <a:moveTo>
                  <a:pt x="3357880" y="1270"/>
                </a:moveTo>
                <a:lnTo>
                  <a:pt x="87629" y="1270"/>
                </a:lnTo>
                <a:lnTo>
                  <a:pt x="77470" y="3810"/>
                </a:lnTo>
                <a:lnTo>
                  <a:pt x="71120" y="5080"/>
                </a:lnTo>
                <a:lnTo>
                  <a:pt x="66040" y="6350"/>
                </a:lnTo>
                <a:lnTo>
                  <a:pt x="55879" y="11430"/>
                </a:lnTo>
                <a:lnTo>
                  <a:pt x="52070" y="13970"/>
                </a:lnTo>
                <a:lnTo>
                  <a:pt x="46990" y="16510"/>
                </a:lnTo>
                <a:lnTo>
                  <a:pt x="43179" y="20320"/>
                </a:lnTo>
                <a:lnTo>
                  <a:pt x="38100" y="24130"/>
                </a:lnTo>
                <a:lnTo>
                  <a:pt x="34290" y="26670"/>
                </a:lnTo>
                <a:lnTo>
                  <a:pt x="22860" y="38100"/>
                </a:lnTo>
                <a:lnTo>
                  <a:pt x="19050" y="43180"/>
                </a:lnTo>
                <a:lnTo>
                  <a:pt x="16510" y="46990"/>
                </a:lnTo>
                <a:lnTo>
                  <a:pt x="6350" y="67310"/>
                </a:lnTo>
                <a:lnTo>
                  <a:pt x="5079" y="72390"/>
                </a:lnTo>
                <a:lnTo>
                  <a:pt x="2540" y="77470"/>
                </a:lnTo>
                <a:lnTo>
                  <a:pt x="1270" y="82550"/>
                </a:lnTo>
                <a:lnTo>
                  <a:pt x="1270" y="88900"/>
                </a:lnTo>
                <a:lnTo>
                  <a:pt x="0" y="93980"/>
                </a:lnTo>
                <a:lnTo>
                  <a:pt x="0" y="534670"/>
                </a:lnTo>
                <a:lnTo>
                  <a:pt x="2540" y="544830"/>
                </a:lnTo>
                <a:lnTo>
                  <a:pt x="2540" y="549910"/>
                </a:lnTo>
                <a:lnTo>
                  <a:pt x="5079" y="554990"/>
                </a:lnTo>
                <a:lnTo>
                  <a:pt x="6350" y="561340"/>
                </a:lnTo>
                <a:lnTo>
                  <a:pt x="8890" y="566420"/>
                </a:lnTo>
                <a:lnTo>
                  <a:pt x="11429" y="570230"/>
                </a:lnTo>
                <a:lnTo>
                  <a:pt x="16510" y="580390"/>
                </a:lnTo>
                <a:lnTo>
                  <a:pt x="19050" y="584200"/>
                </a:lnTo>
                <a:lnTo>
                  <a:pt x="46990" y="610870"/>
                </a:lnTo>
                <a:lnTo>
                  <a:pt x="57150" y="615950"/>
                </a:lnTo>
                <a:lnTo>
                  <a:pt x="60960" y="618490"/>
                </a:lnTo>
                <a:lnTo>
                  <a:pt x="66040" y="621030"/>
                </a:lnTo>
                <a:lnTo>
                  <a:pt x="72390" y="622300"/>
                </a:lnTo>
                <a:lnTo>
                  <a:pt x="92710" y="627380"/>
                </a:lnTo>
                <a:lnTo>
                  <a:pt x="3352800" y="627380"/>
                </a:lnTo>
                <a:lnTo>
                  <a:pt x="3359150" y="626110"/>
                </a:lnTo>
                <a:lnTo>
                  <a:pt x="3374390" y="622300"/>
                </a:lnTo>
                <a:lnTo>
                  <a:pt x="3379470" y="619760"/>
                </a:lnTo>
                <a:lnTo>
                  <a:pt x="3384550" y="618490"/>
                </a:lnTo>
                <a:lnTo>
                  <a:pt x="3394710" y="613410"/>
                </a:lnTo>
                <a:lnTo>
                  <a:pt x="3398520" y="610870"/>
                </a:lnTo>
                <a:lnTo>
                  <a:pt x="3403600" y="607060"/>
                </a:lnTo>
                <a:lnTo>
                  <a:pt x="3407410" y="604520"/>
                </a:lnTo>
                <a:lnTo>
                  <a:pt x="3412490" y="600710"/>
                </a:lnTo>
                <a:lnTo>
                  <a:pt x="3423920" y="589280"/>
                </a:lnTo>
                <a:lnTo>
                  <a:pt x="3426460" y="584200"/>
                </a:lnTo>
                <a:lnTo>
                  <a:pt x="3429000" y="580390"/>
                </a:lnTo>
                <a:lnTo>
                  <a:pt x="3432810" y="575310"/>
                </a:lnTo>
                <a:lnTo>
                  <a:pt x="3437890" y="565150"/>
                </a:lnTo>
                <a:lnTo>
                  <a:pt x="3439160" y="560070"/>
                </a:lnTo>
                <a:lnTo>
                  <a:pt x="3441700" y="554990"/>
                </a:lnTo>
                <a:lnTo>
                  <a:pt x="3445510" y="539750"/>
                </a:lnTo>
                <a:lnTo>
                  <a:pt x="3445510" y="533400"/>
                </a:lnTo>
                <a:lnTo>
                  <a:pt x="3446780" y="528320"/>
                </a:lnTo>
                <a:lnTo>
                  <a:pt x="3446780" y="99060"/>
                </a:lnTo>
                <a:lnTo>
                  <a:pt x="3445510" y="93980"/>
                </a:lnTo>
                <a:lnTo>
                  <a:pt x="3445510" y="88900"/>
                </a:lnTo>
                <a:lnTo>
                  <a:pt x="3444240" y="82550"/>
                </a:lnTo>
                <a:lnTo>
                  <a:pt x="3441700" y="72390"/>
                </a:lnTo>
                <a:lnTo>
                  <a:pt x="3439160" y="67310"/>
                </a:lnTo>
                <a:lnTo>
                  <a:pt x="3437890" y="62230"/>
                </a:lnTo>
                <a:lnTo>
                  <a:pt x="3432810" y="52070"/>
                </a:lnTo>
                <a:lnTo>
                  <a:pt x="3429000" y="46990"/>
                </a:lnTo>
                <a:lnTo>
                  <a:pt x="3426460" y="43180"/>
                </a:lnTo>
                <a:lnTo>
                  <a:pt x="3422650" y="38100"/>
                </a:lnTo>
                <a:lnTo>
                  <a:pt x="3420110" y="34290"/>
                </a:lnTo>
                <a:lnTo>
                  <a:pt x="3412490" y="26670"/>
                </a:lnTo>
                <a:lnTo>
                  <a:pt x="3407410" y="24130"/>
                </a:lnTo>
                <a:lnTo>
                  <a:pt x="3403600" y="20320"/>
                </a:lnTo>
                <a:lnTo>
                  <a:pt x="3398520" y="16510"/>
                </a:lnTo>
                <a:lnTo>
                  <a:pt x="3394710" y="13970"/>
                </a:lnTo>
                <a:lnTo>
                  <a:pt x="3379470" y="6350"/>
                </a:lnTo>
                <a:lnTo>
                  <a:pt x="3364230" y="2540"/>
                </a:lnTo>
                <a:lnTo>
                  <a:pt x="3357880" y="1270"/>
                </a:lnTo>
                <a:close/>
              </a:path>
              <a:path w="3446779" h="627380">
                <a:moveTo>
                  <a:pt x="3347720" y="0"/>
                </a:moveTo>
                <a:lnTo>
                  <a:pt x="99060" y="0"/>
                </a:lnTo>
                <a:lnTo>
                  <a:pt x="92710" y="1270"/>
                </a:lnTo>
                <a:lnTo>
                  <a:pt x="3352800" y="1270"/>
                </a:lnTo>
                <a:lnTo>
                  <a:pt x="3347720" y="0"/>
                </a:lnTo>
                <a:close/>
              </a:path>
            </a:pathLst>
          </a:custGeom>
          <a:solidFill>
            <a:srgbClr val="000000">
              <a:alpha val="32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4830" y="1879600"/>
            <a:ext cx="3446779" cy="627380"/>
          </a:xfrm>
          <a:custGeom>
            <a:avLst/>
            <a:gdLst/>
            <a:ahLst/>
            <a:cxnLst/>
            <a:rect l="l" t="t" r="r" b="b"/>
            <a:pathLst>
              <a:path w="3446779" h="627380">
                <a:moveTo>
                  <a:pt x="3352800" y="626110"/>
                </a:moveTo>
                <a:lnTo>
                  <a:pt x="92710" y="626110"/>
                </a:lnTo>
                <a:lnTo>
                  <a:pt x="99060" y="627380"/>
                </a:lnTo>
                <a:lnTo>
                  <a:pt x="3347720" y="627380"/>
                </a:lnTo>
                <a:lnTo>
                  <a:pt x="3352800" y="626110"/>
                </a:lnTo>
                <a:close/>
              </a:path>
              <a:path w="3446779" h="627380">
                <a:moveTo>
                  <a:pt x="3357880" y="1270"/>
                </a:moveTo>
                <a:lnTo>
                  <a:pt x="87629" y="1270"/>
                </a:lnTo>
                <a:lnTo>
                  <a:pt x="77470" y="3810"/>
                </a:lnTo>
                <a:lnTo>
                  <a:pt x="71120" y="5079"/>
                </a:lnTo>
                <a:lnTo>
                  <a:pt x="66040" y="6350"/>
                </a:lnTo>
                <a:lnTo>
                  <a:pt x="55879" y="11429"/>
                </a:lnTo>
                <a:lnTo>
                  <a:pt x="52070" y="13969"/>
                </a:lnTo>
                <a:lnTo>
                  <a:pt x="46990" y="16510"/>
                </a:lnTo>
                <a:lnTo>
                  <a:pt x="43179" y="20319"/>
                </a:lnTo>
                <a:lnTo>
                  <a:pt x="38100" y="22860"/>
                </a:lnTo>
                <a:lnTo>
                  <a:pt x="22860" y="38100"/>
                </a:lnTo>
                <a:lnTo>
                  <a:pt x="19050" y="43180"/>
                </a:lnTo>
                <a:lnTo>
                  <a:pt x="16510" y="46989"/>
                </a:lnTo>
                <a:lnTo>
                  <a:pt x="6350" y="67310"/>
                </a:lnTo>
                <a:lnTo>
                  <a:pt x="5079" y="72389"/>
                </a:lnTo>
                <a:lnTo>
                  <a:pt x="2540" y="77469"/>
                </a:lnTo>
                <a:lnTo>
                  <a:pt x="1270" y="82550"/>
                </a:lnTo>
                <a:lnTo>
                  <a:pt x="1270" y="87630"/>
                </a:lnTo>
                <a:lnTo>
                  <a:pt x="0" y="93980"/>
                </a:lnTo>
                <a:lnTo>
                  <a:pt x="0" y="534669"/>
                </a:lnTo>
                <a:lnTo>
                  <a:pt x="2540" y="544830"/>
                </a:lnTo>
                <a:lnTo>
                  <a:pt x="2540" y="549910"/>
                </a:lnTo>
                <a:lnTo>
                  <a:pt x="5079" y="554989"/>
                </a:lnTo>
                <a:lnTo>
                  <a:pt x="6350" y="561339"/>
                </a:lnTo>
                <a:lnTo>
                  <a:pt x="8890" y="566419"/>
                </a:lnTo>
                <a:lnTo>
                  <a:pt x="11429" y="570230"/>
                </a:lnTo>
                <a:lnTo>
                  <a:pt x="16510" y="580389"/>
                </a:lnTo>
                <a:lnTo>
                  <a:pt x="19050" y="584200"/>
                </a:lnTo>
                <a:lnTo>
                  <a:pt x="22860" y="589280"/>
                </a:lnTo>
                <a:lnTo>
                  <a:pt x="38100" y="604519"/>
                </a:lnTo>
                <a:lnTo>
                  <a:pt x="43179" y="607060"/>
                </a:lnTo>
                <a:lnTo>
                  <a:pt x="46990" y="610869"/>
                </a:lnTo>
                <a:lnTo>
                  <a:pt x="57150" y="615950"/>
                </a:lnTo>
                <a:lnTo>
                  <a:pt x="60960" y="618489"/>
                </a:lnTo>
                <a:lnTo>
                  <a:pt x="66040" y="621030"/>
                </a:lnTo>
                <a:lnTo>
                  <a:pt x="72390" y="622300"/>
                </a:lnTo>
                <a:lnTo>
                  <a:pt x="87629" y="626110"/>
                </a:lnTo>
                <a:lnTo>
                  <a:pt x="3359150" y="626110"/>
                </a:lnTo>
                <a:lnTo>
                  <a:pt x="3374390" y="622300"/>
                </a:lnTo>
                <a:lnTo>
                  <a:pt x="3379470" y="619760"/>
                </a:lnTo>
                <a:lnTo>
                  <a:pt x="3384550" y="618489"/>
                </a:lnTo>
                <a:lnTo>
                  <a:pt x="3394710" y="613410"/>
                </a:lnTo>
                <a:lnTo>
                  <a:pt x="3398520" y="610869"/>
                </a:lnTo>
                <a:lnTo>
                  <a:pt x="3403600" y="607060"/>
                </a:lnTo>
                <a:lnTo>
                  <a:pt x="3407410" y="604519"/>
                </a:lnTo>
                <a:lnTo>
                  <a:pt x="3412490" y="600710"/>
                </a:lnTo>
                <a:lnTo>
                  <a:pt x="3420110" y="593089"/>
                </a:lnTo>
                <a:lnTo>
                  <a:pt x="3423920" y="588010"/>
                </a:lnTo>
                <a:lnTo>
                  <a:pt x="3429000" y="580389"/>
                </a:lnTo>
                <a:lnTo>
                  <a:pt x="3432810" y="575310"/>
                </a:lnTo>
                <a:lnTo>
                  <a:pt x="3437890" y="565150"/>
                </a:lnTo>
                <a:lnTo>
                  <a:pt x="3439160" y="560069"/>
                </a:lnTo>
                <a:lnTo>
                  <a:pt x="3441700" y="554989"/>
                </a:lnTo>
                <a:lnTo>
                  <a:pt x="3445510" y="539750"/>
                </a:lnTo>
                <a:lnTo>
                  <a:pt x="3445510" y="533400"/>
                </a:lnTo>
                <a:lnTo>
                  <a:pt x="3446780" y="528319"/>
                </a:lnTo>
                <a:lnTo>
                  <a:pt x="3446780" y="99060"/>
                </a:lnTo>
                <a:lnTo>
                  <a:pt x="3445510" y="93980"/>
                </a:lnTo>
                <a:lnTo>
                  <a:pt x="3445510" y="87630"/>
                </a:lnTo>
                <a:lnTo>
                  <a:pt x="3441700" y="72389"/>
                </a:lnTo>
                <a:lnTo>
                  <a:pt x="3439160" y="67310"/>
                </a:lnTo>
                <a:lnTo>
                  <a:pt x="3437890" y="62230"/>
                </a:lnTo>
                <a:lnTo>
                  <a:pt x="3432810" y="52069"/>
                </a:lnTo>
                <a:lnTo>
                  <a:pt x="3429000" y="46989"/>
                </a:lnTo>
                <a:lnTo>
                  <a:pt x="3426460" y="43180"/>
                </a:lnTo>
                <a:lnTo>
                  <a:pt x="3422650" y="38100"/>
                </a:lnTo>
                <a:lnTo>
                  <a:pt x="3420110" y="34289"/>
                </a:lnTo>
                <a:lnTo>
                  <a:pt x="3412490" y="26669"/>
                </a:lnTo>
                <a:lnTo>
                  <a:pt x="3407410" y="22860"/>
                </a:lnTo>
                <a:lnTo>
                  <a:pt x="3403600" y="20319"/>
                </a:lnTo>
                <a:lnTo>
                  <a:pt x="3398520" y="16510"/>
                </a:lnTo>
                <a:lnTo>
                  <a:pt x="3394710" y="13969"/>
                </a:lnTo>
                <a:lnTo>
                  <a:pt x="3379470" y="6350"/>
                </a:lnTo>
                <a:lnTo>
                  <a:pt x="3364230" y="2539"/>
                </a:lnTo>
                <a:lnTo>
                  <a:pt x="3357880" y="1270"/>
                </a:lnTo>
                <a:close/>
              </a:path>
              <a:path w="3446779" h="627380">
                <a:moveTo>
                  <a:pt x="3347720" y="0"/>
                </a:moveTo>
                <a:lnTo>
                  <a:pt x="99060" y="0"/>
                </a:lnTo>
                <a:lnTo>
                  <a:pt x="92710" y="1270"/>
                </a:lnTo>
                <a:lnTo>
                  <a:pt x="3352800" y="1270"/>
                </a:lnTo>
                <a:lnTo>
                  <a:pt x="334772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92150" y="2089150"/>
            <a:ext cx="31483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424242"/>
                </a:solidFill>
                <a:latin typeface="Arial"/>
                <a:cs typeface="Arial"/>
              </a:rPr>
              <a:t>Сергиево-Посадский муниципальный</a:t>
            </a:r>
            <a:r>
              <a:rPr sz="1200" spc="-3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424242"/>
                </a:solidFill>
                <a:latin typeface="Arial"/>
                <a:cs typeface="Arial"/>
              </a:rPr>
              <a:t>район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43000" y="1163320"/>
            <a:ext cx="221043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0185" marR="5080" indent="-19812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solidFill>
                  <a:srgbClr val="006F33"/>
                </a:solidFill>
                <a:latin typeface="Arial"/>
                <a:cs typeface="Arial"/>
              </a:rPr>
              <a:t>Наибольшее </a:t>
            </a:r>
            <a:r>
              <a:rPr sz="1400" b="1" spc="-15" dirty="0">
                <a:latin typeface="Arial"/>
                <a:cs typeface="Arial"/>
              </a:rPr>
              <a:t>количество  </a:t>
            </a:r>
            <a:r>
              <a:rPr sz="1400" b="1" spc="-5" dirty="0">
                <a:latin typeface="Arial"/>
                <a:cs typeface="Arial"/>
              </a:rPr>
              <a:t>поданных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сведений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28309" y="1163320"/>
            <a:ext cx="22256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7804" marR="5080" indent="-20574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BF0000"/>
                </a:solidFill>
                <a:latin typeface="Arial"/>
                <a:cs typeface="Arial"/>
              </a:rPr>
              <a:t>Наименьшее </a:t>
            </a:r>
            <a:r>
              <a:rPr sz="1400" b="1" spc="-15" dirty="0">
                <a:latin typeface="Arial"/>
                <a:cs typeface="Arial"/>
              </a:rPr>
              <a:t>количество  </a:t>
            </a:r>
            <a:r>
              <a:rPr sz="1400" b="1" spc="-5" dirty="0">
                <a:latin typeface="Arial"/>
                <a:cs typeface="Arial"/>
              </a:rPr>
              <a:t>поданных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сведений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02919" y="4211320"/>
            <a:ext cx="3488690" cy="544830"/>
          </a:xfrm>
          <a:custGeom>
            <a:avLst/>
            <a:gdLst/>
            <a:ahLst/>
            <a:cxnLst/>
            <a:rect l="l" t="t" r="r" b="b"/>
            <a:pathLst>
              <a:path w="3488690" h="544829">
                <a:moveTo>
                  <a:pt x="3416300" y="1269"/>
                </a:moveTo>
                <a:lnTo>
                  <a:pt x="72389" y="1269"/>
                </a:lnTo>
                <a:lnTo>
                  <a:pt x="67309" y="2539"/>
                </a:lnTo>
                <a:lnTo>
                  <a:pt x="63500" y="3809"/>
                </a:lnTo>
                <a:lnTo>
                  <a:pt x="58420" y="6349"/>
                </a:lnTo>
                <a:lnTo>
                  <a:pt x="54609" y="7619"/>
                </a:lnTo>
                <a:lnTo>
                  <a:pt x="49529" y="8889"/>
                </a:lnTo>
                <a:lnTo>
                  <a:pt x="38100" y="16509"/>
                </a:lnTo>
                <a:lnTo>
                  <a:pt x="34289" y="20319"/>
                </a:lnTo>
                <a:lnTo>
                  <a:pt x="30479" y="22859"/>
                </a:lnTo>
                <a:lnTo>
                  <a:pt x="20320" y="33019"/>
                </a:lnTo>
                <a:lnTo>
                  <a:pt x="12700" y="44449"/>
                </a:lnTo>
                <a:lnTo>
                  <a:pt x="10159" y="49529"/>
                </a:lnTo>
                <a:lnTo>
                  <a:pt x="8889" y="53339"/>
                </a:lnTo>
                <a:lnTo>
                  <a:pt x="6350" y="58419"/>
                </a:lnTo>
                <a:lnTo>
                  <a:pt x="5079" y="62229"/>
                </a:lnTo>
                <a:lnTo>
                  <a:pt x="3809" y="67309"/>
                </a:lnTo>
                <a:lnTo>
                  <a:pt x="2539" y="71119"/>
                </a:lnTo>
                <a:lnTo>
                  <a:pt x="1270" y="76199"/>
                </a:lnTo>
                <a:lnTo>
                  <a:pt x="1270" y="81279"/>
                </a:lnTo>
                <a:lnTo>
                  <a:pt x="0" y="85089"/>
                </a:lnTo>
                <a:lnTo>
                  <a:pt x="0" y="458469"/>
                </a:lnTo>
                <a:lnTo>
                  <a:pt x="1270" y="463549"/>
                </a:lnTo>
                <a:lnTo>
                  <a:pt x="1270" y="468629"/>
                </a:lnTo>
                <a:lnTo>
                  <a:pt x="2539" y="472439"/>
                </a:lnTo>
                <a:lnTo>
                  <a:pt x="5079" y="482599"/>
                </a:lnTo>
                <a:lnTo>
                  <a:pt x="6350" y="486409"/>
                </a:lnTo>
                <a:lnTo>
                  <a:pt x="8889" y="491489"/>
                </a:lnTo>
                <a:lnTo>
                  <a:pt x="10159" y="495299"/>
                </a:lnTo>
                <a:lnTo>
                  <a:pt x="12700" y="499109"/>
                </a:lnTo>
                <a:lnTo>
                  <a:pt x="15239" y="504189"/>
                </a:lnTo>
                <a:lnTo>
                  <a:pt x="17779" y="507999"/>
                </a:lnTo>
                <a:lnTo>
                  <a:pt x="24129" y="514349"/>
                </a:lnTo>
                <a:lnTo>
                  <a:pt x="26670" y="518159"/>
                </a:lnTo>
                <a:lnTo>
                  <a:pt x="30479" y="521969"/>
                </a:lnTo>
                <a:lnTo>
                  <a:pt x="38100" y="527049"/>
                </a:lnTo>
                <a:lnTo>
                  <a:pt x="41909" y="530859"/>
                </a:lnTo>
                <a:lnTo>
                  <a:pt x="45720" y="532129"/>
                </a:lnTo>
                <a:lnTo>
                  <a:pt x="49529" y="534669"/>
                </a:lnTo>
                <a:lnTo>
                  <a:pt x="54609" y="537209"/>
                </a:lnTo>
                <a:lnTo>
                  <a:pt x="58420" y="538479"/>
                </a:lnTo>
                <a:lnTo>
                  <a:pt x="63500" y="539749"/>
                </a:lnTo>
                <a:lnTo>
                  <a:pt x="67309" y="541019"/>
                </a:lnTo>
                <a:lnTo>
                  <a:pt x="77470" y="543559"/>
                </a:lnTo>
                <a:lnTo>
                  <a:pt x="81279" y="544829"/>
                </a:lnTo>
                <a:lnTo>
                  <a:pt x="3407409" y="544829"/>
                </a:lnTo>
                <a:lnTo>
                  <a:pt x="3417569" y="542289"/>
                </a:lnTo>
                <a:lnTo>
                  <a:pt x="3421379" y="541019"/>
                </a:lnTo>
                <a:lnTo>
                  <a:pt x="3426459" y="539749"/>
                </a:lnTo>
                <a:lnTo>
                  <a:pt x="3430269" y="538479"/>
                </a:lnTo>
                <a:lnTo>
                  <a:pt x="3435350" y="537209"/>
                </a:lnTo>
                <a:lnTo>
                  <a:pt x="3439159" y="534669"/>
                </a:lnTo>
                <a:lnTo>
                  <a:pt x="3444240" y="532129"/>
                </a:lnTo>
                <a:lnTo>
                  <a:pt x="3455669" y="524509"/>
                </a:lnTo>
                <a:lnTo>
                  <a:pt x="3465829" y="514349"/>
                </a:lnTo>
                <a:lnTo>
                  <a:pt x="3470909" y="506729"/>
                </a:lnTo>
                <a:lnTo>
                  <a:pt x="3474719" y="502919"/>
                </a:lnTo>
                <a:lnTo>
                  <a:pt x="3475990" y="499109"/>
                </a:lnTo>
                <a:lnTo>
                  <a:pt x="3478529" y="495299"/>
                </a:lnTo>
                <a:lnTo>
                  <a:pt x="3481069" y="490219"/>
                </a:lnTo>
                <a:lnTo>
                  <a:pt x="3482340" y="486409"/>
                </a:lnTo>
                <a:lnTo>
                  <a:pt x="3484879" y="482599"/>
                </a:lnTo>
                <a:lnTo>
                  <a:pt x="3487419" y="472439"/>
                </a:lnTo>
                <a:lnTo>
                  <a:pt x="3487419" y="467359"/>
                </a:lnTo>
                <a:lnTo>
                  <a:pt x="3488690" y="463549"/>
                </a:lnTo>
                <a:lnTo>
                  <a:pt x="3488690" y="81279"/>
                </a:lnTo>
                <a:lnTo>
                  <a:pt x="3486150" y="71119"/>
                </a:lnTo>
                <a:lnTo>
                  <a:pt x="3486150" y="67309"/>
                </a:lnTo>
                <a:lnTo>
                  <a:pt x="3484879" y="62229"/>
                </a:lnTo>
                <a:lnTo>
                  <a:pt x="3482340" y="58419"/>
                </a:lnTo>
                <a:lnTo>
                  <a:pt x="3481069" y="53339"/>
                </a:lnTo>
                <a:lnTo>
                  <a:pt x="3478529" y="49529"/>
                </a:lnTo>
                <a:lnTo>
                  <a:pt x="3475990" y="44449"/>
                </a:lnTo>
                <a:lnTo>
                  <a:pt x="3465829" y="29209"/>
                </a:lnTo>
                <a:lnTo>
                  <a:pt x="3462019" y="26669"/>
                </a:lnTo>
                <a:lnTo>
                  <a:pt x="3459479" y="22859"/>
                </a:lnTo>
                <a:lnTo>
                  <a:pt x="3455669" y="20319"/>
                </a:lnTo>
                <a:lnTo>
                  <a:pt x="3451859" y="16509"/>
                </a:lnTo>
                <a:lnTo>
                  <a:pt x="3446779" y="13969"/>
                </a:lnTo>
                <a:lnTo>
                  <a:pt x="3439159" y="8889"/>
                </a:lnTo>
                <a:lnTo>
                  <a:pt x="3435350" y="7619"/>
                </a:lnTo>
                <a:lnTo>
                  <a:pt x="3430269" y="6349"/>
                </a:lnTo>
                <a:lnTo>
                  <a:pt x="3426459" y="3809"/>
                </a:lnTo>
                <a:lnTo>
                  <a:pt x="3416300" y="1269"/>
                </a:lnTo>
                <a:close/>
              </a:path>
              <a:path w="3488690" h="544829">
                <a:moveTo>
                  <a:pt x="3407409" y="0"/>
                </a:moveTo>
                <a:lnTo>
                  <a:pt x="81279" y="0"/>
                </a:lnTo>
                <a:lnTo>
                  <a:pt x="77470" y="1269"/>
                </a:lnTo>
                <a:lnTo>
                  <a:pt x="3412490" y="1269"/>
                </a:lnTo>
                <a:lnTo>
                  <a:pt x="3407409" y="0"/>
                </a:lnTo>
                <a:close/>
              </a:path>
            </a:pathLst>
          </a:custGeom>
          <a:solidFill>
            <a:srgbClr val="000000">
              <a:alpha val="32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919" y="4183379"/>
            <a:ext cx="3488690" cy="544830"/>
          </a:xfrm>
          <a:custGeom>
            <a:avLst/>
            <a:gdLst/>
            <a:ahLst/>
            <a:cxnLst/>
            <a:rect l="l" t="t" r="r" b="b"/>
            <a:pathLst>
              <a:path w="3488690" h="544829">
                <a:moveTo>
                  <a:pt x="3407409" y="543560"/>
                </a:moveTo>
                <a:lnTo>
                  <a:pt x="81279" y="543560"/>
                </a:lnTo>
                <a:lnTo>
                  <a:pt x="86359" y="544830"/>
                </a:lnTo>
                <a:lnTo>
                  <a:pt x="3403600" y="544830"/>
                </a:lnTo>
                <a:lnTo>
                  <a:pt x="3407409" y="543560"/>
                </a:lnTo>
                <a:close/>
              </a:path>
              <a:path w="3488690" h="544829">
                <a:moveTo>
                  <a:pt x="3412490" y="0"/>
                </a:moveTo>
                <a:lnTo>
                  <a:pt x="77470" y="0"/>
                </a:lnTo>
                <a:lnTo>
                  <a:pt x="67309" y="2540"/>
                </a:lnTo>
                <a:lnTo>
                  <a:pt x="63500" y="3810"/>
                </a:lnTo>
                <a:lnTo>
                  <a:pt x="58420" y="5080"/>
                </a:lnTo>
                <a:lnTo>
                  <a:pt x="54609" y="7620"/>
                </a:lnTo>
                <a:lnTo>
                  <a:pt x="49529" y="8890"/>
                </a:lnTo>
                <a:lnTo>
                  <a:pt x="34289" y="19050"/>
                </a:lnTo>
                <a:lnTo>
                  <a:pt x="20320" y="33020"/>
                </a:lnTo>
                <a:lnTo>
                  <a:pt x="12700" y="44450"/>
                </a:lnTo>
                <a:lnTo>
                  <a:pt x="10159" y="49530"/>
                </a:lnTo>
                <a:lnTo>
                  <a:pt x="8889" y="53340"/>
                </a:lnTo>
                <a:lnTo>
                  <a:pt x="6350" y="57150"/>
                </a:lnTo>
                <a:lnTo>
                  <a:pt x="3809" y="67310"/>
                </a:lnTo>
                <a:lnTo>
                  <a:pt x="2539" y="71120"/>
                </a:lnTo>
                <a:lnTo>
                  <a:pt x="1270" y="76200"/>
                </a:lnTo>
                <a:lnTo>
                  <a:pt x="1270" y="81280"/>
                </a:lnTo>
                <a:lnTo>
                  <a:pt x="0" y="85090"/>
                </a:lnTo>
                <a:lnTo>
                  <a:pt x="0" y="458470"/>
                </a:lnTo>
                <a:lnTo>
                  <a:pt x="1270" y="463550"/>
                </a:lnTo>
                <a:lnTo>
                  <a:pt x="1270" y="468630"/>
                </a:lnTo>
                <a:lnTo>
                  <a:pt x="2539" y="472440"/>
                </a:lnTo>
                <a:lnTo>
                  <a:pt x="5079" y="482600"/>
                </a:lnTo>
                <a:lnTo>
                  <a:pt x="6350" y="486410"/>
                </a:lnTo>
                <a:lnTo>
                  <a:pt x="8889" y="491490"/>
                </a:lnTo>
                <a:lnTo>
                  <a:pt x="10159" y="495300"/>
                </a:lnTo>
                <a:lnTo>
                  <a:pt x="15239" y="502920"/>
                </a:lnTo>
                <a:lnTo>
                  <a:pt x="17779" y="508000"/>
                </a:lnTo>
                <a:lnTo>
                  <a:pt x="24129" y="514350"/>
                </a:lnTo>
                <a:lnTo>
                  <a:pt x="54609" y="537210"/>
                </a:lnTo>
                <a:lnTo>
                  <a:pt x="63500" y="539750"/>
                </a:lnTo>
                <a:lnTo>
                  <a:pt x="67309" y="541020"/>
                </a:lnTo>
                <a:lnTo>
                  <a:pt x="77470" y="543560"/>
                </a:lnTo>
                <a:lnTo>
                  <a:pt x="3412490" y="543560"/>
                </a:lnTo>
                <a:lnTo>
                  <a:pt x="3417569" y="542290"/>
                </a:lnTo>
                <a:lnTo>
                  <a:pt x="3421379" y="541020"/>
                </a:lnTo>
                <a:lnTo>
                  <a:pt x="3426459" y="539750"/>
                </a:lnTo>
                <a:lnTo>
                  <a:pt x="3430269" y="538480"/>
                </a:lnTo>
                <a:lnTo>
                  <a:pt x="3435350" y="537210"/>
                </a:lnTo>
                <a:lnTo>
                  <a:pt x="3439159" y="534670"/>
                </a:lnTo>
                <a:lnTo>
                  <a:pt x="3444240" y="532130"/>
                </a:lnTo>
                <a:lnTo>
                  <a:pt x="3455669" y="524510"/>
                </a:lnTo>
                <a:lnTo>
                  <a:pt x="3465829" y="514350"/>
                </a:lnTo>
                <a:lnTo>
                  <a:pt x="3470909" y="506730"/>
                </a:lnTo>
                <a:lnTo>
                  <a:pt x="3474719" y="502920"/>
                </a:lnTo>
                <a:lnTo>
                  <a:pt x="3475990" y="499110"/>
                </a:lnTo>
                <a:lnTo>
                  <a:pt x="3478529" y="495300"/>
                </a:lnTo>
                <a:lnTo>
                  <a:pt x="3481069" y="490220"/>
                </a:lnTo>
                <a:lnTo>
                  <a:pt x="3482340" y="486410"/>
                </a:lnTo>
                <a:lnTo>
                  <a:pt x="3484879" y="481330"/>
                </a:lnTo>
                <a:lnTo>
                  <a:pt x="3486150" y="477520"/>
                </a:lnTo>
                <a:lnTo>
                  <a:pt x="3487419" y="472440"/>
                </a:lnTo>
                <a:lnTo>
                  <a:pt x="3487419" y="467360"/>
                </a:lnTo>
                <a:lnTo>
                  <a:pt x="3488690" y="463550"/>
                </a:lnTo>
                <a:lnTo>
                  <a:pt x="3488690" y="81280"/>
                </a:lnTo>
                <a:lnTo>
                  <a:pt x="3486150" y="71120"/>
                </a:lnTo>
                <a:lnTo>
                  <a:pt x="3486150" y="67310"/>
                </a:lnTo>
                <a:lnTo>
                  <a:pt x="3484879" y="62230"/>
                </a:lnTo>
                <a:lnTo>
                  <a:pt x="3482340" y="57150"/>
                </a:lnTo>
                <a:lnTo>
                  <a:pt x="3481069" y="53340"/>
                </a:lnTo>
                <a:lnTo>
                  <a:pt x="3478529" y="49530"/>
                </a:lnTo>
                <a:lnTo>
                  <a:pt x="3475990" y="44450"/>
                </a:lnTo>
                <a:lnTo>
                  <a:pt x="3465829" y="29210"/>
                </a:lnTo>
                <a:lnTo>
                  <a:pt x="3462019" y="26670"/>
                </a:lnTo>
                <a:lnTo>
                  <a:pt x="3459479" y="22860"/>
                </a:lnTo>
                <a:lnTo>
                  <a:pt x="3455669" y="19050"/>
                </a:lnTo>
                <a:lnTo>
                  <a:pt x="3451859" y="16510"/>
                </a:lnTo>
                <a:lnTo>
                  <a:pt x="3446779" y="13970"/>
                </a:lnTo>
                <a:lnTo>
                  <a:pt x="3439159" y="8890"/>
                </a:lnTo>
                <a:lnTo>
                  <a:pt x="3435350" y="7620"/>
                </a:lnTo>
                <a:lnTo>
                  <a:pt x="3430269" y="5080"/>
                </a:lnTo>
                <a:lnTo>
                  <a:pt x="3426459" y="3810"/>
                </a:lnTo>
                <a:lnTo>
                  <a:pt x="3416300" y="1270"/>
                </a:lnTo>
                <a:lnTo>
                  <a:pt x="341249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026160" y="4351020"/>
            <a:ext cx="24409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424242"/>
                </a:solidFill>
                <a:latin typeface="Arial"/>
                <a:cs typeface="Arial"/>
              </a:rPr>
              <a:t>Раменский </a:t>
            </a:r>
            <a:r>
              <a:rPr sz="1200" spc="-5" dirty="0">
                <a:solidFill>
                  <a:srgbClr val="424242"/>
                </a:solidFill>
                <a:latin typeface="Arial"/>
                <a:cs typeface="Arial"/>
              </a:rPr>
              <a:t>муниципальный</a:t>
            </a:r>
            <a:r>
              <a:rPr sz="1200" spc="-2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424242"/>
                </a:solidFill>
                <a:latin typeface="Arial"/>
                <a:cs typeface="Arial"/>
              </a:rPr>
              <a:t>район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44830" y="2672079"/>
            <a:ext cx="3446779" cy="588010"/>
          </a:xfrm>
          <a:custGeom>
            <a:avLst/>
            <a:gdLst/>
            <a:ahLst/>
            <a:cxnLst/>
            <a:rect l="l" t="t" r="r" b="b"/>
            <a:pathLst>
              <a:path w="3446779" h="588010">
                <a:moveTo>
                  <a:pt x="3364230" y="0"/>
                </a:moveTo>
                <a:lnTo>
                  <a:pt x="82550" y="0"/>
                </a:lnTo>
                <a:lnTo>
                  <a:pt x="67310" y="3809"/>
                </a:lnTo>
                <a:lnTo>
                  <a:pt x="62229" y="6350"/>
                </a:lnTo>
                <a:lnTo>
                  <a:pt x="57150" y="7619"/>
                </a:lnTo>
                <a:lnTo>
                  <a:pt x="53340" y="10159"/>
                </a:lnTo>
                <a:lnTo>
                  <a:pt x="48260" y="12700"/>
                </a:lnTo>
                <a:lnTo>
                  <a:pt x="44450" y="15239"/>
                </a:lnTo>
                <a:lnTo>
                  <a:pt x="39370" y="17780"/>
                </a:lnTo>
                <a:lnTo>
                  <a:pt x="35560" y="21589"/>
                </a:lnTo>
                <a:lnTo>
                  <a:pt x="31750" y="24130"/>
                </a:lnTo>
                <a:lnTo>
                  <a:pt x="24129" y="31750"/>
                </a:lnTo>
                <a:lnTo>
                  <a:pt x="21590" y="35559"/>
                </a:lnTo>
                <a:lnTo>
                  <a:pt x="17779" y="39369"/>
                </a:lnTo>
                <a:lnTo>
                  <a:pt x="15240" y="44450"/>
                </a:lnTo>
                <a:lnTo>
                  <a:pt x="12700" y="48259"/>
                </a:lnTo>
                <a:lnTo>
                  <a:pt x="10160" y="53339"/>
                </a:lnTo>
                <a:lnTo>
                  <a:pt x="7620" y="57150"/>
                </a:lnTo>
                <a:lnTo>
                  <a:pt x="6350" y="62230"/>
                </a:lnTo>
                <a:lnTo>
                  <a:pt x="3810" y="67309"/>
                </a:lnTo>
                <a:lnTo>
                  <a:pt x="0" y="82550"/>
                </a:lnTo>
                <a:lnTo>
                  <a:pt x="0" y="505459"/>
                </a:lnTo>
                <a:lnTo>
                  <a:pt x="2540" y="515619"/>
                </a:lnTo>
                <a:lnTo>
                  <a:pt x="3810" y="519430"/>
                </a:lnTo>
                <a:lnTo>
                  <a:pt x="6350" y="524509"/>
                </a:lnTo>
                <a:lnTo>
                  <a:pt x="7620" y="529589"/>
                </a:lnTo>
                <a:lnTo>
                  <a:pt x="10160" y="534669"/>
                </a:lnTo>
                <a:lnTo>
                  <a:pt x="12700" y="538480"/>
                </a:lnTo>
                <a:lnTo>
                  <a:pt x="15240" y="543559"/>
                </a:lnTo>
                <a:lnTo>
                  <a:pt x="17779" y="547369"/>
                </a:lnTo>
                <a:lnTo>
                  <a:pt x="21590" y="551180"/>
                </a:lnTo>
                <a:lnTo>
                  <a:pt x="24129" y="554989"/>
                </a:lnTo>
                <a:lnTo>
                  <a:pt x="31750" y="562609"/>
                </a:lnTo>
                <a:lnTo>
                  <a:pt x="35560" y="565150"/>
                </a:lnTo>
                <a:lnTo>
                  <a:pt x="39370" y="568959"/>
                </a:lnTo>
                <a:lnTo>
                  <a:pt x="44450" y="571500"/>
                </a:lnTo>
                <a:lnTo>
                  <a:pt x="48260" y="575309"/>
                </a:lnTo>
                <a:lnTo>
                  <a:pt x="53340" y="576580"/>
                </a:lnTo>
                <a:lnTo>
                  <a:pt x="57150" y="579119"/>
                </a:lnTo>
                <a:lnTo>
                  <a:pt x="62229" y="581659"/>
                </a:lnTo>
                <a:lnTo>
                  <a:pt x="82550" y="586739"/>
                </a:lnTo>
                <a:lnTo>
                  <a:pt x="87629" y="586739"/>
                </a:lnTo>
                <a:lnTo>
                  <a:pt x="92710" y="588009"/>
                </a:lnTo>
                <a:lnTo>
                  <a:pt x="3364230" y="586739"/>
                </a:lnTo>
                <a:lnTo>
                  <a:pt x="3379470" y="582930"/>
                </a:lnTo>
                <a:lnTo>
                  <a:pt x="3383280" y="580389"/>
                </a:lnTo>
                <a:lnTo>
                  <a:pt x="3388360" y="579119"/>
                </a:lnTo>
                <a:lnTo>
                  <a:pt x="3398520" y="574039"/>
                </a:lnTo>
                <a:lnTo>
                  <a:pt x="3406140" y="568959"/>
                </a:lnTo>
                <a:lnTo>
                  <a:pt x="3409950" y="565150"/>
                </a:lnTo>
                <a:lnTo>
                  <a:pt x="3415030" y="562609"/>
                </a:lnTo>
                <a:lnTo>
                  <a:pt x="3417570" y="558800"/>
                </a:lnTo>
                <a:lnTo>
                  <a:pt x="3425190" y="551180"/>
                </a:lnTo>
                <a:lnTo>
                  <a:pt x="3427730" y="547369"/>
                </a:lnTo>
                <a:lnTo>
                  <a:pt x="3431540" y="542289"/>
                </a:lnTo>
                <a:lnTo>
                  <a:pt x="3434080" y="538480"/>
                </a:lnTo>
                <a:lnTo>
                  <a:pt x="3436620" y="533400"/>
                </a:lnTo>
                <a:lnTo>
                  <a:pt x="3437890" y="529589"/>
                </a:lnTo>
                <a:lnTo>
                  <a:pt x="3440430" y="524509"/>
                </a:lnTo>
                <a:lnTo>
                  <a:pt x="3441700" y="519430"/>
                </a:lnTo>
                <a:lnTo>
                  <a:pt x="3444240" y="514350"/>
                </a:lnTo>
                <a:lnTo>
                  <a:pt x="3444240" y="510539"/>
                </a:lnTo>
                <a:lnTo>
                  <a:pt x="3445510" y="505459"/>
                </a:lnTo>
                <a:lnTo>
                  <a:pt x="3446780" y="499109"/>
                </a:lnTo>
                <a:lnTo>
                  <a:pt x="3446780" y="92709"/>
                </a:lnTo>
                <a:lnTo>
                  <a:pt x="3445510" y="87630"/>
                </a:lnTo>
                <a:lnTo>
                  <a:pt x="3445510" y="82550"/>
                </a:lnTo>
                <a:lnTo>
                  <a:pt x="3440430" y="62230"/>
                </a:lnTo>
                <a:lnTo>
                  <a:pt x="3437890" y="57150"/>
                </a:lnTo>
                <a:lnTo>
                  <a:pt x="3435350" y="53339"/>
                </a:lnTo>
                <a:lnTo>
                  <a:pt x="3434080" y="48259"/>
                </a:lnTo>
                <a:lnTo>
                  <a:pt x="3430270" y="44450"/>
                </a:lnTo>
                <a:lnTo>
                  <a:pt x="3427730" y="39369"/>
                </a:lnTo>
                <a:lnTo>
                  <a:pt x="3423920" y="35559"/>
                </a:lnTo>
                <a:lnTo>
                  <a:pt x="3421380" y="31750"/>
                </a:lnTo>
                <a:lnTo>
                  <a:pt x="3413760" y="24130"/>
                </a:lnTo>
                <a:lnTo>
                  <a:pt x="3409950" y="21589"/>
                </a:lnTo>
                <a:lnTo>
                  <a:pt x="3406140" y="17780"/>
                </a:lnTo>
                <a:lnTo>
                  <a:pt x="3402330" y="15239"/>
                </a:lnTo>
                <a:lnTo>
                  <a:pt x="3397250" y="12700"/>
                </a:lnTo>
                <a:lnTo>
                  <a:pt x="3393440" y="10159"/>
                </a:lnTo>
                <a:lnTo>
                  <a:pt x="3388360" y="7619"/>
                </a:lnTo>
                <a:lnTo>
                  <a:pt x="3383280" y="6350"/>
                </a:lnTo>
                <a:lnTo>
                  <a:pt x="3378200" y="3809"/>
                </a:lnTo>
                <a:lnTo>
                  <a:pt x="3374390" y="2539"/>
                </a:lnTo>
                <a:lnTo>
                  <a:pt x="3364230" y="0"/>
                </a:lnTo>
                <a:close/>
              </a:path>
            </a:pathLst>
          </a:custGeom>
          <a:solidFill>
            <a:srgbClr val="000000">
              <a:alpha val="32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4830" y="2642870"/>
            <a:ext cx="3446779" cy="589280"/>
          </a:xfrm>
          <a:custGeom>
            <a:avLst/>
            <a:gdLst/>
            <a:ahLst/>
            <a:cxnLst/>
            <a:rect l="l" t="t" r="r" b="b"/>
            <a:pathLst>
              <a:path w="3446779" h="589280">
                <a:moveTo>
                  <a:pt x="3364230" y="1269"/>
                </a:moveTo>
                <a:lnTo>
                  <a:pt x="82550" y="1269"/>
                </a:lnTo>
                <a:lnTo>
                  <a:pt x="67310" y="5080"/>
                </a:lnTo>
                <a:lnTo>
                  <a:pt x="62229" y="7619"/>
                </a:lnTo>
                <a:lnTo>
                  <a:pt x="57150" y="8890"/>
                </a:lnTo>
                <a:lnTo>
                  <a:pt x="53340" y="11430"/>
                </a:lnTo>
                <a:lnTo>
                  <a:pt x="48260" y="13969"/>
                </a:lnTo>
                <a:lnTo>
                  <a:pt x="44450" y="16510"/>
                </a:lnTo>
                <a:lnTo>
                  <a:pt x="39370" y="19050"/>
                </a:lnTo>
                <a:lnTo>
                  <a:pt x="35560" y="22860"/>
                </a:lnTo>
                <a:lnTo>
                  <a:pt x="31750" y="25400"/>
                </a:lnTo>
                <a:lnTo>
                  <a:pt x="24129" y="33019"/>
                </a:lnTo>
                <a:lnTo>
                  <a:pt x="21590" y="36830"/>
                </a:lnTo>
                <a:lnTo>
                  <a:pt x="17779" y="40640"/>
                </a:lnTo>
                <a:lnTo>
                  <a:pt x="15240" y="45719"/>
                </a:lnTo>
                <a:lnTo>
                  <a:pt x="12700" y="49530"/>
                </a:lnTo>
                <a:lnTo>
                  <a:pt x="10160" y="54610"/>
                </a:lnTo>
                <a:lnTo>
                  <a:pt x="7620" y="58419"/>
                </a:lnTo>
                <a:lnTo>
                  <a:pt x="6350" y="63500"/>
                </a:lnTo>
                <a:lnTo>
                  <a:pt x="3810" y="68580"/>
                </a:lnTo>
                <a:lnTo>
                  <a:pt x="2540" y="73660"/>
                </a:lnTo>
                <a:lnTo>
                  <a:pt x="1270" y="77469"/>
                </a:lnTo>
                <a:lnTo>
                  <a:pt x="0" y="82550"/>
                </a:lnTo>
                <a:lnTo>
                  <a:pt x="0" y="506730"/>
                </a:lnTo>
                <a:lnTo>
                  <a:pt x="1270" y="511810"/>
                </a:lnTo>
                <a:lnTo>
                  <a:pt x="2540" y="515619"/>
                </a:lnTo>
                <a:lnTo>
                  <a:pt x="3810" y="520700"/>
                </a:lnTo>
                <a:lnTo>
                  <a:pt x="6350" y="525780"/>
                </a:lnTo>
                <a:lnTo>
                  <a:pt x="7620" y="530860"/>
                </a:lnTo>
                <a:lnTo>
                  <a:pt x="10160" y="534669"/>
                </a:lnTo>
                <a:lnTo>
                  <a:pt x="15240" y="544830"/>
                </a:lnTo>
                <a:lnTo>
                  <a:pt x="17779" y="548640"/>
                </a:lnTo>
                <a:lnTo>
                  <a:pt x="21590" y="552450"/>
                </a:lnTo>
                <a:lnTo>
                  <a:pt x="24129" y="556260"/>
                </a:lnTo>
                <a:lnTo>
                  <a:pt x="31750" y="563880"/>
                </a:lnTo>
                <a:lnTo>
                  <a:pt x="35560" y="566419"/>
                </a:lnTo>
                <a:lnTo>
                  <a:pt x="39370" y="570230"/>
                </a:lnTo>
                <a:lnTo>
                  <a:pt x="44450" y="572769"/>
                </a:lnTo>
                <a:lnTo>
                  <a:pt x="48260" y="575310"/>
                </a:lnTo>
                <a:lnTo>
                  <a:pt x="53340" y="577850"/>
                </a:lnTo>
                <a:lnTo>
                  <a:pt x="57150" y="580390"/>
                </a:lnTo>
                <a:lnTo>
                  <a:pt x="62229" y="582930"/>
                </a:lnTo>
                <a:lnTo>
                  <a:pt x="82550" y="588010"/>
                </a:lnTo>
                <a:lnTo>
                  <a:pt x="87629" y="588010"/>
                </a:lnTo>
                <a:lnTo>
                  <a:pt x="92710" y="589280"/>
                </a:lnTo>
                <a:lnTo>
                  <a:pt x="3364230" y="588010"/>
                </a:lnTo>
                <a:lnTo>
                  <a:pt x="3379470" y="584200"/>
                </a:lnTo>
                <a:lnTo>
                  <a:pt x="3383280" y="581660"/>
                </a:lnTo>
                <a:lnTo>
                  <a:pt x="3388360" y="580390"/>
                </a:lnTo>
                <a:lnTo>
                  <a:pt x="3398520" y="575310"/>
                </a:lnTo>
                <a:lnTo>
                  <a:pt x="3406140" y="570230"/>
                </a:lnTo>
                <a:lnTo>
                  <a:pt x="3409950" y="566419"/>
                </a:lnTo>
                <a:lnTo>
                  <a:pt x="3415030" y="563880"/>
                </a:lnTo>
                <a:lnTo>
                  <a:pt x="3417570" y="560069"/>
                </a:lnTo>
                <a:lnTo>
                  <a:pt x="3425190" y="552450"/>
                </a:lnTo>
                <a:lnTo>
                  <a:pt x="3427730" y="548640"/>
                </a:lnTo>
                <a:lnTo>
                  <a:pt x="3431540" y="543560"/>
                </a:lnTo>
                <a:lnTo>
                  <a:pt x="3434080" y="539750"/>
                </a:lnTo>
                <a:lnTo>
                  <a:pt x="3436620" y="534669"/>
                </a:lnTo>
                <a:lnTo>
                  <a:pt x="3437890" y="530860"/>
                </a:lnTo>
                <a:lnTo>
                  <a:pt x="3440430" y="525780"/>
                </a:lnTo>
                <a:lnTo>
                  <a:pt x="3441700" y="520700"/>
                </a:lnTo>
                <a:lnTo>
                  <a:pt x="3444240" y="515619"/>
                </a:lnTo>
                <a:lnTo>
                  <a:pt x="3444240" y="510540"/>
                </a:lnTo>
                <a:lnTo>
                  <a:pt x="3446780" y="500380"/>
                </a:lnTo>
                <a:lnTo>
                  <a:pt x="3446780" y="93980"/>
                </a:lnTo>
                <a:lnTo>
                  <a:pt x="3445510" y="88900"/>
                </a:lnTo>
                <a:lnTo>
                  <a:pt x="3445510" y="82550"/>
                </a:lnTo>
                <a:lnTo>
                  <a:pt x="3444240" y="77469"/>
                </a:lnTo>
                <a:lnTo>
                  <a:pt x="3442970" y="73660"/>
                </a:lnTo>
                <a:lnTo>
                  <a:pt x="3440430" y="63500"/>
                </a:lnTo>
                <a:lnTo>
                  <a:pt x="3437890" y="58419"/>
                </a:lnTo>
                <a:lnTo>
                  <a:pt x="3435350" y="54610"/>
                </a:lnTo>
                <a:lnTo>
                  <a:pt x="3434080" y="49530"/>
                </a:lnTo>
                <a:lnTo>
                  <a:pt x="3430270" y="45719"/>
                </a:lnTo>
                <a:lnTo>
                  <a:pt x="3427730" y="40640"/>
                </a:lnTo>
                <a:lnTo>
                  <a:pt x="3423920" y="36830"/>
                </a:lnTo>
                <a:lnTo>
                  <a:pt x="3421380" y="33019"/>
                </a:lnTo>
                <a:lnTo>
                  <a:pt x="3413760" y="25400"/>
                </a:lnTo>
                <a:lnTo>
                  <a:pt x="3409950" y="22860"/>
                </a:lnTo>
                <a:lnTo>
                  <a:pt x="3406140" y="19050"/>
                </a:lnTo>
                <a:lnTo>
                  <a:pt x="3402330" y="16510"/>
                </a:lnTo>
                <a:lnTo>
                  <a:pt x="3397250" y="13969"/>
                </a:lnTo>
                <a:lnTo>
                  <a:pt x="3393440" y="11430"/>
                </a:lnTo>
                <a:lnTo>
                  <a:pt x="3388360" y="8890"/>
                </a:lnTo>
                <a:lnTo>
                  <a:pt x="3383280" y="7619"/>
                </a:lnTo>
                <a:lnTo>
                  <a:pt x="3378200" y="5080"/>
                </a:lnTo>
                <a:lnTo>
                  <a:pt x="3374390" y="3810"/>
                </a:lnTo>
                <a:lnTo>
                  <a:pt x="3364230" y="1269"/>
                </a:lnTo>
                <a:close/>
              </a:path>
              <a:path w="3446779" h="589280">
                <a:moveTo>
                  <a:pt x="3354070" y="0"/>
                </a:moveTo>
                <a:lnTo>
                  <a:pt x="92710" y="0"/>
                </a:lnTo>
                <a:lnTo>
                  <a:pt x="87629" y="1269"/>
                </a:lnTo>
                <a:lnTo>
                  <a:pt x="3359150" y="1269"/>
                </a:lnTo>
                <a:lnTo>
                  <a:pt x="335407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304289" y="2833370"/>
            <a:ext cx="19259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5" dirty="0">
                <a:solidFill>
                  <a:srgbClr val="424242"/>
                </a:solidFill>
                <a:latin typeface="Arial"/>
                <a:cs typeface="Arial"/>
              </a:rPr>
              <a:t>Городской </a:t>
            </a:r>
            <a:r>
              <a:rPr sz="1200" spc="-10" dirty="0">
                <a:solidFill>
                  <a:srgbClr val="424242"/>
                </a:solidFill>
                <a:latin typeface="Arial"/>
                <a:cs typeface="Arial"/>
              </a:rPr>
              <a:t>округ</a:t>
            </a:r>
            <a:r>
              <a:rPr sz="1200" spc="-4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424242"/>
                </a:solidFill>
                <a:latin typeface="Arial"/>
                <a:cs typeface="Arial"/>
              </a:rPr>
              <a:t>Балашиха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19430" y="3411220"/>
            <a:ext cx="3472179" cy="601980"/>
          </a:xfrm>
          <a:custGeom>
            <a:avLst/>
            <a:gdLst/>
            <a:ahLst/>
            <a:cxnLst/>
            <a:rect l="l" t="t" r="r" b="b"/>
            <a:pathLst>
              <a:path w="3472179" h="601979">
                <a:moveTo>
                  <a:pt x="3382010" y="600709"/>
                </a:moveTo>
                <a:lnTo>
                  <a:pt x="85090" y="600709"/>
                </a:lnTo>
                <a:lnTo>
                  <a:pt x="90170" y="601979"/>
                </a:lnTo>
                <a:lnTo>
                  <a:pt x="3378200" y="601979"/>
                </a:lnTo>
                <a:lnTo>
                  <a:pt x="3382010" y="600709"/>
                </a:lnTo>
                <a:close/>
              </a:path>
              <a:path w="3472179" h="601979">
                <a:moveTo>
                  <a:pt x="3382010" y="0"/>
                </a:moveTo>
                <a:lnTo>
                  <a:pt x="90170" y="0"/>
                </a:lnTo>
                <a:lnTo>
                  <a:pt x="64770" y="6349"/>
                </a:lnTo>
                <a:lnTo>
                  <a:pt x="59690" y="8889"/>
                </a:lnTo>
                <a:lnTo>
                  <a:pt x="54610" y="10159"/>
                </a:lnTo>
                <a:lnTo>
                  <a:pt x="50800" y="12699"/>
                </a:lnTo>
                <a:lnTo>
                  <a:pt x="45720" y="16509"/>
                </a:lnTo>
                <a:lnTo>
                  <a:pt x="38100" y="21589"/>
                </a:lnTo>
                <a:lnTo>
                  <a:pt x="33020" y="25399"/>
                </a:lnTo>
                <a:lnTo>
                  <a:pt x="30479" y="29209"/>
                </a:lnTo>
                <a:lnTo>
                  <a:pt x="19050" y="40639"/>
                </a:lnTo>
                <a:lnTo>
                  <a:pt x="16510" y="45719"/>
                </a:lnTo>
                <a:lnTo>
                  <a:pt x="13970" y="49529"/>
                </a:lnTo>
                <a:lnTo>
                  <a:pt x="8890" y="59689"/>
                </a:lnTo>
                <a:lnTo>
                  <a:pt x="7620" y="64769"/>
                </a:lnTo>
                <a:lnTo>
                  <a:pt x="5079" y="69849"/>
                </a:lnTo>
                <a:lnTo>
                  <a:pt x="3810" y="74929"/>
                </a:lnTo>
                <a:lnTo>
                  <a:pt x="2540" y="78739"/>
                </a:lnTo>
                <a:lnTo>
                  <a:pt x="1270" y="83819"/>
                </a:lnTo>
                <a:lnTo>
                  <a:pt x="1270" y="90169"/>
                </a:lnTo>
                <a:lnTo>
                  <a:pt x="0" y="95249"/>
                </a:lnTo>
                <a:lnTo>
                  <a:pt x="0" y="507999"/>
                </a:lnTo>
                <a:lnTo>
                  <a:pt x="1270" y="511809"/>
                </a:lnTo>
                <a:lnTo>
                  <a:pt x="1270" y="518159"/>
                </a:lnTo>
                <a:lnTo>
                  <a:pt x="5079" y="533399"/>
                </a:lnTo>
                <a:lnTo>
                  <a:pt x="7620" y="538479"/>
                </a:lnTo>
                <a:lnTo>
                  <a:pt x="8890" y="542289"/>
                </a:lnTo>
                <a:lnTo>
                  <a:pt x="13970" y="552449"/>
                </a:lnTo>
                <a:lnTo>
                  <a:pt x="16510" y="556259"/>
                </a:lnTo>
                <a:lnTo>
                  <a:pt x="19050" y="561339"/>
                </a:lnTo>
                <a:lnTo>
                  <a:pt x="30479" y="572769"/>
                </a:lnTo>
                <a:lnTo>
                  <a:pt x="33020" y="576579"/>
                </a:lnTo>
                <a:lnTo>
                  <a:pt x="38100" y="580389"/>
                </a:lnTo>
                <a:lnTo>
                  <a:pt x="41910" y="582929"/>
                </a:lnTo>
                <a:lnTo>
                  <a:pt x="45720" y="586739"/>
                </a:lnTo>
                <a:lnTo>
                  <a:pt x="50800" y="589279"/>
                </a:lnTo>
                <a:lnTo>
                  <a:pt x="54610" y="591819"/>
                </a:lnTo>
                <a:lnTo>
                  <a:pt x="59690" y="594359"/>
                </a:lnTo>
                <a:lnTo>
                  <a:pt x="69850" y="596899"/>
                </a:lnTo>
                <a:lnTo>
                  <a:pt x="74929" y="599439"/>
                </a:lnTo>
                <a:lnTo>
                  <a:pt x="80010" y="600709"/>
                </a:lnTo>
                <a:lnTo>
                  <a:pt x="3388360" y="600709"/>
                </a:lnTo>
                <a:lnTo>
                  <a:pt x="3408680" y="595629"/>
                </a:lnTo>
                <a:lnTo>
                  <a:pt x="3412490" y="593089"/>
                </a:lnTo>
                <a:lnTo>
                  <a:pt x="3417570" y="591819"/>
                </a:lnTo>
                <a:lnTo>
                  <a:pt x="3422650" y="589279"/>
                </a:lnTo>
                <a:lnTo>
                  <a:pt x="3426460" y="585469"/>
                </a:lnTo>
                <a:lnTo>
                  <a:pt x="3431540" y="582929"/>
                </a:lnTo>
                <a:lnTo>
                  <a:pt x="3435350" y="579119"/>
                </a:lnTo>
                <a:lnTo>
                  <a:pt x="3439160" y="576579"/>
                </a:lnTo>
                <a:lnTo>
                  <a:pt x="3450590" y="565149"/>
                </a:lnTo>
                <a:lnTo>
                  <a:pt x="3453130" y="560069"/>
                </a:lnTo>
                <a:lnTo>
                  <a:pt x="3456940" y="556259"/>
                </a:lnTo>
                <a:lnTo>
                  <a:pt x="3459480" y="551179"/>
                </a:lnTo>
                <a:lnTo>
                  <a:pt x="3462020" y="547369"/>
                </a:lnTo>
                <a:lnTo>
                  <a:pt x="3464560" y="542289"/>
                </a:lnTo>
                <a:lnTo>
                  <a:pt x="3467100" y="532129"/>
                </a:lnTo>
                <a:lnTo>
                  <a:pt x="3469640" y="527049"/>
                </a:lnTo>
                <a:lnTo>
                  <a:pt x="3470910" y="521969"/>
                </a:lnTo>
                <a:lnTo>
                  <a:pt x="3470910" y="516889"/>
                </a:lnTo>
                <a:lnTo>
                  <a:pt x="3472180" y="511809"/>
                </a:lnTo>
                <a:lnTo>
                  <a:pt x="3472180" y="95249"/>
                </a:lnTo>
                <a:lnTo>
                  <a:pt x="3470910" y="90169"/>
                </a:lnTo>
                <a:lnTo>
                  <a:pt x="3470910" y="83819"/>
                </a:lnTo>
                <a:lnTo>
                  <a:pt x="3469640" y="78739"/>
                </a:lnTo>
                <a:lnTo>
                  <a:pt x="3468370" y="74929"/>
                </a:lnTo>
                <a:lnTo>
                  <a:pt x="3465830" y="64769"/>
                </a:lnTo>
                <a:lnTo>
                  <a:pt x="3463290" y="59689"/>
                </a:lnTo>
                <a:lnTo>
                  <a:pt x="3462020" y="54609"/>
                </a:lnTo>
                <a:lnTo>
                  <a:pt x="3459480" y="50799"/>
                </a:lnTo>
                <a:lnTo>
                  <a:pt x="3455670" y="45719"/>
                </a:lnTo>
                <a:lnTo>
                  <a:pt x="3453130" y="40639"/>
                </a:lnTo>
                <a:lnTo>
                  <a:pt x="3449320" y="36829"/>
                </a:lnTo>
                <a:lnTo>
                  <a:pt x="3446780" y="33019"/>
                </a:lnTo>
                <a:lnTo>
                  <a:pt x="3435350" y="21589"/>
                </a:lnTo>
                <a:lnTo>
                  <a:pt x="3430270" y="19049"/>
                </a:lnTo>
                <a:lnTo>
                  <a:pt x="3426460" y="16509"/>
                </a:lnTo>
                <a:lnTo>
                  <a:pt x="3422650" y="12699"/>
                </a:lnTo>
                <a:lnTo>
                  <a:pt x="3417570" y="10159"/>
                </a:lnTo>
                <a:lnTo>
                  <a:pt x="3412490" y="8889"/>
                </a:lnTo>
                <a:lnTo>
                  <a:pt x="3407410" y="6349"/>
                </a:lnTo>
                <a:lnTo>
                  <a:pt x="3382010" y="0"/>
                </a:lnTo>
                <a:close/>
              </a:path>
            </a:pathLst>
          </a:custGeom>
          <a:solidFill>
            <a:srgbClr val="000000">
              <a:alpha val="32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19430" y="3383279"/>
            <a:ext cx="3472179" cy="601980"/>
          </a:xfrm>
          <a:custGeom>
            <a:avLst/>
            <a:gdLst/>
            <a:ahLst/>
            <a:cxnLst/>
            <a:rect l="l" t="t" r="r" b="b"/>
            <a:pathLst>
              <a:path w="3472179" h="601979">
                <a:moveTo>
                  <a:pt x="3382010" y="600710"/>
                </a:moveTo>
                <a:lnTo>
                  <a:pt x="85090" y="600710"/>
                </a:lnTo>
                <a:lnTo>
                  <a:pt x="90170" y="601980"/>
                </a:lnTo>
                <a:lnTo>
                  <a:pt x="3378200" y="601980"/>
                </a:lnTo>
                <a:lnTo>
                  <a:pt x="3382010" y="600710"/>
                </a:lnTo>
                <a:close/>
              </a:path>
              <a:path w="3472179" h="601979">
                <a:moveTo>
                  <a:pt x="3392170" y="1270"/>
                </a:moveTo>
                <a:lnTo>
                  <a:pt x="80010" y="1270"/>
                </a:lnTo>
                <a:lnTo>
                  <a:pt x="74929" y="3810"/>
                </a:lnTo>
                <a:lnTo>
                  <a:pt x="64770" y="6350"/>
                </a:lnTo>
                <a:lnTo>
                  <a:pt x="59690" y="8890"/>
                </a:lnTo>
                <a:lnTo>
                  <a:pt x="54610" y="10160"/>
                </a:lnTo>
                <a:lnTo>
                  <a:pt x="50800" y="12700"/>
                </a:lnTo>
                <a:lnTo>
                  <a:pt x="45720" y="15240"/>
                </a:lnTo>
                <a:lnTo>
                  <a:pt x="41910" y="19050"/>
                </a:lnTo>
                <a:lnTo>
                  <a:pt x="38100" y="21590"/>
                </a:lnTo>
                <a:lnTo>
                  <a:pt x="33020" y="25400"/>
                </a:lnTo>
                <a:lnTo>
                  <a:pt x="30479" y="29210"/>
                </a:lnTo>
                <a:lnTo>
                  <a:pt x="19050" y="40640"/>
                </a:lnTo>
                <a:lnTo>
                  <a:pt x="16510" y="45720"/>
                </a:lnTo>
                <a:lnTo>
                  <a:pt x="13970" y="49530"/>
                </a:lnTo>
                <a:lnTo>
                  <a:pt x="8890" y="59690"/>
                </a:lnTo>
                <a:lnTo>
                  <a:pt x="7620" y="63500"/>
                </a:lnTo>
                <a:lnTo>
                  <a:pt x="5079" y="68580"/>
                </a:lnTo>
                <a:lnTo>
                  <a:pt x="1270" y="83820"/>
                </a:lnTo>
                <a:lnTo>
                  <a:pt x="1270" y="90170"/>
                </a:lnTo>
                <a:lnTo>
                  <a:pt x="0" y="95250"/>
                </a:lnTo>
                <a:lnTo>
                  <a:pt x="0" y="506730"/>
                </a:lnTo>
                <a:lnTo>
                  <a:pt x="1270" y="511810"/>
                </a:lnTo>
                <a:lnTo>
                  <a:pt x="1270" y="518160"/>
                </a:lnTo>
                <a:lnTo>
                  <a:pt x="5079" y="533400"/>
                </a:lnTo>
                <a:lnTo>
                  <a:pt x="7620" y="537210"/>
                </a:lnTo>
                <a:lnTo>
                  <a:pt x="8890" y="542290"/>
                </a:lnTo>
                <a:lnTo>
                  <a:pt x="13970" y="552450"/>
                </a:lnTo>
                <a:lnTo>
                  <a:pt x="16510" y="556260"/>
                </a:lnTo>
                <a:lnTo>
                  <a:pt x="19050" y="561340"/>
                </a:lnTo>
                <a:lnTo>
                  <a:pt x="30479" y="572770"/>
                </a:lnTo>
                <a:lnTo>
                  <a:pt x="33020" y="576580"/>
                </a:lnTo>
                <a:lnTo>
                  <a:pt x="38100" y="580390"/>
                </a:lnTo>
                <a:lnTo>
                  <a:pt x="45720" y="585470"/>
                </a:lnTo>
                <a:lnTo>
                  <a:pt x="50800" y="589280"/>
                </a:lnTo>
                <a:lnTo>
                  <a:pt x="54610" y="591820"/>
                </a:lnTo>
                <a:lnTo>
                  <a:pt x="59690" y="593090"/>
                </a:lnTo>
                <a:lnTo>
                  <a:pt x="64770" y="595630"/>
                </a:lnTo>
                <a:lnTo>
                  <a:pt x="74929" y="598170"/>
                </a:lnTo>
                <a:lnTo>
                  <a:pt x="80010" y="600710"/>
                </a:lnTo>
                <a:lnTo>
                  <a:pt x="3388360" y="600710"/>
                </a:lnTo>
                <a:lnTo>
                  <a:pt x="3408680" y="595630"/>
                </a:lnTo>
                <a:lnTo>
                  <a:pt x="3412490" y="593090"/>
                </a:lnTo>
                <a:lnTo>
                  <a:pt x="3422650" y="588010"/>
                </a:lnTo>
                <a:lnTo>
                  <a:pt x="3426460" y="585470"/>
                </a:lnTo>
                <a:lnTo>
                  <a:pt x="3431540" y="582930"/>
                </a:lnTo>
                <a:lnTo>
                  <a:pt x="3435350" y="579120"/>
                </a:lnTo>
                <a:lnTo>
                  <a:pt x="3439160" y="576580"/>
                </a:lnTo>
                <a:lnTo>
                  <a:pt x="3450590" y="565150"/>
                </a:lnTo>
                <a:lnTo>
                  <a:pt x="3453130" y="560070"/>
                </a:lnTo>
                <a:lnTo>
                  <a:pt x="3456940" y="556260"/>
                </a:lnTo>
                <a:lnTo>
                  <a:pt x="3459480" y="551180"/>
                </a:lnTo>
                <a:lnTo>
                  <a:pt x="3462020" y="547370"/>
                </a:lnTo>
                <a:lnTo>
                  <a:pt x="3464560" y="542290"/>
                </a:lnTo>
                <a:lnTo>
                  <a:pt x="3467100" y="532130"/>
                </a:lnTo>
                <a:lnTo>
                  <a:pt x="3469640" y="527050"/>
                </a:lnTo>
                <a:lnTo>
                  <a:pt x="3470910" y="521970"/>
                </a:lnTo>
                <a:lnTo>
                  <a:pt x="3470910" y="516890"/>
                </a:lnTo>
                <a:lnTo>
                  <a:pt x="3472180" y="511810"/>
                </a:lnTo>
                <a:lnTo>
                  <a:pt x="3472180" y="95250"/>
                </a:lnTo>
                <a:lnTo>
                  <a:pt x="3470910" y="90170"/>
                </a:lnTo>
                <a:lnTo>
                  <a:pt x="3470910" y="83820"/>
                </a:lnTo>
                <a:lnTo>
                  <a:pt x="3465830" y="63500"/>
                </a:lnTo>
                <a:lnTo>
                  <a:pt x="3463290" y="59690"/>
                </a:lnTo>
                <a:lnTo>
                  <a:pt x="3462020" y="54610"/>
                </a:lnTo>
                <a:lnTo>
                  <a:pt x="3459480" y="49530"/>
                </a:lnTo>
                <a:lnTo>
                  <a:pt x="3455670" y="45720"/>
                </a:lnTo>
                <a:lnTo>
                  <a:pt x="3453130" y="40640"/>
                </a:lnTo>
                <a:lnTo>
                  <a:pt x="3449320" y="36830"/>
                </a:lnTo>
                <a:lnTo>
                  <a:pt x="3446780" y="33020"/>
                </a:lnTo>
                <a:lnTo>
                  <a:pt x="3435350" y="21590"/>
                </a:lnTo>
                <a:lnTo>
                  <a:pt x="3430270" y="19050"/>
                </a:lnTo>
                <a:lnTo>
                  <a:pt x="3426460" y="15240"/>
                </a:lnTo>
                <a:lnTo>
                  <a:pt x="3422650" y="12700"/>
                </a:lnTo>
                <a:lnTo>
                  <a:pt x="3417570" y="10160"/>
                </a:lnTo>
                <a:lnTo>
                  <a:pt x="3412490" y="8890"/>
                </a:lnTo>
                <a:lnTo>
                  <a:pt x="3407410" y="6350"/>
                </a:lnTo>
                <a:lnTo>
                  <a:pt x="3397250" y="3810"/>
                </a:lnTo>
                <a:lnTo>
                  <a:pt x="3392170" y="1270"/>
                </a:lnTo>
                <a:close/>
              </a:path>
              <a:path w="3472179" h="601979">
                <a:moveTo>
                  <a:pt x="3382010" y="0"/>
                </a:moveTo>
                <a:lnTo>
                  <a:pt x="90170" y="0"/>
                </a:lnTo>
                <a:lnTo>
                  <a:pt x="85090" y="1270"/>
                </a:lnTo>
                <a:lnTo>
                  <a:pt x="3387090" y="1270"/>
                </a:lnTo>
                <a:lnTo>
                  <a:pt x="3382010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952500" y="3580129"/>
            <a:ext cx="26060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424242"/>
                </a:solidFill>
                <a:latin typeface="Arial"/>
                <a:cs typeface="Arial"/>
              </a:rPr>
              <a:t>Одинцовский</a:t>
            </a:r>
            <a:r>
              <a:rPr sz="1200" spc="1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200" spc="-185" dirty="0">
                <a:solidFill>
                  <a:srgbClr val="424242"/>
                </a:solidFill>
                <a:latin typeface="Arial"/>
                <a:cs typeface="Arial"/>
              </a:rPr>
              <a:t>муниципа</a:t>
            </a:r>
            <a:r>
              <a:rPr sz="1650" spc="-277" baseline="12626" dirty="0">
                <a:solidFill>
                  <a:srgbClr val="FFFFFF"/>
                </a:solidFill>
                <a:latin typeface="DejaVu Sans"/>
                <a:cs typeface="DejaVu Sans"/>
              </a:rPr>
              <a:t>A</a:t>
            </a:r>
            <a:r>
              <a:rPr sz="1200" spc="-185" dirty="0">
                <a:solidFill>
                  <a:srgbClr val="424242"/>
                </a:solidFill>
                <a:latin typeface="Arial"/>
                <a:cs typeface="Arial"/>
              </a:rPr>
              <a:t>л</a:t>
            </a:r>
            <a:r>
              <a:rPr sz="1650" spc="-277" baseline="12626" dirty="0">
                <a:solidFill>
                  <a:srgbClr val="FFFFFF"/>
                </a:solidFill>
                <a:latin typeface="DejaVu Sans"/>
                <a:cs typeface="DejaVu Sans"/>
              </a:rPr>
              <a:t>s</a:t>
            </a:r>
            <a:r>
              <a:rPr sz="1200" spc="-185" dirty="0">
                <a:solidFill>
                  <a:srgbClr val="424242"/>
                </a:solidFill>
                <a:latin typeface="Arial"/>
                <a:cs typeface="Arial"/>
              </a:rPr>
              <a:t>ь</a:t>
            </a:r>
            <a:r>
              <a:rPr sz="1650" spc="-277" baseline="12626" dirty="0">
                <a:solidFill>
                  <a:srgbClr val="FFFFFF"/>
                </a:solidFill>
                <a:latin typeface="DejaVu Sans"/>
                <a:cs typeface="DejaVu Sans"/>
              </a:rPr>
              <a:t>ia</a:t>
            </a:r>
            <a:r>
              <a:rPr sz="1200" spc="-185" dirty="0">
                <a:solidFill>
                  <a:srgbClr val="424242"/>
                </a:solidFill>
                <a:latin typeface="Arial"/>
                <a:cs typeface="Arial"/>
              </a:rPr>
              <a:t>ны</a:t>
            </a:r>
            <a:r>
              <a:rPr sz="1650" spc="-277" baseline="12626" dirty="0">
                <a:solidFill>
                  <a:srgbClr val="FFFFFF"/>
                </a:solidFill>
                <a:latin typeface="DejaVu Sans"/>
                <a:cs typeface="DejaVu Sans"/>
              </a:rPr>
              <a:t>L</a:t>
            </a:r>
            <a:r>
              <a:rPr sz="1200" spc="-185" dirty="0">
                <a:solidFill>
                  <a:srgbClr val="424242"/>
                </a:solidFill>
                <a:latin typeface="Arial"/>
                <a:cs typeface="Arial"/>
              </a:rPr>
              <a:t>й</a:t>
            </a:r>
            <a:r>
              <a:rPr sz="1650" spc="-277" baseline="12626" dirty="0">
                <a:solidFill>
                  <a:srgbClr val="FFFFFF"/>
                </a:solidFill>
                <a:latin typeface="DejaVu Sans"/>
                <a:cs typeface="DejaVu Sans"/>
              </a:rPr>
              <a:t>ea</a:t>
            </a:r>
            <a:r>
              <a:rPr sz="1200" spc="-185" dirty="0">
                <a:solidFill>
                  <a:srgbClr val="424242"/>
                </a:solidFill>
                <a:latin typeface="Arial"/>
                <a:cs typeface="Arial"/>
              </a:rPr>
              <a:t>р</a:t>
            </a:r>
            <a:r>
              <a:rPr sz="1650" spc="-277" baseline="12626" dirty="0">
                <a:solidFill>
                  <a:srgbClr val="FFFFFF"/>
                </a:solidFill>
                <a:latin typeface="DejaVu Sans"/>
                <a:cs typeface="DejaVu Sans"/>
              </a:rPr>
              <a:t>d</a:t>
            </a:r>
            <a:r>
              <a:rPr sz="1200" spc="-185" dirty="0">
                <a:solidFill>
                  <a:srgbClr val="424242"/>
                </a:solidFill>
                <a:latin typeface="Arial"/>
                <a:cs typeface="Arial"/>
              </a:rPr>
              <a:t>айон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033009" y="1907539"/>
            <a:ext cx="3448050" cy="627380"/>
          </a:xfrm>
          <a:custGeom>
            <a:avLst/>
            <a:gdLst/>
            <a:ahLst/>
            <a:cxnLst/>
            <a:rect l="l" t="t" r="r" b="b"/>
            <a:pathLst>
              <a:path w="3448050" h="627380">
                <a:moveTo>
                  <a:pt x="3359149" y="1270"/>
                </a:moveTo>
                <a:lnTo>
                  <a:pt x="88900" y="1270"/>
                </a:lnTo>
                <a:lnTo>
                  <a:pt x="82550" y="2540"/>
                </a:lnTo>
                <a:lnTo>
                  <a:pt x="67310" y="6350"/>
                </a:lnTo>
                <a:lnTo>
                  <a:pt x="52069" y="13970"/>
                </a:lnTo>
                <a:lnTo>
                  <a:pt x="48260" y="16510"/>
                </a:lnTo>
                <a:lnTo>
                  <a:pt x="38100" y="24130"/>
                </a:lnTo>
                <a:lnTo>
                  <a:pt x="34289" y="26670"/>
                </a:lnTo>
                <a:lnTo>
                  <a:pt x="26669" y="34290"/>
                </a:lnTo>
                <a:lnTo>
                  <a:pt x="24129" y="38100"/>
                </a:lnTo>
                <a:lnTo>
                  <a:pt x="20319" y="43180"/>
                </a:lnTo>
                <a:lnTo>
                  <a:pt x="16510" y="46990"/>
                </a:lnTo>
                <a:lnTo>
                  <a:pt x="8889" y="62230"/>
                </a:lnTo>
                <a:lnTo>
                  <a:pt x="7619" y="67310"/>
                </a:lnTo>
                <a:lnTo>
                  <a:pt x="5079" y="72390"/>
                </a:lnTo>
                <a:lnTo>
                  <a:pt x="2539" y="82550"/>
                </a:lnTo>
                <a:lnTo>
                  <a:pt x="1269" y="88900"/>
                </a:lnTo>
                <a:lnTo>
                  <a:pt x="1269" y="93980"/>
                </a:lnTo>
                <a:lnTo>
                  <a:pt x="0" y="99060"/>
                </a:lnTo>
                <a:lnTo>
                  <a:pt x="0" y="528320"/>
                </a:lnTo>
                <a:lnTo>
                  <a:pt x="1269" y="534670"/>
                </a:lnTo>
                <a:lnTo>
                  <a:pt x="1269" y="539750"/>
                </a:lnTo>
                <a:lnTo>
                  <a:pt x="5079" y="554990"/>
                </a:lnTo>
                <a:lnTo>
                  <a:pt x="7619" y="561340"/>
                </a:lnTo>
                <a:lnTo>
                  <a:pt x="8889" y="566420"/>
                </a:lnTo>
                <a:lnTo>
                  <a:pt x="11429" y="570230"/>
                </a:lnTo>
                <a:lnTo>
                  <a:pt x="16510" y="580390"/>
                </a:lnTo>
                <a:lnTo>
                  <a:pt x="20319" y="584200"/>
                </a:lnTo>
                <a:lnTo>
                  <a:pt x="24129" y="589280"/>
                </a:lnTo>
                <a:lnTo>
                  <a:pt x="26669" y="593090"/>
                </a:lnTo>
                <a:lnTo>
                  <a:pt x="34289" y="600710"/>
                </a:lnTo>
                <a:lnTo>
                  <a:pt x="39369" y="604520"/>
                </a:lnTo>
                <a:lnTo>
                  <a:pt x="43179" y="608330"/>
                </a:lnTo>
                <a:lnTo>
                  <a:pt x="48260" y="610870"/>
                </a:lnTo>
                <a:lnTo>
                  <a:pt x="52069" y="613410"/>
                </a:lnTo>
                <a:lnTo>
                  <a:pt x="67310" y="621030"/>
                </a:lnTo>
                <a:lnTo>
                  <a:pt x="82550" y="624840"/>
                </a:lnTo>
                <a:lnTo>
                  <a:pt x="88900" y="626110"/>
                </a:lnTo>
                <a:lnTo>
                  <a:pt x="93979" y="627380"/>
                </a:lnTo>
                <a:lnTo>
                  <a:pt x="3354069" y="627380"/>
                </a:lnTo>
                <a:lnTo>
                  <a:pt x="3364230" y="624840"/>
                </a:lnTo>
                <a:lnTo>
                  <a:pt x="3370580" y="623570"/>
                </a:lnTo>
                <a:lnTo>
                  <a:pt x="3375660" y="622300"/>
                </a:lnTo>
                <a:lnTo>
                  <a:pt x="3380740" y="619760"/>
                </a:lnTo>
                <a:lnTo>
                  <a:pt x="3385819" y="618490"/>
                </a:lnTo>
                <a:lnTo>
                  <a:pt x="3390899" y="615950"/>
                </a:lnTo>
                <a:lnTo>
                  <a:pt x="3394710" y="613410"/>
                </a:lnTo>
                <a:lnTo>
                  <a:pt x="3399790" y="610870"/>
                </a:lnTo>
                <a:lnTo>
                  <a:pt x="3404869" y="607060"/>
                </a:lnTo>
                <a:lnTo>
                  <a:pt x="3408680" y="604520"/>
                </a:lnTo>
                <a:lnTo>
                  <a:pt x="3423919" y="589280"/>
                </a:lnTo>
                <a:lnTo>
                  <a:pt x="3427730" y="584200"/>
                </a:lnTo>
                <a:lnTo>
                  <a:pt x="3430269" y="580390"/>
                </a:lnTo>
                <a:lnTo>
                  <a:pt x="3432810" y="575310"/>
                </a:lnTo>
                <a:lnTo>
                  <a:pt x="3436619" y="570230"/>
                </a:lnTo>
                <a:lnTo>
                  <a:pt x="3437890" y="565150"/>
                </a:lnTo>
                <a:lnTo>
                  <a:pt x="3440430" y="560070"/>
                </a:lnTo>
                <a:lnTo>
                  <a:pt x="3442969" y="549910"/>
                </a:lnTo>
                <a:lnTo>
                  <a:pt x="3445510" y="544830"/>
                </a:lnTo>
                <a:lnTo>
                  <a:pt x="3445510" y="539750"/>
                </a:lnTo>
                <a:lnTo>
                  <a:pt x="3446780" y="533400"/>
                </a:lnTo>
                <a:lnTo>
                  <a:pt x="3446780" y="523240"/>
                </a:lnTo>
                <a:lnTo>
                  <a:pt x="3448049" y="523240"/>
                </a:lnTo>
                <a:lnTo>
                  <a:pt x="3446780" y="104140"/>
                </a:lnTo>
                <a:lnTo>
                  <a:pt x="3446780" y="93980"/>
                </a:lnTo>
                <a:lnTo>
                  <a:pt x="3445510" y="88900"/>
                </a:lnTo>
                <a:lnTo>
                  <a:pt x="3445510" y="82550"/>
                </a:lnTo>
                <a:lnTo>
                  <a:pt x="3442969" y="77470"/>
                </a:lnTo>
                <a:lnTo>
                  <a:pt x="3440430" y="67310"/>
                </a:lnTo>
                <a:lnTo>
                  <a:pt x="3430269" y="46990"/>
                </a:lnTo>
                <a:lnTo>
                  <a:pt x="3427730" y="43180"/>
                </a:lnTo>
                <a:lnTo>
                  <a:pt x="3423919" y="38100"/>
                </a:lnTo>
                <a:lnTo>
                  <a:pt x="3412490" y="26670"/>
                </a:lnTo>
                <a:lnTo>
                  <a:pt x="3408680" y="24130"/>
                </a:lnTo>
                <a:lnTo>
                  <a:pt x="3403599" y="20320"/>
                </a:lnTo>
                <a:lnTo>
                  <a:pt x="3399790" y="16510"/>
                </a:lnTo>
                <a:lnTo>
                  <a:pt x="3394710" y="13970"/>
                </a:lnTo>
                <a:lnTo>
                  <a:pt x="3390899" y="11430"/>
                </a:lnTo>
                <a:lnTo>
                  <a:pt x="3380740" y="6350"/>
                </a:lnTo>
                <a:lnTo>
                  <a:pt x="3375660" y="5080"/>
                </a:lnTo>
                <a:lnTo>
                  <a:pt x="3369310" y="3810"/>
                </a:lnTo>
                <a:lnTo>
                  <a:pt x="3359149" y="1270"/>
                </a:lnTo>
                <a:close/>
              </a:path>
              <a:path w="3448050" h="627380">
                <a:moveTo>
                  <a:pt x="3347719" y="0"/>
                </a:moveTo>
                <a:lnTo>
                  <a:pt x="99060" y="0"/>
                </a:lnTo>
                <a:lnTo>
                  <a:pt x="93979" y="1270"/>
                </a:lnTo>
                <a:lnTo>
                  <a:pt x="3354069" y="1270"/>
                </a:lnTo>
                <a:lnTo>
                  <a:pt x="3347719" y="0"/>
                </a:lnTo>
                <a:close/>
              </a:path>
            </a:pathLst>
          </a:custGeom>
          <a:solidFill>
            <a:srgbClr val="000000">
              <a:alpha val="32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33009" y="1879600"/>
            <a:ext cx="3448050" cy="627380"/>
          </a:xfrm>
          <a:custGeom>
            <a:avLst/>
            <a:gdLst/>
            <a:ahLst/>
            <a:cxnLst/>
            <a:rect l="l" t="t" r="r" b="b"/>
            <a:pathLst>
              <a:path w="3448050" h="627380">
                <a:moveTo>
                  <a:pt x="3354069" y="626110"/>
                </a:moveTo>
                <a:lnTo>
                  <a:pt x="93979" y="626110"/>
                </a:lnTo>
                <a:lnTo>
                  <a:pt x="99060" y="627380"/>
                </a:lnTo>
                <a:lnTo>
                  <a:pt x="3348990" y="627380"/>
                </a:lnTo>
                <a:lnTo>
                  <a:pt x="3354069" y="626110"/>
                </a:lnTo>
                <a:close/>
              </a:path>
              <a:path w="3448050" h="627380">
                <a:moveTo>
                  <a:pt x="3359149" y="1270"/>
                </a:moveTo>
                <a:lnTo>
                  <a:pt x="88900" y="1270"/>
                </a:lnTo>
                <a:lnTo>
                  <a:pt x="82550" y="2539"/>
                </a:lnTo>
                <a:lnTo>
                  <a:pt x="67310" y="6350"/>
                </a:lnTo>
                <a:lnTo>
                  <a:pt x="52069" y="13969"/>
                </a:lnTo>
                <a:lnTo>
                  <a:pt x="48260" y="16510"/>
                </a:lnTo>
                <a:lnTo>
                  <a:pt x="43179" y="20319"/>
                </a:lnTo>
                <a:lnTo>
                  <a:pt x="38100" y="22860"/>
                </a:lnTo>
                <a:lnTo>
                  <a:pt x="26669" y="34289"/>
                </a:lnTo>
                <a:lnTo>
                  <a:pt x="24129" y="38100"/>
                </a:lnTo>
                <a:lnTo>
                  <a:pt x="20319" y="43180"/>
                </a:lnTo>
                <a:lnTo>
                  <a:pt x="16510" y="46989"/>
                </a:lnTo>
                <a:lnTo>
                  <a:pt x="8889" y="62230"/>
                </a:lnTo>
                <a:lnTo>
                  <a:pt x="7619" y="67310"/>
                </a:lnTo>
                <a:lnTo>
                  <a:pt x="5079" y="72389"/>
                </a:lnTo>
                <a:lnTo>
                  <a:pt x="1269" y="87630"/>
                </a:lnTo>
                <a:lnTo>
                  <a:pt x="1269" y="93980"/>
                </a:lnTo>
                <a:lnTo>
                  <a:pt x="0" y="99060"/>
                </a:lnTo>
                <a:lnTo>
                  <a:pt x="0" y="528319"/>
                </a:lnTo>
                <a:lnTo>
                  <a:pt x="1269" y="534669"/>
                </a:lnTo>
                <a:lnTo>
                  <a:pt x="1269" y="539750"/>
                </a:lnTo>
                <a:lnTo>
                  <a:pt x="5079" y="554989"/>
                </a:lnTo>
                <a:lnTo>
                  <a:pt x="7619" y="561339"/>
                </a:lnTo>
                <a:lnTo>
                  <a:pt x="8889" y="566419"/>
                </a:lnTo>
                <a:lnTo>
                  <a:pt x="11429" y="570230"/>
                </a:lnTo>
                <a:lnTo>
                  <a:pt x="16510" y="580389"/>
                </a:lnTo>
                <a:lnTo>
                  <a:pt x="20319" y="584200"/>
                </a:lnTo>
                <a:lnTo>
                  <a:pt x="24129" y="589280"/>
                </a:lnTo>
                <a:lnTo>
                  <a:pt x="26669" y="593089"/>
                </a:lnTo>
                <a:lnTo>
                  <a:pt x="34289" y="600710"/>
                </a:lnTo>
                <a:lnTo>
                  <a:pt x="39369" y="604519"/>
                </a:lnTo>
                <a:lnTo>
                  <a:pt x="43179" y="607060"/>
                </a:lnTo>
                <a:lnTo>
                  <a:pt x="48260" y="610869"/>
                </a:lnTo>
                <a:lnTo>
                  <a:pt x="52069" y="613410"/>
                </a:lnTo>
                <a:lnTo>
                  <a:pt x="67310" y="621030"/>
                </a:lnTo>
                <a:lnTo>
                  <a:pt x="82550" y="624839"/>
                </a:lnTo>
                <a:lnTo>
                  <a:pt x="88900" y="626110"/>
                </a:lnTo>
                <a:lnTo>
                  <a:pt x="3359149" y="626110"/>
                </a:lnTo>
                <a:lnTo>
                  <a:pt x="3364230" y="624839"/>
                </a:lnTo>
                <a:lnTo>
                  <a:pt x="3370580" y="623569"/>
                </a:lnTo>
                <a:lnTo>
                  <a:pt x="3375660" y="622300"/>
                </a:lnTo>
                <a:lnTo>
                  <a:pt x="3380740" y="619760"/>
                </a:lnTo>
                <a:lnTo>
                  <a:pt x="3385819" y="618489"/>
                </a:lnTo>
                <a:lnTo>
                  <a:pt x="3390899" y="615950"/>
                </a:lnTo>
                <a:lnTo>
                  <a:pt x="3394710" y="613410"/>
                </a:lnTo>
                <a:lnTo>
                  <a:pt x="3399790" y="610869"/>
                </a:lnTo>
                <a:lnTo>
                  <a:pt x="3404869" y="607060"/>
                </a:lnTo>
                <a:lnTo>
                  <a:pt x="3408680" y="604519"/>
                </a:lnTo>
                <a:lnTo>
                  <a:pt x="3420110" y="593089"/>
                </a:lnTo>
                <a:lnTo>
                  <a:pt x="3423919" y="588010"/>
                </a:lnTo>
                <a:lnTo>
                  <a:pt x="3427730" y="584200"/>
                </a:lnTo>
                <a:lnTo>
                  <a:pt x="3430269" y="580389"/>
                </a:lnTo>
                <a:lnTo>
                  <a:pt x="3432810" y="575310"/>
                </a:lnTo>
                <a:lnTo>
                  <a:pt x="3436619" y="570230"/>
                </a:lnTo>
                <a:lnTo>
                  <a:pt x="3437890" y="565150"/>
                </a:lnTo>
                <a:lnTo>
                  <a:pt x="3440430" y="560069"/>
                </a:lnTo>
                <a:lnTo>
                  <a:pt x="3442969" y="549910"/>
                </a:lnTo>
                <a:lnTo>
                  <a:pt x="3445510" y="544830"/>
                </a:lnTo>
                <a:lnTo>
                  <a:pt x="3445510" y="539750"/>
                </a:lnTo>
                <a:lnTo>
                  <a:pt x="3446780" y="533400"/>
                </a:lnTo>
                <a:lnTo>
                  <a:pt x="3446780" y="523239"/>
                </a:lnTo>
                <a:lnTo>
                  <a:pt x="3448049" y="523239"/>
                </a:lnTo>
                <a:lnTo>
                  <a:pt x="3446780" y="104139"/>
                </a:lnTo>
                <a:lnTo>
                  <a:pt x="3446780" y="93980"/>
                </a:lnTo>
                <a:lnTo>
                  <a:pt x="3445510" y="87630"/>
                </a:lnTo>
                <a:lnTo>
                  <a:pt x="3445510" y="82550"/>
                </a:lnTo>
                <a:lnTo>
                  <a:pt x="3442969" y="77469"/>
                </a:lnTo>
                <a:lnTo>
                  <a:pt x="3423919" y="38100"/>
                </a:lnTo>
                <a:lnTo>
                  <a:pt x="3403599" y="20319"/>
                </a:lnTo>
                <a:lnTo>
                  <a:pt x="3399790" y="16510"/>
                </a:lnTo>
                <a:lnTo>
                  <a:pt x="3394710" y="13969"/>
                </a:lnTo>
                <a:lnTo>
                  <a:pt x="3390899" y="11429"/>
                </a:lnTo>
                <a:lnTo>
                  <a:pt x="3380740" y="6350"/>
                </a:lnTo>
                <a:lnTo>
                  <a:pt x="3375660" y="5079"/>
                </a:lnTo>
                <a:lnTo>
                  <a:pt x="3369310" y="3810"/>
                </a:lnTo>
                <a:lnTo>
                  <a:pt x="3359149" y="1270"/>
                </a:lnTo>
                <a:close/>
              </a:path>
              <a:path w="3448050" h="627380">
                <a:moveTo>
                  <a:pt x="3347719" y="0"/>
                </a:moveTo>
                <a:lnTo>
                  <a:pt x="99060" y="0"/>
                </a:lnTo>
                <a:lnTo>
                  <a:pt x="93979" y="1270"/>
                </a:lnTo>
                <a:lnTo>
                  <a:pt x="3354069" y="1270"/>
                </a:lnTo>
                <a:lnTo>
                  <a:pt x="3347719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57140" y="2672079"/>
            <a:ext cx="3421379" cy="627380"/>
          </a:xfrm>
          <a:custGeom>
            <a:avLst/>
            <a:gdLst/>
            <a:ahLst/>
            <a:cxnLst/>
            <a:rect l="l" t="t" r="r" b="b"/>
            <a:pathLst>
              <a:path w="3421379" h="627379">
                <a:moveTo>
                  <a:pt x="3328669" y="626109"/>
                </a:moveTo>
                <a:lnTo>
                  <a:pt x="93980" y="626109"/>
                </a:lnTo>
                <a:lnTo>
                  <a:pt x="99060" y="627380"/>
                </a:lnTo>
                <a:lnTo>
                  <a:pt x="3322319" y="627380"/>
                </a:lnTo>
                <a:lnTo>
                  <a:pt x="3328669" y="626109"/>
                </a:lnTo>
                <a:close/>
              </a:path>
              <a:path w="3421379" h="627379">
                <a:moveTo>
                  <a:pt x="3338830" y="1269"/>
                </a:moveTo>
                <a:lnTo>
                  <a:pt x="82550" y="1269"/>
                </a:lnTo>
                <a:lnTo>
                  <a:pt x="77470" y="2539"/>
                </a:lnTo>
                <a:lnTo>
                  <a:pt x="72389" y="5080"/>
                </a:lnTo>
                <a:lnTo>
                  <a:pt x="67310" y="6350"/>
                </a:lnTo>
                <a:lnTo>
                  <a:pt x="52070" y="13969"/>
                </a:lnTo>
                <a:lnTo>
                  <a:pt x="48260" y="16509"/>
                </a:lnTo>
                <a:lnTo>
                  <a:pt x="43180" y="19050"/>
                </a:lnTo>
                <a:lnTo>
                  <a:pt x="38100" y="22859"/>
                </a:lnTo>
                <a:lnTo>
                  <a:pt x="26670" y="34289"/>
                </a:lnTo>
                <a:lnTo>
                  <a:pt x="24130" y="38100"/>
                </a:lnTo>
                <a:lnTo>
                  <a:pt x="20320" y="43180"/>
                </a:lnTo>
                <a:lnTo>
                  <a:pt x="16510" y="46989"/>
                </a:lnTo>
                <a:lnTo>
                  <a:pt x="13970" y="52069"/>
                </a:lnTo>
                <a:lnTo>
                  <a:pt x="11430" y="55880"/>
                </a:lnTo>
                <a:lnTo>
                  <a:pt x="6350" y="66039"/>
                </a:lnTo>
                <a:lnTo>
                  <a:pt x="5080" y="71119"/>
                </a:lnTo>
                <a:lnTo>
                  <a:pt x="3810" y="77469"/>
                </a:lnTo>
                <a:lnTo>
                  <a:pt x="1270" y="87630"/>
                </a:lnTo>
                <a:lnTo>
                  <a:pt x="1270" y="92709"/>
                </a:lnTo>
                <a:lnTo>
                  <a:pt x="0" y="99059"/>
                </a:lnTo>
                <a:lnTo>
                  <a:pt x="0" y="528319"/>
                </a:lnTo>
                <a:lnTo>
                  <a:pt x="1270" y="533400"/>
                </a:lnTo>
                <a:lnTo>
                  <a:pt x="1270" y="539750"/>
                </a:lnTo>
                <a:lnTo>
                  <a:pt x="5080" y="554989"/>
                </a:lnTo>
                <a:lnTo>
                  <a:pt x="7620" y="560069"/>
                </a:lnTo>
                <a:lnTo>
                  <a:pt x="8889" y="565150"/>
                </a:lnTo>
                <a:lnTo>
                  <a:pt x="13970" y="575309"/>
                </a:lnTo>
                <a:lnTo>
                  <a:pt x="16510" y="579119"/>
                </a:lnTo>
                <a:lnTo>
                  <a:pt x="20320" y="584200"/>
                </a:lnTo>
                <a:lnTo>
                  <a:pt x="24130" y="588009"/>
                </a:lnTo>
                <a:lnTo>
                  <a:pt x="26670" y="591819"/>
                </a:lnTo>
                <a:lnTo>
                  <a:pt x="48260" y="609600"/>
                </a:lnTo>
                <a:lnTo>
                  <a:pt x="52070" y="613409"/>
                </a:lnTo>
                <a:lnTo>
                  <a:pt x="62230" y="618489"/>
                </a:lnTo>
                <a:lnTo>
                  <a:pt x="67310" y="619759"/>
                </a:lnTo>
                <a:lnTo>
                  <a:pt x="72389" y="622300"/>
                </a:lnTo>
                <a:lnTo>
                  <a:pt x="82550" y="624839"/>
                </a:lnTo>
                <a:lnTo>
                  <a:pt x="88900" y="626109"/>
                </a:lnTo>
                <a:lnTo>
                  <a:pt x="3333750" y="626109"/>
                </a:lnTo>
                <a:lnTo>
                  <a:pt x="3348990" y="622300"/>
                </a:lnTo>
                <a:lnTo>
                  <a:pt x="3355340" y="619759"/>
                </a:lnTo>
                <a:lnTo>
                  <a:pt x="3360419" y="618489"/>
                </a:lnTo>
                <a:lnTo>
                  <a:pt x="3364230" y="615950"/>
                </a:lnTo>
                <a:lnTo>
                  <a:pt x="3369310" y="613409"/>
                </a:lnTo>
                <a:lnTo>
                  <a:pt x="3374390" y="609600"/>
                </a:lnTo>
                <a:lnTo>
                  <a:pt x="3378200" y="607059"/>
                </a:lnTo>
                <a:lnTo>
                  <a:pt x="3383280" y="603250"/>
                </a:lnTo>
                <a:lnTo>
                  <a:pt x="3387090" y="599439"/>
                </a:lnTo>
                <a:lnTo>
                  <a:pt x="3390900" y="596900"/>
                </a:lnTo>
                <a:lnTo>
                  <a:pt x="3394710" y="591819"/>
                </a:lnTo>
                <a:lnTo>
                  <a:pt x="3402330" y="584200"/>
                </a:lnTo>
                <a:lnTo>
                  <a:pt x="3404869" y="579119"/>
                </a:lnTo>
                <a:lnTo>
                  <a:pt x="3407410" y="575309"/>
                </a:lnTo>
                <a:lnTo>
                  <a:pt x="3415030" y="560069"/>
                </a:lnTo>
                <a:lnTo>
                  <a:pt x="3417569" y="549909"/>
                </a:lnTo>
                <a:lnTo>
                  <a:pt x="3418840" y="543559"/>
                </a:lnTo>
                <a:lnTo>
                  <a:pt x="3421380" y="533400"/>
                </a:lnTo>
                <a:lnTo>
                  <a:pt x="3421380" y="92709"/>
                </a:lnTo>
                <a:lnTo>
                  <a:pt x="3417569" y="77469"/>
                </a:lnTo>
                <a:lnTo>
                  <a:pt x="3416300" y="71119"/>
                </a:lnTo>
                <a:lnTo>
                  <a:pt x="3415030" y="66039"/>
                </a:lnTo>
                <a:lnTo>
                  <a:pt x="3409950" y="55880"/>
                </a:lnTo>
                <a:lnTo>
                  <a:pt x="3407410" y="52069"/>
                </a:lnTo>
                <a:lnTo>
                  <a:pt x="3404869" y="46989"/>
                </a:lnTo>
                <a:lnTo>
                  <a:pt x="3378200" y="19050"/>
                </a:lnTo>
                <a:lnTo>
                  <a:pt x="3348990" y="5080"/>
                </a:lnTo>
                <a:lnTo>
                  <a:pt x="3343910" y="2539"/>
                </a:lnTo>
                <a:lnTo>
                  <a:pt x="3338830" y="1269"/>
                </a:lnTo>
                <a:close/>
              </a:path>
              <a:path w="3421379" h="627379">
                <a:moveTo>
                  <a:pt x="3327400" y="0"/>
                </a:moveTo>
                <a:lnTo>
                  <a:pt x="93980" y="0"/>
                </a:lnTo>
                <a:lnTo>
                  <a:pt x="88900" y="1269"/>
                </a:lnTo>
                <a:lnTo>
                  <a:pt x="3333750" y="1269"/>
                </a:lnTo>
                <a:lnTo>
                  <a:pt x="3327400" y="0"/>
                </a:lnTo>
                <a:close/>
              </a:path>
            </a:pathLst>
          </a:custGeom>
          <a:solidFill>
            <a:srgbClr val="000000">
              <a:alpha val="32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057140" y="2642870"/>
            <a:ext cx="3421379" cy="628650"/>
          </a:xfrm>
          <a:custGeom>
            <a:avLst/>
            <a:gdLst/>
            <a:ahLst/>
            <a:cxnLst/>
            <a:rect l="l" t="t" r="r" b="b"/>
            <a:pathLst>
              <a:path w="3421379" h="628650">
                <a:moveTo>
                  <a:pt x="3333750" y="626110"/>
                </a:moveTo>
                <a:lnTo>
                  <a:pt x="88900" y="626110"/>
                </a:lnTo>
                <a:lnTo>
                  <a:pt x="99060" y="628650"/>
                </a:lnTo>
                <a:lnTo>
                  <a:pt x="3322319" y="628650"/>
                </a:lnTo>
                <a:lnTo>
                  <a:pt x="3328669" y="627380"/>
                </a:lnTo>
                <a:lnTo>
                  <a:pt x="3333750" y="626110"/>
                </a:lnTo>
                <a:close/>
              </a:path>
              <a:path w="3421379" h="628650">
                <a:moveTo>
                  <a:pt x="3338830" y="2540"/>
                </a:moveTo>
                <a:lnTo>
                  <a:pt x="82550" y="2540"/>
                </a:lnTo>
                <a:lnTo>
                  <a:pt x="72389" y="5080"/>
                </a:lnTo>
                <a:lnTo>
                  <a:pt x="52070" y="15240"/>
                </a:lnTo>
                <a:lnTo>
                  <a:pt x="48260" y="17780"/>
                </a:lnTo>
                <a:lnTo>
                  <a:pt x="43180" y="20319"/>
                </a:lnTo>
                <a:lnTo>
                  <a:pt x="38100" y="24130"/>
                </a:lnTo>
                <a:lnTo>
                  <a:pt x="34289" y="26669"/>
                </a:lnTo>
                <a:lnTo>
                  <a:pt x="30480" y="31750"/>
                </a:lnTo>
                <a:lnTo>
                  <a:pt x="26670" y="35560"/>
                </a:lnTo>
                <a:lnTo>
                  <a:pt x="24130" y="39369"/>
                </a:lnTo>
                <a:lnTo>
                  <a:pt x="20320" y="43180"/>
                </a:lnTo>
                <a:lnTo>
                  <a:pt x="16510" y="48260"/>
                </a:lnTo>
                <a:lnTo>
                  <a:pt x="13970" y="53340"/>
                </a:lnTo>
                <a:lnTo>
                  <a:pt x="11430" y="57150"/>
                </a:lnTo>
                <a:lnTo>
                  <a:pt x="6350" y="67310"/>
                </a:lnTo>
                <a:lnTo>
                  <a:pt x="3810" y="77469"/>
                </a:lnTo>
                <a:lnTo>
                  <a:pt x="2539" y="83819"/>
                </a:lnTo>
                <a:lnTo>
                  <a:pt x="1270" y="88900"/>
                </a:lnTo>
                <a:lnTo>
                  <a:pt x="1270" y="93980"/>
                </a:lnTo>
                <a:lnTo>
                  <a:pt x="0" y="99060"/>
                </a:lnTo>
                <a:lnTo>
                  <a:pt x="0" y="529590"/>
                </a:lnTo>
                <a:lnTo>
                  <a:pt x="1270" y="534669"/>
                </a:lnTo>
                <a:lnTo>
                  <a:pt x="1270" y="539750"/>
                </a:lnTo>
                <a:lnTo>
                  <a:pt x="2539" y="546100"/>
                </a:lnTo>
                <a:lnTo>
                  <a:pt x="5080" y="556260"/>
                </a:lnTo>
                <a:lnTo>
                  <a:pt x="7620" y="561340"/>
                </a:lnTo>
                <a:lnTo>
                  <a:pt x="8889" y="566419"/>
                </a:lnTo>
                <a:lnTo>
                  <a:pt x="13970" y="576580"/>
                </a:lnTo>
                <a:lnTo>
                  <a:pt x="16510" y="580390"/>
                </a:lnTo>
                <a:lnTo>
                  <a:pt x="20320" y="585469"/>
                </a:lnTo>
                <a:lnTo>
                  <a:pt x="24130" y="589280"/>
                </a:lnTo>
                <a:lnTo>
                  <a:pt x="26670" y="593090"/>
                </a:lnTo>
                <a:lnTo>
                  <a:pt x="30480" y="596900"/>
                </a:lnTo>
                <a:lnTo>
                  <a:pt x="34289" y="601980"/>
                </a:lnTo>
                <a:lnTo>
                  <a:pt x="39370" y="604519"/>
                </a:lnTo>
                <a:lnTo>
                  <a:pt x="43180" y="608330"/>
                </a:lnTo>
                <a:lnTo>
                  <a:pt x="48260" y="610869"/>
                </a:lnTo>
                <a:lnTo>
                  <a:pt x="52070" y="614680"/>
                </a:lnTo>
                <a:lnTo>
                  <a:pt x="57150" y="617219"/>
                </a:lnTo>
                <a:lnTo>
                  <a:pt x="62230" y="618490"/>
                </a:lnTo>
                <a:lnTo>
                  <a:pt x="72389" y="623569"/>
                </a:lnTo>
                <a:lnTo>
                  <a:pt x="82550" y="626110"/>
                </a:lnTo>
                <a:lnTo>
                  <a:pt x="3338830" y="626110"/>
                </a:lnTo>
                <a:lnTo>
                  <a:pt x="3348990" y="623569"/>
                </a:lnTo>
                <a:lnTo>
                  <a:pt x="3355340" y="621030"/>
                </a:lnTo>
                <a:lnTo>
                  <a:pt x="3360419" y="618490"/>
                </a:lnTo>
                <a:lnTo>
                  <a:pt x="3364230" y="615950"/>
                </a:lnTo>
                <a:lnTo>
                  <a:pt x="3369310" y="614680"/>
                </a:lnTo>
                <a:lnTo>
                  <a:pt x="3374390" y="610869"/>
                </a:lnTo>
                <a:lnTo>
                  <a:pt x="3378200" y="608330"/>
                </a:lnTo>
                <a:lnTo>
                  <a:pt x="3383280" y="604519"/>
                </a:lnTo>
                <a:lnTo>
                  <a:pt x="3402330" y="585469"/>
                </a:lnTo>
                <a:lnTo>
                  <a:pt x="3409950" y="570230"/>
                </a:lnTo>
                <a:lnTo>
                  <a:pt x="3412490" y="566419"/>
                </a:lnTo>
                <a:lnTo>
                  <a:pt x="3415030" y="561340"/>
                </a:lnTo>
                <a:lnTo>
                  <a:pt x="3417569" y="551180"/>
                </a:lnTo>
                <a:lnTo>
                  <a:pt x="3418840" y="544830"/>
                </a:lnTo>
                <a:lnTo>
                  <a:pt x="3421380" y="534669"/>
                </a:lnTo>
                <a:lnTo>
                  <a:pt x="3421380" y="93980"/>
                </a:lnTo>
                <a:lnTo>
                  <a:pt x="3418840" y="83819"/>
                </a:lnTo>
                <a:lnTo>
                  <a:pt x="3417569" y="77469"/>
                </a:lnTo>
                <a:lnTo>
                  <a:pt x="3415030" y="67310"/>
                </a:lnTo>
                <a:lnTo>
                  <a:pt x="3409950" y="57150"/>
                </a:lnTo>
                <a:lnTo>
                  <a:pt x="3407410" y="53340"/>
                </a:lnTo>
                <a:lnTo>
                  <a:pt x="3402330" y="43180"/>
                </a:lnTo>
                <a:lnTo>
                  <a:pt x="3390900" y="31750"/>
                </a:lnTo>
                <a:lnTo>
                  <a:pt x="3387090" y="26669"/>
                </a:lnTo>
                <a:lnTo>
                  <a:pt x="3383280" y="24130"/>
                </a:lnTo>
                <a:lnTo>
                  <a:pt x="3378200" y="20319"/>
                </a:lnTo>
                <a:lnTo>
                  <a:pt x="3374390" y="17780"/>
                </a:lnTo>
                <a:lnTo>
                  <a:pt x="3348990" y="5080"/>
                </a:lnTo>
                <a:lnTo>
                  <a:pt x="3338830" y="2540"/>
                </a:lnTo>
                <a:close/>
              </a:path>
              <a:path w="3421379" h="628650">
                <a:moveTo>
                  <a:pt x="3322319" y="0"/>
                </a:moveTo>
                <a:lnTo>
                  <a:pt x="99060" y="0"/>
                </a:lnTo>
                <a:lnTo>
                  <a:pt x="88900" y="2540"/>
                </a:lnTo>
                <a:lnTo>
                  <a:pt x="3333750" y="2540"/>
                </a:lnTo>
                <a:lnTo>
                  <a:pt x="3327400" y="1269"/>
                </a:lnTo>
                <a:lnTo>
                  <a:pt x="3322319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5530850" y="2089150"/>
            <a:ext cx="2473325" cy="972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5240" algn="ctr">
              <a:lnSpc>
                <a:spcPct val="100000"/>
              </a:lnSpc>
              <a:spcBef>
                <a:spcPts val="100"/>
              </a:spcBef>
            </a:pPr>
            <a:r>
              <a:rPr sz="1200" spc="-15" dirty="0">
                <a:solidFill>
                  <a:srgbClr val="424242"/>
                </a:solidFill>
                <a:latin typeface="Arial"/>
                <a:cs typeface="Arial"/>
              </a:rPr>
              <a:t>Городской </a:t>
            </a:r>
            <a:r>
              <a:rPr sz="1200" spc="-5" dirty="0">
                <a:solidFill>
                  <a:srgbClr val="424242"/>
                </a:solidFill>
                <a:latin typeface="Arial"/>
                <a:cs typeface="Arial"/>
              </a:rPr>
              <a:t>округ</a:t>
            </a:r>
            <a:r>
              <a:rPr sz="1200" spc="-55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424242"/>
                </a:solidFill>
                <a:latin typeface="Arial"/>
                <a:cs typeface="Arial"/>
              </a:rPr>
              <a:t>Молодежный</a:t>
            </a:r>
            <a:endParaRPr sz="1200">
              <a:latin typeface="Arial"/>
              <a:cs typeface="Arial"/>
            </a:endParaRPr>
          </a:p>
          <a:p>
            <a:pPr marL="369570">
              <a:lnSpc>
                <a:spcPct val="100000"/>
              </a:lnSpc>
              <a:tabLst>
                <a:tab pos="1849755" algn="l"/>
              </a:tabLst>
            </a:pPr>
            <a:r>
              <a:rPr sz="1000" spc="-10" dirty="0">
                <a:solidFill>
                  <a:srgbClr val="FFFFFF"/>
                </a:solidFill>
                <a:latin typeface="Arial"/>
                <a:cs typeface="Arial"/>
              </a:rPr>
              <a:t>137000	</a:t>
            </a:r>
            <a:r>
              <a:rPr sz="1000" spc="-5" dirty="0">
                <a:solidFill>
                  <a:srgbClr val="FFFFFF"/>
                </a:solidFill>
                <a:latin typeface="Arial"/>
                <a:cs typeface="Arial"/>
              </a:rPr>
              <a:t>137000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850"/>
              </a:spcBef>
            </a:pPr>
            <a:r>
              <a:rPr sz="1200" spc="-15" dirty="0">
                <a:solidFill>
                  <a:srgbClr val="424242"/>
                </a:solidFill>
                <a:latin typeface="Arial"/>
                <a:cs typeface="Arial"/>
              </a:rPr>
              <a:t>Городской </a:t>
            </a:r>
            <a:r>
              <a:rPr sz="1200" spc="-5" dirty="0">
                <a:solidFill>
                  <a:srgbClr val="424242"/>
                </a:solidFill>
                <a:latin typeface="Arial"/>
                <a:cs typeface="Arial"/>
              </a:rPr>
              <a:t>округ </a:t>
            </a:r>
            <a:r>
              <a:rPr sz="1200" spc="-15" dirty="0">
                <a:solidFill>
                  <a:srgbClr val="424242"/>
                </a:solidFill>
                <a:latin typeface="Arial"/>
                <a:cs typeface="Arial"/>
              </a:rPr>
              <a:t>Звездный</a:t>
            </a:r>
            <a:r>
              <a:rPr sz="1200" spc="-25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424242"/>
                </a:solidFill>
                <a:latin typeface="Arial"/>
                <a:cs typeface="Arial"/>
              </a:rPr>
              <a:t>городок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086350" y="3425190"/>
            <a:ext cx="3394710" cy="627380"/>
          </a:xfrm>
          <a:custGeom>
            <a:avLst/>
            <a:gdLst/>
            <a:ahLst/>
            <a:cxnLst/>
            <a:rect l="l" t="t" r="r" b="b"/>
            <a:pathLst>
              <a:path w="3394709" h="627379">
                <a:moveTo>
                  <a:pt x="3300729" y="626110"/>
                </a:moveTo>
                <a:lnTo>
                  <a:pt x="93979" y="626110"/>
                </a:lnTo>
                <a:lnTo>
                  <a:pt x="99060" y="627380"/>
                </a:lnTo>
                <a:lnTo>
                  <a:pt x="3295650" y="627380"/>
                </a:lnTo>
                <a:lnTo>
                  <a:pt x="3300729" y="626110"/>
                </a:lnTo>
                <a:close/>
              </a:path>
              <a:path w="3394709" h="627379">
                <a:moveTo>
                  <a:pt x="3300729" y="0"/>
                </a:moveTo>
                <a:lnTo>
                  <a:pt x="93979" y="0"/>
                </a:lnTo>
                <a:lnTo>
                  <a:pt x="88900" y="1270"/>
                </a:lnTo>
                <a:lnTo>
                  <a:pt x="82550" y="2540"/>
                </a:lnTo>
                <a:lnTo>
                  <a:pt x="46989" y="16510"/>
                </a:lnTo>
                <a:lnTo>
                  <a:pt x="20320" y="43180"/>
                </a:lnTo>
                <a:lnTo>
                  <a:pt x="16510" y="46990"/>
                </a:lnTo>
                <a:lnTo>
                  <a:pt x="6350" y="67310"/>
                </a:lnTo>
                <a:lnTo>
                  <a:pt x="1270" y="87630"/>
                </a:lnTo>
                <a:lnTo>
                  <a:pt x="1270" y="93980"/>
                </a:lnTo>
                <a:lnTo>
                  <a:pt x="0" y="99060"/>
                </a:lnTo>
                <a:lnTo>
                  <a:pt x="0" y="528320"/>
                </a:lnTo>
                <a:lnTo>
                  <a:pt x="1270" y="534670"/>
                </a:lnTo>
                <a:lnTo>
                  <a:pt x="1270" y="539750"/>
                </a:lnTo>
                <a:lnTo>
                  <a:pt x="5079" y="554990"/>
                </a:lnTo>
                <a:lnTo>
                  <a:pt x="7620" y="561340"/>
                </a:lnTo>
                <a:lnTo>
                  <a:pt x="8889" y="565150"/>
                </a:lnTo>
                <a:lnTo>
                  <a:pt x="16510" y="580390"/>
                </a:lnTo>
                <a:lnTo>
                  <a:pt x="20320" y="584200"/>
                </a:lnTo>
                <a:lnTo>
                  <a:pt x="22860" y="589280"/>
                </a:lnTo>
                <a:lnTo>
                  <a:pt x="34289" y="600710"/>
                </a:lnTo>
                <a:lnTo>
                  <a:pt x="39370" y="604520"/>
                </a:lnTo>
                <a:lnTo>
                  <a:pt x="43179" y="607060"/>
                </a:lnTo>
                <a:lnTo>
                  <a:pt x="46989" y="610870"/>
                </a:lnTo>
                <a:lnTo>
                  <a:pt x="67310" y="621030"/>
                </a:lnTo>
                <a:lnTo>
                  <a:pt x="82550" y="624840"/>
                </a:lnTo>
                <a:lnTo>
                  <a:pt x="88900" y="626110"/>
                </a:lnTo>
                <a:lnTo>
                  <a:pt x="3305809" y="626110"/>
                </a:lnTo>
                <a:lnTo>
                  <a:pt x="3310890" y="624840"/>
                </a:lnTo>
                <a:lnTo>
                  <a:pt x="3317240" y="623570"/>
                </a:lnTo>
                <a:lnTo>
                  <a:pt x="3322320" y="622300"/>
                </a:lnTo>
                <a:lnTo>
                  <a:pt x="3327400" y="619760"/>
                </a:lnTo>
                <a:lnTo>
                  <a:pt x="3332479" y="618490"/>
                </a:lnTo>
                <a:lnTo>
                  <a:pt x="3337559" y="615950"/>
                </a:lnTo>
                <a:lnTo>
                  <a:pt x="3341370" y="613410"/>
                </a:lnTo>
                <a:lnTo>
                  <a:pt x="3346450" y="610870"/>
                </a:lnTo>
                <a:lnTo>
                  <a:pt x="3351529" y="607060"/>
                </a:lnTo>
                <a:lnTo>
                  <a:pt x="3355340" y="604520"/>
                </a:lnTo>
                <a:lnTo>
                  <a:pt x="3366770" y="593090"/>
                </a:lnTo>
                <a:lnTo>
                  <a:pt x="3370579" y="588010"/>
                </a:lnTo>
                <a:lnTo>
                  <a:pt x="3374390" y="584200"/>
                </a:lnTo>
                <a:lnTo>
                  <a:pt x="3376929" y="580390"/>
                </a:lnTo>
                <a:lnTo>
                  <a:pt x="3379470" y="575310"/>
                </a:lnTo>
                <a:lnTo>
                  <a:pt x="3383279" y="570230"/>
                </a:lnTo>
                <a:lnTo>
                  <a:pt x="3384550" y="565150"/>
                </a:lnTo>
                <a:lnTo>
                  <a:pt x="3387090" y="560070"/>
                </a:lnTo>
                <a:lnTo>
                  <a:pt x="3389629" y="549910"/>
                </a:lnTo>
                <a:lnTo>
                  <a:pt x="3392170" y="544830"/>
                </a:lnTo>
                <a:lnTo>
                  <a:pt x="3392170" y="539750"/>
                </a:lnTo>
                <a:lnTo>
                  <a:pt x="3393440" y="533400"/>
                </a:lnTo>
                <a:lnTo>
                  <a:pt x="3393440" y="523240"/>
                </a:lnTo>
                <a:lnTo>
                  <a:pt x="3394709" y="523240"/>
                </a:lnTo>
                <a:lnTo>
                  <a:pt x="3393440" y="104140"/>
                </a:lnTo>
                <a:lnTo>
                  <a:pt x="3393440" y="93980"/>
                </a:lnTo>
                <a:lnTo>
                  <a:pt x="3392170" y="87630"/>
                </a:lnTo>
                <a:lnTo>
                  <a:pt x="3392170" y="82550"/>
                </a:lnTo>
                <a:lnTo>
                  <a:pt x="3389629" y="77470"/>
                </a:lnTo>
                <a:lnTo>
                  <a:pt x="3370579" y="38100"/>
                </a:lnTo>
                <a:lnTo>
                  <a:pt x="3341370" y="13970"/>
                </a:lnTo>
                <a:lnTo>
                  <a:pt x="3337559" y="11430"/>
                </a:lnTo>
                <a:lnTo>
                  <a:pt x="3327400" y="6350"/>
                </a:lnTo>
                <a:lnTo>
                  <a:pt x="3322320" y="5080"/>
                </a:lnTo>
                <a:lnTo>
                  <a:pt x="3315970" y="3810"/>
                </a:lnTo>
                <a:lnTo>
                  <a:pt x="3300729" y="0"/>
                </a:lnTo>
                <a:close/>
              </a:path>
            </a:pathLst>
          </a:custGeom>
          <a:solidFill>
            <a:srgbClr val="000000">
              <a:alpha val="32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086350" y="3397250"/>
            <a:ext cx="3394710" cy="627380"/>
          </a:xfrm>
          <a:custGeom>
            <a:avLst/>
            <a:gdLst/>
            <a:ahLst/>
            <a:cxnLst/>
            <a:rect l="l" t="t" r="r" b="b"/>
            <a:pathLst>
              <a:path w="3394709" h="627379">
                <a:moveTo>
                  <a:pt x="3300729" y="626110"/>
                </a:moveTo>
                <a:lnTo>
                  <a:pt x="93979" y="626110"/>
                </a:lnTo>
                <a:lnTo>
                  <a:pt x="99060" y="627380"/>
                </a:lnTo>
                <a:lnTo>
                  <a:pt x="3295650" y="627380"/>
                </a:lnTo>
                <a:lnTo>
                  <a:pt x="3300729" y="626110"/>
                </a:lnTo>
                <a:close/>
              </a:path>
              <a:path w="3394709" h="627379">
                <a:moveTo>
                  <a:pt x="3310890" y="1269"/>
                </a:moveTo>
                <a:lnTo>
                  <a:pt x="82550" y="1269"/>
                </a:lnTo>
                <a:lnTo>
                  <a:pt x="77470" y="3810"/>
                </a:lnTo>
                <a:lnTo>
                  <a:pt x="67310" y="6350"/>
                </a:lnTo>
                <a:lnTo>
                  <a:pt x="22860" y="38100"/>
                </a:lnTo>
                <a:lnTo>
                  <a:pt x="20320" y="43180"/>
                </a:lnTo>
                <a:lnTo>
                  <a:pt x="16510" y="46989"/>
                </a:lnTo>
                <a:lnTo>
                  <a:pt x="8889" y="62230"/>
                </a:lnTo>
                <a:lnTo>
                  <a:pt x="6350" y="66039"/>
                </a:lnTo>
                <a:lnTo>
                  <a:pt x="5079" y="71119"/>
                </a:lnTo>
                <a:lnTo>
                  <a:pt x="3810" y="77469"/>
                </a:lnTo>
                <a:lnTo>
                  <a:pt x="1270" y="87630"/>
                </a:lnTo>
                <a:lnTo>
                  <a:pt x="1270" y="92710"/>
                </a:lnTo>
                <a:lnTo>
                  <a:pt x="0" y="99060"/>
                </a:lnTo>
                <a:lnTo>
                  <a:pt x="0" y="528319"/>
                </a:lnTo>
                <a:lnTo>
                  <a:pt x="1270" y="533400"/>
                </a:lnTo>
                <a:lnTo>
                  <a:pt x="1270" y="539750"/>
                </a:lnTo>
                <a:lnTo>
                  <a:pt x="5079" y="554990"/>
                </a:lnTo>
                <a:lnTo>
                  <a:pt x="7620" y="560069"/>
                </a:lnTo>
                <a:lnTo>
                  <a:pt x="8889" y="565150"/>
                </a:lnTo>
                <a:lnTo>
                  <a:pt x="13970" y="575310"/>
                </a:lnTo>
                <a:lnTo>
                  <a:pt x="16510" y="579119"/>
                </a:lnTo>
                <a:lnTo>
                  <a:pt x="20320" y="584200"/>
                </a:lnTo>
                <a:lnTo>
                  <a:pt x="22860" y="589280"/>
                </a:lnTo>
                <a:lnTo>
                  <a:pt x="34289" y="600710"/>
                </a:lnTo>
                <a:lnTo>
                  <a:pt x="39370" y="604519"/>
                </a:lnTo>
                <a:lnTo>
                  <a:pt x="43179" y="607060"/>
                </a:lnTo>
                <a:lnTo>
                  <a:pt x="46989" y="610869"/>
                </a:lnTo>
                <a:lnTo>
                  <a:pt x="62229" y="618490"/>
                </a:lnTo>
                <a:lnTo>
                  <a:pt x="67310" y="619760"/>
                </a:lnTo>
                <a:lnTo>
                  <a:pt x="72389" y="622300"/>
                </a:lnTo>
                <a:lnTo>
                  <a:pt x="82550" y="624840"/>
                </a:lnTo>
                <a:lnTo>
                  <a:pt x="88900" y="626110"/>
                </a:lnTo>
                <a:lnTo>
                  <a:pt x="3305809" y="626110"/>
                </a:lnTo>
                <a:lnTo>
                  <a:pt x="3310890" y="624840"/>
                </a:lnTo>
                <a:lnTo>
                  <a:pt x="3317240" y="623569"/>
                </a:lnTo>
                <a:lnTo>
                  <a:pt x="3322320" y="622300"/>
                </a:lnTo>
                <a:lnTo>
                  <a:pt x="3327400" y="619760"/>
                </a:lnTo>
                <a:lnTo>
                  <a:pt x="3332479" y="618490"/>
                </a:lnTo>
                <a:lnTo>
                  <a:pt x="3337559" y="615950"/>
                </a:lnTo>
                <a:lnTo>
                  <a:pt x="3341370" y="613410"/>
                </a:lnTo>
                <a:lnTo>
                  <a:pt x="3346450" y="610869"/>
                </a:lnTo>
                <a:lnTo>
                  <a:pt x="3351529" y="607060"/>
                </a:lnTo>
                <a:lnTo>
                  <a:pt x="3355340" y="603250"/>
                </a:lnTo>
                <a:lnTo>
                  <a:pt x="3359150" y="600710"/>
                </a:lnTo>
                <a:lnTo>
                  <a:pt x="3366770" y="593090"/>
                </a:lnTo>
                <a:lnTo>
                  <a:pt x="3370579" y="588010"/>
                </a:lnTo>
                <a:lnTo>
                  <a:pt x="3374390" y="584200"/>
                </a:lnTo>
                <a:lnTo>
                  <a:pt x="3376929" y="579119"/>
                </a:lnTo>
                <a:lnTo>
                  <a:pt x="3379470" y="575310"/>
                </a:lnTo>
                <a:lnTo>
                  <a:pt x="3383279" y="570230"/>
                </a:lnTo>
                <a:lnTo>
                  <a:pt x="3384550" y="565150"/>
                </a:lnTo>
                <a:lnTo>
                  <a:pt x="3387090" y="560069"/>
                </a:lnTo>
                <a:lnTo>
                  <a:pt x="3389629" y="549910"/>
                </a:lnTo>
                <a:lnTo>
                  <a:pt x="3392170" y="544830"/>
                </a:lnTo>
                <a:lnTo>
                  <a:pt x="3392170" y="538480"/>
                </a:lnTo>
                <a:lnTo>
                  <a:pt x="3393440" y="533400"/>
                </a:lnTo>
                <a:lnTo>
                  <a:pt x="3393440" y="523240"/>
                </a:lnTo>
                <a:lnTo>
                  <a:pt x="3394709" y="523240"/>
                </a:lnTo>
                <a:lnTo>
                  <a:pt x="3393440" y="104139"/>
                </a:lnTo>
                <a:lnTo>
                  <a:pt x="3393440" y="92710"/>
                </a:lnTo>
                <a:lnTo>
                  <a:pt x="3392170" y="87630"/>
                </a:lnTo>
                <a:lnTo>
                  <a:pt x="3392170" y="82550"/>
                </a:lnTo>
                <a:lnTo>
                  <a:pt x="3389629" y="77469"/>
                </a:lnTo>
                <a:lnTo>
                  <a:pt x="3388359" y="71119"/>
                </a:lnTo>
                <a:lnTo>
                  <a:pt x="3387090" y="66039"/>
                </a:lnTo>
                <a:lnTo>
                  <a:pt x="3384550" y="62230"/>
                </a:lnTo>
                <a:lnTo>
                  <a:pt x="3376929" y="46989"/>
                </a:lnTo>
                <a:lnTo>
                  <a:pt x="3350259" y="19050"/>
                </a:lnTo>
                <a:lnTo>
                  <a:pt x="3341370" y="13969"/>
                </a:lnTo>
                <a:lnTo>
                  <a:pt x="3337559" y="11430"/>
                </a:lnTo>
                <a:lnTo>
                  <a:pt x="3327400" y="6350"/>
                </a:lnTo>
                <a:lnTo>
                  <a:pt x="3322320" y="5080"/>
                </a:lnTo>
                <a:lnTo>
                  <a:pt x="3315970" y="3810"/>
                </a:lnTo>
                <a:lnTo>
                  <a:pt x="3310890" y="1269"/>
                </a:lnTo>
                <a:close/>
              </a:path>
              <a:path w="3394709" h="627379">
                <a:moveTo>
                  <a:pt x="3300729" y="0"/>
                </a:moveTo>
                <a:lnTo>
                  <a:pt x="93979" y="0"/>
                </a:lnTo>
                <a:lnTo>
                  <a:pt x="88900" y="1269"/>
                </a:lnTo>
                <a:lnTo>
                  <a:pt x="3305809" y="1269"/>
                </a:lnTo>
                <a:lnTo>
                  <a:pt x="3300729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5928359" y="3606800"/>
            <a:ext cx="17106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5" dirty="0">
                <a:solidFill>
                  <a:srgbClr val="424242"/>
                </a:solidFill>
                <a:latin typeface="Arial"/>
                <a:cs typeface="Arial"/>
              </a:rPr>
              <a:t>Городской </a:t>
            </a:r>
            <a:r>
              <a:rPr sz="1200" spc="-5" dirty="0">
                <a:solidFill>
                  <a:srgbClr val="424242"/>
                </a:solidFill>
                <a:latin typeface="Arial"/>
                <a:cs typeface="Arial"/>
              </a:rPr>
              <a:t>округ</a:t>
            </a:r>
            <a:r>
              <a:rPr sz="1200" spc="-4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424242"/>
                </a:solidFill>
                <a:latin typeface="Arial"/>
                <a:cs typeface="Arial"/>
              </a:rPr>
              <a:t>Восход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057140" y="4185920"/>
            <a:ext cx="3446779" cy="627380"/>
          </a:xfrm>
          <a:custGeom>
            <a:avLst/>
            <a:gdLst/>
            <a:ahLst/>
            <a:cxnLst/>
            <a:rect l="l" t="t" r="r" b="b"/>
            <a:pathLst>
              <a:path w="3446779" h="627379">
                <a:moveTo>
                  <a:pt x="3359150" y="1269"/>
                </a:moveTo>
                <a:lnTo>
                  <a:pt x="87630" y="1269"/>
                </a:lnTo>
                <a:lnTo>
                  <a:pt x="72389" y="5079"/>
                </a:lnTo>
                <a:lnTo>
                  <a:pt x="67310" y="7619"/>
                </a:lnTo>
                <a:lnTo>
                  <a:pt x="62230" y="8889"/>
                </a:lnTo>
                <a:lnTo>
                  <a:pt x="46989" y="16509"/>
                </a:lnTo>
                <a:lnTo>
                  <a:pt x="43180" y="20319"/>
                </a:lnTo>
                <a:lnTo>
                  <a:pt x="38100" y="24129"/>
                </a:lnTo>
                <a:lnTo>
                  <a:pt x="34289" y="26669"/>
                </a:lnTo>
                <a:lnTo>
                  <a:pt x="22860" y="38099"/>
                </a:lnTo>
                <a:lnTo>
                  <a:pt x="19050" y="43179"/>
                </a:lnTo>
                <a:lnTo>
                  <a:pt x="16510" y="48259"/>
                </a:lnTo>
                <a:lnTo>
                  <a:pt x="13970" y="52069"/>
                </a:lnTo>
                <a:lnTo>
                  <a:pt x="6350" y="67309"/>
                </a:lnTo>
                <a:lnTo>
                  <a:pt x="2539" y="82549"/>
                </a:lnTo>
                <a:lnTo>
                  <a:pt x="1270" y="88899"/>
                </a:lnTo>
                <a:lnTo>
                  <a:pt x="0" y="93979"/>
                </a:lnTo>
                <a:lnTo>
                  <a:pt x="0" y="534669"/>
                </a:lnTo>
                <a:lnTo>
                  <a:pt x="2539" y="544829"/>
                </a:lnTo>
                <a:lnTo>
                  <a:pt x="3810" y="551179"/>
                </a:lnTo>
                <a:lnTo>
                  <a:pt x="6350" y="561339"/>
                </a:lnTo>
                <a:lnTo>
                  <a:pt x="8889" y="566419"/>
                </a:lnTo>
                <a:lnTo>
                  <a:pt x="11430" y="570229"/>
                </a:lnTo>
                <a:lnTo>
                  <a:pt x="16510" y="580389"/>
                </a:lnTo>
                <a:lnTo>
                  <a:pt x="20320" y="584199"/>
                </a:lnTo>
                <a:lnTo>
                  <a:pt x="22860" y="589279"/>
                </a:lnTo>
                <a:lnTo>
                  <a:pt x="38100" y="604519"/>
                </a:lnTo>
                <a:lnTo>
                  <a:pt x="43180" y="608329"/>
                </a:lnTo>
                <a:lnTo>
                  <a:pt x="46989" y="610869"/>
                </a:lnTo>
                <a:lnTo>
                  <a:pt x="67310" y="621029"/>
                </a:lnTo>
                <a:lnTo>
                  <a:pt x="77470" y="623569"/>
                </a:lnTo>
                <a:lnTo>
                  <a:pt x="82550" y="626109"/>
                </a:lnTo>
                <a:lnTo>
                  <a:pt x="87630" y="626109"/>
                </a:lnTo>
                <a:lnTo>
                  <a:pt x="93980" y="627379"/>
                </a:lnTo>
                <a:lnTo>
                  <a:pt x="3354069" y="627379"/>
                </a:lnTo>
                <a:lnTo>
                  <a:pt x="3374390" y="622299"/>
                </a:lnTo>
                <a:lnTo>
                  <a:pt x="3380740" y="621029"/>
                </a:lnTo>
                <a:lnTo>
                  <a:pt x="3385819" y="618489"/>
                </a:lnTo>
                <a:lnTo>
                  <a:pt x="3389630" y="615949"/>
                </a:lnTo>
                <a:lnTo>
                  <a:pt x="3399790" y="610869"/>
                </a:lnTo>
                <a:lnTo>
                  <a:pt x="3403600" y="607059"/>
                </a:lnTo>
                <a:lnTo>
                  <a:pt x="3408680" y="604519"/>
                </a:lnTo>
                <a:lnTo>
                  <a:pt x="3423919" y="589279"/>
                </a:lnTo>
                <a:lnTo>
                  <a:pt x="3426460" y="584199"/>
                </a:lnTo>
                <a:lnTo>
                  <a:pt x="3430269" y="580389"/>
                </a:lnTo>
                <a:lnTo>
                  <a:pt x="3440430" y="560069"/>
                </a:lnTo>
                <a:lnTo>
                  <a:pt x="3445510" y="539749"/>
                </a:lnTo>
                <a:lnTo>
                  <a:pt x="3445510" y="534669"/>
                </a:lnTo>
                <a:lnTo>
                  <a:pt x="3446780" y="528319"/>
                </a:lnTo>
                <a:lnTo>
                  <a:pt x="3446780" y="99059"/>
                </a:lnTo>
                <a:lnTo>
                  <a:pt x="3445510" y="93979"/>
                </a:lnTo>
                <a:lnTo>
                  <a:pt x="3445510" y="88899"/>
                </a:lnTo>
                <a:lnTo>
                  <a:pt x="3432810" y="52069"/>
                </a:lnTo>
                <a:lnTo>
                  <a:pt x="3426460" y="43179"/>
                </a:lnTo>
                <a:lnTo>
                  <a:pt x="3423919" y="38099"/>
                </a:lnTo>
                <a:lnTo>
                  <a:pt x="3412490" y="26669"/>
                </a:lnTo>
                <a:lnTo>
                  <a:pt x="3408680" y="24129"/>
                </a:lnTo>
                <a:lnTo>
                  <a:pt x="3403600" y="20319"/>
                </a:lnTo>
                <a:lnTo>
                  <a:pt x="3399790" y="16509"/>
                </a:lnTo>
                <a:lnTo>
                  <a:pt x="3384550" y="8889"/>
                </a:lnTo>
                <a:lnTo>
                  <a:pt x="3379469" y="7619"/>
                </a:lnTo>
                <a:lnTo>
                  <a:pt x="3374390" y="5079"/>
                </a:lnTo>
                <a:lnTo>
                  <a:pt x="3359150" y="1269"/>
                </a:lnTo>
                <a:close/>
              </a:path>
              <a:path w="3446779" h="627379">
                <a:moveTo>
                  <a:pt x="3347719" y="0"/>
                </a:moveTo>
                <a:lnTo>
                  <a:pt x="99060" y="0"/>
                </a:lnTo>
                <a:lnTo>
                  <a:pt x="93980" y="1269"/>
                </a:lnTo>
                <a:lnTo>
                  <a:pt x="3352800" y="1269"/>
                </a:lnTo>
                <a:lnTo>
                  <a:pt x="3347719" y="0"/>
                </a:lnTo>
                <a:close/>
              </a:path>
            </a:pathLst>
          </a:custGeom>
          <a:solidFill>
            <a:srgbClr val="000000">
              <a:alpha val="32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057140" y="4157979"/>
            <a:ext cx="3446779" cy="627380"/>
          </a:xfrm>
          <a:custGeom>
            <a:avLst/>
            <a:gdLst/>
            <a:ahLst/>
            <a:cxnLst/>
            <a:rect l="l" t="t" r="r" b="b"/>
            <a:pathLst>
              <a:path w="3446779" h="627379">
                <a:moveTo>
                  <a:pt x="3359150" y="1270"/>
                </a:moveTo>
                <a:lnTo>
                  <a:pt x="87630" y="1270"/>
                </a:lnTo>
                <a:lnTo>
                  <a:pt x="67310" y="6350"/>
                </a:lnTo>
                <a:lnTo>
                  <a:pt x="46989" y="16510"/>
                </a:lnTo>
                <a:lnTo>
                  <a:pt x="43180" y="20320"/>
                </a:lnTo>
                <a:lnTo>
                  <a:pt x="38100" y="22860"/>
                </a:lnTo>
                <a:lnTo>
                  <a:pt x="6350" y="67310"/>
                </a:lnTo>
                <a:lnTo>
                  <a:pt x="0" y="93980"/>
                </a:lnTo>
                <a:lnTo>
                  <a:pt x="0" y="534670"/>
                </a:lnTo>
                <a:lnTo>
                  <a:pt x="5080" y="554990"/>
                </a:lnTo>
                <a:lnTo>
                  <a:pt x="6350" y="561340"/>
                </a:lnTo>
                <a:lnTo>
                  <a:pt x="8889" y="566420"/>
                </a:lnTo>
                <a:lnTo>
                  <a:pt x="11430" y="570230"/>
                </a:lnTo>
                <a:lnTo>
                  <a:pt x="16510" y="580390"/>
                </a:lnTo>
                <a:lnTo>
                  <a:pt x="20320" y="584200"/>
                </a:lnTo>
                <a:lnTo>
                  <a:pt x="22860" y="589280"/>
                </a:lnTo>
                <a:lnTo>
                  <a:pt x="38100" y="604520"/>
                </a:lnTo>
                <a:lnTo>
                  <a:pt x="87630" y="626110"/>
                </a:lnTo>
                <a:lnTo>
                  <a:pt x="93980" y="627380"/>
                </a:lnTo>
                <a:lnTo>
                  <a:pt x="3354069" y="627380"/>
                </a:lnTo>
                <a:lnTo>
                  <a:pt x="3374390" y="622300"/>
                </a:lnTo>
                <a:lnTo>
                  <a:pt x="3380740" y="619760"/>
                </a:lnTo>
                <a:lnTo>
                  <a:pt x="3385819" y="618490"/>
                </a:lnTo>
                <a:lnTo>
                  <a:pt x="3389630" y="615950"/>
                </a:lnTo>
                <a:lnTo>
                  <a:pt x="3399790" y="610870"/>
                </a:lnTo>
                <a:lnTo>
                  <a:pt x="3403600" y="607060"/>
                </a:lnTo>
                <a:lnTo>
                  <a:pt x="3408680" y="604520"/>
                </a:lnTo>
                <a:lnTo>
                  <a:pt x="3420110" y="593090"/>
                </a:lnTo>
                <a:lnTo>
                  <a:pt x="3423919" y="588010"/>
                </a:lnTo>
                <a:lnTo>
                  <a:pt x="3426460" y="584200"/>
                </a:lnTo>
                <a:lnTo>
                  <a:pt x="3430269" y="580390"/>
                </a:lnTo>
                <a:lnTo>
                  <a:pt x="3440430" y="560070"/>
                </a:lnTo>
                <a:lnTo>
                  <a:pt x="3445510" y="539750"/>
                </a:lnTo>
                <a:lnTo>
                  <a:pt x="3445510" y="533400"/>
                </a:lnTo>
                <a:lnTo>
                  <a:pt x="3446780" y="528320"/>
                </a:lnTo>
                <a:lnTo>
                  <a:pt x="3446780" y="99060"/>
                </a:lnTo>
                <a:lnTo>
                  <a:pt x="3445510" y="93980"/>
                </a:lnTo>
                <a:lnTo>
                  <a:pt x="3445510" y="87630"/>
                </a:lnTo>
                <a:lnTo>
                  <a:pt x="3440430" y="67310"/>
                </a:lnTo>
                <a:lnTo>
                  <a:pt x="3430269" y="46990"/>
                </a:lnTo>
                <a:lnTo>
                  <a:pt x="3426460" y="43180"/>
                </a:lnTo>
                <a:lnTo>
                  <a:pt x="3423919" y="38100"/>
                </a:lnTo>
                <a:lnTo>
                  <a:pt x="3408680" y="22860"/>
                </a:lnTo>
                <a:lnTo>
                  <a:pt x="3403600" y="20320"/>
                </a:lnTo>
                <a:lnTo>
                  <a:pt x="3399790" y="16510"/>
                </a:lnTo>
                <a:lnTo>
                  <a:pt x="3379469" y="6350"/>
                </a:lnTo>
                <a:lnTo>
                  <a:pt x="3359150" y="1270"/>
                </a:lnTo>
                <a:close/>
              </a:path>
              <a:path w="3446779" h="627379">
                <a:moveTo>
                  <a:pt x="3347719" y="0"/>
                </a:moveTo>
                <a:lnTo>
                  <a:pt x="99060" y="0"/>
                </a:lnTo>
                <a:lnTo>
                  <a:pt x="93980" y="1270"/>
                </a:lnTo>
                <a:lnTo>
                  <a:pt x="3352800" y="1270"/>
                </a:lnTo>
                <a:lnTo>
                  <a:pt x="3347719" y="0"/>
                </a:lnTo>
                <a:close/>
              </a:path>
            </a:pathLst>
          </a:custGeom>
          <a:solidFill>
            <a:srgbClr val="FCE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5588000" y="4367529"/>
            <a:ext cx="23418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424242"/>
                </a:solidFill>
                <a:latin typeface="Arial"/>
                <a:cs typeface="Arial"/>
              </a:rPr>
              <a:t>Озерский муниципальный</a:t>
            </a:r>
            <a:r>
              <a:rPr sz="1200" spc="-5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424242"/>
                </a:solidFill>
                <a:latin typeface="Arial"/>
                <a:cs typeface="Arial"/>
              </a:rPr>
              <a:t>район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660130" y="4780612"/>
            <a:ext cx="149860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45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7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4919" y="488950"/>
            <a:ext cx="67113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ОСНОВНЫЕ </a:t>
            </a:r>
            <a:r>
              <a:rPr spc="-5" dirty="0"/>
              <a:t>ПРИЧИНЫ </a:t>
            </a:r>
            <a:r>
              <a:rPr spc="-10" dirty="0"/>
              <a:t>ОТКЛОНЕНИЯ </a:t>
            </a:r>
            <a:r>
              <a:rPr spc="-15" dirty="0"/>
              <a:t>ПАКЕТОВ  </a:t>
            </a:r>
            <a:r>
              <a:rPr spc="-10" dirty="0"/>
              <a:t>СВЕДЕНИЙ</a:t>
            </a:r>
          </a:p>
        </p:txBody>
      </p:sp>
      <p:sp>
        <p:nvSpPr>
          <p:cNvPr id="3" name="object 3"/>
          <p:cNvSpPr/>
          <p:nvPr/>
        </p:nvSpPr>
        <p:spPr>
          <a:xfrm>
            <a:off x="129539" y="33019"/>
            <a:ext cx="943610" cy="1267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60350" y="1367790"/>
            <a:ext cx="10604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1E2A6B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1E2A6B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1E2A6B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2290" y="1379220"/>
            <a:ext cx="350837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3797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1E2A6B"/>
                </a:solidFill>
                <a:latin typeface="Arial"/>
                <a:cs typeface="Arial"/>
              </a:rPr>
              <a:t>Нулевые </a:t>
            </a:r>
            <a:r>
              <a:rPr sz="1800" spc="-25" dirty="0">
                <a:solidFill>
                  <a:srgbClr val="1E2A6B"/>
                </a:solidFill>
                <a:latin typeface="Arial"/>
                <a:cs typeface="Arial"/>
              </a:rPr>
              <a:t>отчеты  </a:t>
            </a:r>
            <a:r>
              <a:rPr sz="1800" spc="-10" dirty="0">
                <a:solidFill>
                  <a:srgbClr val="1E2A6B"/>
                </a:solidFill>
                <a:latin typeface="Arial"/>
                <a:cs typeface="Arial"/>
              </a:rPr>
              <a:t>Неверные</a:t>
            </a:r>
            <a:r>
              <a:rPr sz="1800" spc="-55" dirty="0">
                <a:solidFill>
                  <a:srgbClr val="1E2A6B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1E2A6B"/>
                </a:solidFill>
                <a:latin typeface="Arial"/>
                <a:cs typeface="Arial"/>
              </a:rPr>
              <a:t>данные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800" spc="-10" dirty="0">
                <a:solidFill>
                  <a:srgbClr val="1E2A6B"/>
                </a:solidFill>
                <a:latin typeface="Arial"/>
                <a:cs typeface="Arial"/>
              </a:rPr>
              <a:t>Заполнены </a:t>
            </a:r>
            <a:r>
              <a:rPr sz="1800" dirty="0">
                <a:solidFill>
                  <a:srgbClr val="1E2A6B"/>
                </a:solidFill>
                <a:latin typeface="Arial"/>
                <a:cs typeface="Arial"/>
              </a:rPr>
              <a:t>не </a:t>
            </a:r>
            <a:r>
              <a:rPr sz="1800" spc="-10" dirty="0">
                <a:solidFill>
                  <a:srgbClr val="1E2A6B"/>
                </a:solidFill>
                <a:latin typeface="Arial"/>
                <a:cs typeface="Arial"/>
              </a:rPr>
              <a:t>все </a:t>
            </a:r>
            <a:r>
              <a:rPr sz="1800" spc="-20" dirty="0">
                <a:solidFill>
                  <a:srgbClr val="1E2A6B"/>
                </a:solidFill>
                <a:latin typeface="Arial"/>
                <a:cs typeface="Arial"/>
              </a:rPr>
              <a:t>обязательные  </a:t>
            </a:r>
            <a:r>
              <a:rPr sz="1800" spc="-15" dirty="0">
                <a:solidFill>
                  <a:srgbClr val="1E2A6B"/>
                </a:solidFill>
                <a:latin typeface="Arial"/>
                <a:cs typeface="Arial"/>
              </a:rPr>
              <a:t>поля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1620" y="2636520"/>
            <a:ext cx="354711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9B244C"/>
                </a:solidFill>
                <a:latin typeface="Arial"/>
                <a:cs typeface="Arial"/>
              </a:rPr>
              <a:t>Подробная </a:t>
            </a:r>
            <a:r>
              <a:rPr sz="1800" spc="-5" dirty="0">
                <a:solidFill>
                  <a:srgbClr val="9B244C"/>
                </a:solidFill>
                <a:latin typeface="Arial"/>
                <a:cs typeface="Arial"/>
              </a:rPr>
              <a:t>инструкция </a:t>
            </a:r>
            <a:r>
              <a:rPr sz="1800" dirty="0">
                <a:solidFill>
                  <a:srgbClr val="9B244C"/>
                </a:solidFill>
                <a:latin typeface="Arial"/>
                <a:cs typeface="Arial"/>
              </a:rPr>
              <a:t>по  </a:t>
            </a:r>
            <a:r>
              <a:rPr sz="1800" spc="-10" dirty="0">
                <a:solidFill>
                  <a:srgbClr val="9B244C"/>
                </a:solidFill>
                <a:latin typeface="Arial"/>
                <a:cs typeface="Arial"/>
              </a:rPr>
              <a:t>заполнению форм размещена </a:t>
            </a:r>
            <a:r>
              <a:rPr sz="1800" dirty="0">
                <a:solidFill>
                  <a:srgbClr val="9B244C"/>
                </a:solidFill>
                <a:latin typeface="Arial"/>
                <a:cs typeface="Arial"/>
              </a:rPr>
              <a:t>в  </a:t>
            </a:r>
            <a:r>
              <a:rPr sz="1800" spc="-10" dirty="0">
                <a:solidFill>
                  <a:srgbClr val="9B244C"/>
                </a:solidFill>
                <a:latin typeface="Arial"/>
                <a:cs typeface="Arial"/>
              </a:rPr>
              <a:t>Системе </a:t>
            </a:r>
            <a:r>
              <a:rPr sz="1800" spc="-5" dirty="0">
                <a:solidFill>
                  <a:srgbClr val="9B244C"/>
                </a:solidFill>
                <a:latin typeface="Arial"/>
                <a:cs typeface="Arial"/>
              </a:rPr>
              <a:t>сбора данных Кадастра  </a:t>
            </a:r>
            <a:r>
              <a:rPr sz="1800" spc="-20" dirty="0">
                <a:solidFill>
                  <a:srgbClr val="9B244C"/>
                </a:solidFill>
                <a:latin typeface="Arial"/>
                <a:cs typeface="Arial"/>
              </a:rPr>
              <a:t>отходов </a:t>
            </a:r>
            <a:r>
              <a:rPr sz="1800" dirty="0">
                <a:solidFill>
                  <a:srgbClr val="9B244C"/>
                </a:solidFill>
                <a:latin typeface="Arial"/>
                <a:cs typeface="Arial"/>
              </a:rPr>
              <a:t>Московской </a:t>
            </a:r>
            <a:r>
              <a:rPr sz="1800" spc="-20" dirty="0">
                <a:solidFill>
                  <a:srgbClr val="9B244C"/>
                </a:solidFill>
                <a:latin typeface="Arial"/>
                <a:cs typeface="Arial"/>
              </a:rPr>
              <a:t>области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5429" y="3995420"/>
            <a:ext cx="1060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1E2A6B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1E2A6B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7369" y="4008120"/>
            <a:ext cx="15367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1E2A6B"/>
                </a:solidFill>
                <a:latin typeface="Arial"/>
                <a:cs typeface="Arial"/>
              </a:rPr>
              <a:t>esv</a:t>
            </a:r>
            <a:r>
              <a:rPr sz="1800" spc="-50" dirty="0">
                <a:solidFill>
                  <a:srgbClr val="1E2A6B"/>
                </a:solidFill>
                <a:latin typeface="Arial"/>
                <a:cs typeface="Arial"/>
              </a:rPr>
              <a:t>r</a:t>
            </a:r>
            <a:r>
              <a:rPr sz="1800" spc="-55" dirty="0">
                <a:solidFill>
                  <a:srgbClr val="1E2A6B"/>
                </a:solidFill>
                <a:latin typeface="Arial"/>
                <a:cs typeface="Arial"/>
              </a:rPr>
              <a:t>.</a:t>
            </a:r>
            <a:r>
              <a:rPr sz="1800" dirty="0">
                <a:solidFill>
                  <a:srgbClr val="1E2A6B"/>
                </a:solidFill>
                <a:latin typeface="Arial"/>
                <a:cs typeface="Arial"/>
              </a:rPr>
              <a:t>mosre</a:t>
            </a:r>
            <a:r>
              <a:rPr sz="1800" spc="-15" dirty="0">
                <a:solidFill>
                  <a:srgbClr val="1E2A6B"/>
                </a:solidFill>
                <a:latin typeface="Arial"/>
                <a:cs typeface="Arial"/>
              </a:rPr>
              <a:t>g</a:t>
            </a:r>
            <a:r>
              <a:rPr sz="1800" spc="5" dirty="0">
                <a:solidFill>
                  <a:srgbClr val="1E2A6B"/>
                </a:solidFill>
                <a:latin typeface="Arial"/>
                <a:cs typeface="Arial"/>
              </a:rPr>
              <a:t>.</a:t>
            </a:r>
            <a:r>
              <a:rPr sz="1800" dirty="0">
                <a:solidFill>
                  <a:srgbClr val="1E2A6B"/>
                </a:solidFill>
                <a:latin typeface="Arial"/>
                <a:cs typeface="Arial"/>
              </a:rPr>
              <a:t>ru  </a:t>
            </a:r>
            <a:r>
              <a:rPr sz="1800" spc="-5" dirty="0">
                <a:solidFill>
                  <a:srgbClr val="1E2A6B"/>
                </a:solidFill>
                <a:latin typeface="Arial"/>
                <a:cs typeface="Arial"/>
              </a:rPr>
              <a:t>rsoo.ru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288790" y="1016060"/>
            <a:ext cx="4649470" cy="34887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660130" y="4780612"/>
            <a:ext cx="149860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45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8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4919" y="488950"/>
            <a:ext cx="467296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ЧАСТО </a:t>
            </a:r>
            <a:r>
              <a:rPr spc="-15" dirty="0"/>
              <a:t>ЗАДАВАЕМЫЕ</a:t>
            </a:r>
            <a:r>
              <a:rPr spc="-80" dirty="0"/>
              <a:t> </a:t>
            </a:r>
            <a:r>
              <a:rPr spc="-20" dirty="0"/>
              <a:t>ВОПРОСЫ</a:t>
            </a:r>
          </a:p>
        </p:txBody>
      </p:sp>
      <p:sp>
        <p:nvSpPr>
          <p:cNvPr id="3" name="object 3"/>
          <p:cNvSpPr/>
          <p:nvPr/>
        </p:nvSpPr>
        <p:spPr>
          <a:xfrm>
            <a:off x="129539" y="33019"/>
            <a:ext cx="943610" cy="1267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56540" y="1379220"/>
            <a:ext cx="8595995" cy="319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683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238760" algn="l"/>
              </a:tabLst>
            </a:pPr>
            <a:r>
              <a:rPr sz="1600" spc="-10" dirty="0">
                <a:solidFill>
                  <a:srgbClr val="1E2A6B"/>
                </a:solidFill>
                <a:latin typeface="Arial"/>
                <a:cs typeface="Arial"/>
              </a:rPr>
              <a:t>Предприятие деятельность </a:t>
            </a:r>
            <a:r>
              <a:rPr sz="1600" spc="-5" dirty="0">
                <a:solidFill>
                  <a:srgbClr val="1E2A6B"/>
                </a:solidFill>
                <a:latin typeface="Arial"/>
                <a:cs typeface="Arial"/>
              </a:rPr>
              <a:t>не </a:t>
            </a:r>
            <a:r>
              <a:rPr sz="1600" spc="-20" dirty="0">
                <a:solidFill>
                  <a:srgbClr val="1E2A6B"/>
                </a:solidFill>
                <a:latin typeface="Arial"/>
                <a:cs typeface="Arial"/>
              </a:rPr>
              <a:t>ведет </a:t>
            </a:r>
            <a:r>
              <a:rPr sz="1600" spc="-5" dirty="0">
                <a:solidFill>
                  <a:srgbClr val="1E2A6B"/>
                </a:solidFill>
                <a:latin typeface="Arial"/>
                <a:cs typeface="Arial"/>
              </a:rPr>
              <a:t>(в </a:t>
            </a:r>
            <a:r>
              <a:rPr sz="1600" spc="-10" dirty="0">
                <a:solidFill>
                  <a:srgbClr val="1E2A6B"/>
                </a:solidFill>
                <a:latin typeface="Arial"/>
                <a:cs typeface="Arial"/>
              </a:rPr>
              <a:t>налоговый </a:t>
            </a:r>
            <a:r>
              <a:rPr sz="1600" spc="-15" dirty="0">
                <a:solidFill>
                  <a:srgbClr val="1E2A6B"/>
                </a:solidFill>
                <a:latin typeface="Arial"/>
                <a:cs typeface="Arial"/>
              </a:rPr>
              <a:t>орган подана «нулевая» отчетность).  </a:t>
            </a:r>
            <a:r>
              <a:rPr sz="1600" dirty="0">
                <a:solidFill>
                  <a:srgbClr val="1E2A6B"/>
                </a:solidFill>
                <a:latin typeface="Arial"/>
                <a:cs typeface="Arial"/>
              </a:rPr>
              <a:t>Нужно </a:t>
            </a:r>
            <a:r>
              <a:rPr sz="1600" spc="-5" dirty="0">
                <a:solidFill>
                  <a:srgbClr val="1E2A6B"/>
                </a:solidFill>
                <a:latin typeface="Arial"/>
                <a:cs typeface="Arial"/>
              </a:rPr>
              <a:t>ли </a:t>
            </a:r>
            <a:r>
              <a:rPr sz="1600" spc="-10" dirty="0">
                <a:solidFill>
                  <a:srgbClr val="1E2A6B"/>
                </a:solidFill>
                <a:latin typeface="Arial"/>
                <a:cs typeface="Arial"/>
              </a:rPr>
              <a:t>мне </a:t>
            </a:r>
            <a:r>
              <a:rPr sz="1600" spc="-5" dirty="0">
                <a:solidFill>
                  <a:srgbClr val="1E2A6B"/>
                </a:solidFill>
                <a:latin typeface="Arial"/>
                <a:cs typeface="Arial"/>
              </a:rPr>
              <a:t>вносить </a:t>
            </a:r>
            <a:r>
              <a:rPr sz="1600" spc="-10" dirty="0">
                <a:solidFill>
                  <a:srgbClr val="1E2A6B"/>
                </a:solidFill>
                <a:latin typeface="Arial"/>
                <a:cs typeface="Arial"/>
              </a:rPr>
              <a:t>сведения </a:t>
            </a:r>
            <a:r>
              <a:rPr sz="1600" dirty="0">
                <a:solidFill>
                  <a:srgbClr val="1E2A6B"/>
                </a:solidFill>
                <a:latin typeface="Arial"/>
                <a:cs typeface="Arial"/>
              </a:rPr>
              <a:t>в </a:t>
            </a:r>
            <a:r>
              <a:rPr sz="1600" spc="-10" dirty="0">
                <a:solidFill>
                  <a:srgbClr val="1E2A6B"/>
                </a:solidFill>
                <a:latin typeface="Arial"/>
                <a:cs typeface="Arial"/>
              </a:rPr>
              <a:t>Систему </a:t>
            </a:r>
            <a:r>
              <a:rPr sz="1600" spc="-5" dirty="0">
                <a:solidFill>
                  <a:srgbClr val="1E2A6B"/>
                </a:solidFill>
                <a:latin typeface="Arial"/>
                <a:cs typeface="Arial"/>
              </a:rPr>
              <a:t>сбора данных Кадастра </a:t>
            </a:r>
            <a:r>
              <a:rPr sz="1600" spc="-20" dirty="0">
                <a:solidFill>
                  <a:srgbClr val="1E2A6B"/>
                </a:solidFill>
                <a:latin typeface="Arial"/>
                <a:cs typeface="Arial"/>
              </a:rPr>
              <a:t>отходов </a:t>
            </a:r>
            <a:r>
              <a:rPr sz="1600" dirty="0">
                <a:solidFill>
                  <a:srgbClr val="1E2A6B"/>
                </a:solidFill>
                <a:latin typeface="Arial"/>
                <a:cs typeface="Arial"/>
              </a:rPr>
              <a:t>Московской  </a:t>
            </a:r>
            <a:r>
              <a:rPr sz="1600" spc="-15" dirty="0">
                <a:solidFill>
                  <a:srgbClr val="1E2A6B"/>
                </a:solidFill>
                <a:latin typeface="Arial"/>
                <a:cs typeface="Arial"/>
              </a:rPr>
              <a:t>области?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910"/>
              </a:lnSpc>
            </a:pPr>
            <a:r>
              <a:rPr sz="1600" spc="-10" dirty="0">
                <a:solidFill>
                  <a:srgbClr val="990000"/>
                </a:solidFill>
                <a:latin typeface="Arial"/>
                <a:cs typeface="Arial"/>
              </a:rPr>
              <a:t>Хозяйствующим субъектам, не осуществлявшим свою деятельность </a:t>
            </a:r>
            <a:r>
              <a:rPr sz="1600" dirty="0">
                <a:solidFill>
                  <a:srgbClr val="990000"/>
                </a:solidFill>
                <a:latin typeface="Arial"/>
                <a:cs typeface="Arial"/>
              </a:rPr>
              <a:t>в </a:t>
            </a:r>
            <a:r>
              <a:rPr sz="1600" spc="-10" dirty="0">
                <a:solidFill>
                  <a:srgbClr val="990000"/>
                </a:solidFill>
                <a:latin typeface="Arial"/>
                <a:cs typeface="Arial"/>
              </a:rPr>
              <a:t>текущем</a:t>
            </a:r>
            <a:r>
              <a:rPr sz="1600" spc="2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990000"/>
                </a:solidFill>
                <a:latin typeface="Arial"/>
                <a:cs typeface="Arial"/>
              </a:rPr>
              <a:t>отчетном</a:t>
            </a:r>
            <a:endParaRPr sz="1600">
              <a:latin typeface="Arial"/>
              <a:cs typeface="Arial"/>
            </a:endParaRPr>
          </a:p>
          <a:p>
            <a:pPr marL="12700" marR="425450">
              <a:lnSpc>
                <a:spcPct val="99700"/>
              </a:lnSpc>
              <a:spcBef>
                <a:spcPts val="5"/>
              </a:spcBef>
            </a:pPr>
            <a:r>
              <a:rPr sz="1600" spc="-35" dirty="0">
                <a:solidFill>
                  <a:srgbClr val="990000"/>
                </a:solidFill>
                <a:latin typeface="Arial"/>
                <a:cs typeface="Arial"/>
              </a:rPr>
              <a:t>году, </a:t>
            </a:r>
            <a:r>
              <a:rPr sz="1600" spc="-20" dirty="0">
                <a:solidFill>
                  <a:srgbClr val="990000"/>
                </a:solidFill>
                <a:latin typeface="Arial"/>
                <a:cs typeface="Arial"/>
              </a:rPr>
              <a:t>необходимо подать </a:t>
            </a:r>
            <a:r>
              <a:rPr sz="1600" dirty="0">
                <a:solidFill>
                  <a:srgbClr val="990000"/>
                </a:solidFill>
                <a:latin typeface="Arial"/>
                <a:cs typeface="Arial"/>
              </a:rPr>
              <a:t>в </a:t>
            </a:r>
            <a:r>
              <a:rPr sz="1600" spc="-10" dirty="0">
                <a:solidFill>
                  <a:srgbClr val="990000"/>
                </a:solidFill>
                <a:latin typeface="Arial"/>
                <a:cs typeface="Arial"/>
              </a:rPr>
              <a:t>Министерство </a:t>
            </a:r>
            <a:r>
              <a:rPr sz="1600" spc="-5" dirty="0">
                <a:solidFill>
                  <a:srgbClr val="990000"/>
                </a:solidFill>
                <a:latin typeface="Arial"/>
                <a:cs typeface="Arial"/>
              </a:rPr>
              <a:t>экологии </a:t>
            </a:r>
            <a:r>
              <a:rPr sz="1600" dirty="0">
                <a:solidFill>
                  <a:srgbClr val="990000"/>
                </a:solidFill>
                <a:latin typeface="Arial"/>
                <a:cs typeface="Arial"/>
              </a:rPr>
              <a:t>и </a:t>
            </a:r>
            <a:r>
              <a:rPr sz="1600" spc="-15" dirty="0">
                <a:solidFill>
                  <a:srgbClr val="990000"/>
                </a:solidFill>
                <a:latin typeface="Arial"/>
                <a:cs typeface="Arial"/>
              </a:rPr>
              <a:t>природопользования </a:t>
            </a:r>
            <a:r>
              <a:rPr sz="1600" dirty="0">
                <a:solidFill>
                  <a:srgbClr val="990000"/>
                </a:solidFill>
                <a:latin typeface="Arial"/>
                <a:cs typeface="Arial"/>
              </a:rPr>
              <a:t>Московской  </a:t>
            </a:r>
            <a:r>
              <a:rPr sz="1600" spc="-15" dirty="0">
                <a:solidFill>
                  <a:srgbClr val="990000"/>
                </a:solidFill>
                <a:latin typeface="Arial"/>
                <a:cs typeface="Arial"/>
              </a:rPr>
              <a:t>области </a:t>
            </a:r>
            <a:r>
              <a:rPr sz="1600" spc="-10" dirty="0">
                <a:solidFill>
                  <a:srgbClr val="990000"/>
                </a:solidFill>
                <a:latin typeface="Arial"/>
                <a:cs typeface="Arial"/>
              </a:rPr>
              <a:t>заявление </a:t>
            </a:r>
            <a:r>
              <a:rPr sz="1600" dirty="0">
                <a:solidFill>
                  <a:srgbClr val="990000"/>
                </a:solidFill>
                <a:latin typeface="Arial"/>
                <a:cs typeface="Arial"/>
              </a:rPr>
              <a:t>в </a:t>
            </a:r>
            <a:r>
              <a:rPr sz="1600" spc="-15" dirty="0">
                <a:solidFill>
                  <a:srgbClr val="990000"/>
                </a:solidFill>
                <a:latin typeface="Arial"/>
                <a:cs typeface="Arial"/>
              </a:rPr>
              <a:t>свободной </a:t>
            </a:r>
            <a:r>
              <a:rPr sz="1600" spc="-10" dirty="0">
                <a:solidFill>
                  <a:srgbClr val="990000"/>
                </a:solidFill>
                <a:latin typeface="Arial"/>
                <a:cs typeface="Arial"/>
              </a:rPr>
              <a:t>форме </a:t>
            </a:r>
            <a:r>
              <a:rPr sz="1600" dirty="0">
                <a:solidFill>
                  <a:srgbClr val="990000"/>
                </a:solidFill>
                <a:latin typeface="Arial"/>
                <a:cs typeface="Arial"/>
              </a:rPr>
              <a:t>с </a:t>
            </a:r>
            <a:r>
              <a:rPr sz="1600" spc="-10" dirty="0">
                <a:solidFill>
                  <a:srgbClr val="990000"/>
                </a:solidFill>
                <a:latin typeface="Arial"/>
                <a:cs typeface="Arial"/>
              </a:rPr>
              <a:t>приложением </a:t>
            </a:r>
            <a:r>
              <a:rPr sz="1600" spc="-5" dirty="0">
                <a:solidFill>
                  <a:srgbClr val="990000"/>
                </a:solidFill>
                <a:latin typeface="Arial"/>
                <a:cs typeface="Arial"/>
              </a:rPr>
              <a:t>копий </a:t>
            </a:r>
            <a:r>
              <a:rPr sz="1600" spc="-10" dirty="0">
                <a:solidFill>
                  <a:srgbClr val="990000"/>
                </a:solidFill>
                <a:latin typeface="Arial"/>
                <a:cs typeface="Arial"/>
              </a:rPr>
              <a:t>подтверждающих  документов.</a:t>
            </a:r>
            <a:endParaRPr sz="1600">
              <a:latin typeface="Arial"/>
              <a:cs typeface="Arial"/>
            </a:endParaRPr>
          </a:p>
          <a:p>
            <a:pPr marL="12700" marR="388620">
              <a:lnSpc>
                <a:spcPts val="1910"/>
              </a:lnSpc>
              <a:spcBef>
                <a:spcPts val="70"/>
              </a:spcBef>
              <a:buAutoNum type="arabicPeriod" startAt="2"/>
              <a:tabLst>
                <a:tab pos="238760" algn="l"/>
              </a:tabLst>
            </a:pPr>
            <a:r>
              <a:rPr sz="1600" spc="-15" dirty="0">
                <a:solidFill>
                  <a:srgbClr val="1E2A6B"/>
                </a:solidFill>
                <a:latin typeface="Arial"/>
                <a:cs typeface="Arial"/>
              </a:rPr>
              <a:t>Веду </a:t>
            </a:r>
            <a:r>
              <a:rPr sz="1600" spc="-10" dirty="0">
                <a:solidFill>
                  <a:srgbClr val="1E2A6B"/>
                </a:solidFill>
                <a:latin typeface="Arial"/>
                <a:cs typeface="Arial"/>
              </a:rPr>
              <a:t>деятельность дистанционно </a:t>
            </a:r>
            <a:r>
              <a:rPr sz="1600" spc="-15" dirty="0">
                <a:solidFill>
                  <a:srgbClr val="1E2A6B"/>
                </a:solidFill>
                <a:latin typeface="Arial"/>
                <a:cs typeface="Arial"/>
              </a:rPr>
              <a:t>(работаю </a:t>
            </a:r>
            <a:r>
              <a:rPr sz="1600" spc="-5" dirty="0">
                <a:solidFill>
                  <a:srgbClr val="1E2A6B"/>
                </a:solidFill>
                <a:latin typeface="Arial"/>
                <a:cs typeface="Arial"/>
              </a:rPr>
              <a:t>дома) </a:t>
            </a:r>
            <a:r>
              <a:rPr sz="1600" dirty="0">
                <a:solidFill>
                  <a:srgbClr val="1E2A6B"/>
                </a:solidFill>
                <a:latin typeface="Arial"/>
                <a:cs typeface="Arial"/>
              </a:rPr>
              <a:t>нужно </a:t>
            </a:r>
            <a:r>
              <a:rPr sz="1600" spc="-5" dirty="0">
                <a:solidFill>
                  <a:srgbClr val="1E2A6B"/>
                </a:solidFill>
                <a:latin typeface="Arial"/>
                <a:cs typeface="Arial"/>
              </a:rPr>
              <a:t>ли </a:t>
            </a:r>
            <a:r>
              <a:rPr sz="1600" spc="-10" dirty="0">
                <a:solidFill>
                  <a:srgbClr val="1E2A6B"/>
                </a:solidFill>
                <a:latin typeface="Arial"/>
                <a:cs typeface="Arial"/>
              </a:rPr>
              <a:t>мне </a:t>
            </a:r>
            <a:r>
              <a:rPr sz="1600" spc="-5" dirty="0">
                <a:solidFill>
                  <a:srgbClr val="1E2A6B"/>
                </a:solidFill>
                <a:latin typeface="Arial"/>
                <a:cs typeface="Arial"/>
              </a:rPr>
              <a:t>вносить </a:t>
            </a:r>
            <a:r>
              <a:rPr sz="1600" spc="-10" dirty="0">
                <a:solidFill>
                  <a:srgbClr val="1E2A6B"/>
                </a:solidFill>
                <a:latin typeface="Arial"/>
                <a:cs typeface="Arial"/>
              </a:rPr>
              <a:t>сведения </a:t>
            </a:r>
            <a:r>
              <a:rPr sz="1600" dirty="0">
                <a:solidFill>
                  <a:srgbClr val="1E2A6B"/>
                </a:solidFill>
                <a:latin typeface="Arial"/>
                <a:cs typeface="Arial"/>
              </a:rPr>
              <a:t>в  </a:t>
            </a:r>
            <a:r>
              <a:rPr sz="1600" spc="-10" dirty="0">
                <a:solidFill>
                  <a:srgbClr val="1E2A6B"/>
                </a:solidFill>
                <a:latin typeface="Arial"/>
                <a:cs typeface="Arial"/>
              </a:rPr>
              <a:t>Систему </a:t>
            </a:r>
            <a:r>
              <a:rPr sz="1600" spc="-5" dirty="0">
                <a:solidFill>
                  <a:srgbClr val="1E2A6B"/>
                </a:solidFill>
                <a:latin typeface="Arial"/>
                <a:cs typeface="Arial"/>
              </a:rPr>
              <a:t>сбора данных Кадастра </a:t>
            </a:r>
            <a:r>
              <a:rPr sz="1600" spc="-20" dirty="0">
                <a:solidFill>
                  <a:srgbClr val="1E2A6B"/>
                </a:solidFill>
                <a:latin typeface="Arial"/>
                <a:cs typeface="Arial"/>
              </a:rPr>
              <a:t>отходов </a:t>
            </a:r>
            <a:r>
              <a:rPr sz="1600" dirty="0">
                <a:solidFill>
                  <a:srgbClr val="1E2A6B"/>
                </a:solidFill>
                <a:latin typeface="Arial"/>
                <a:cs typeface="Arial"/>
              </a:rPr>
              <a:t>Московской</a:t>
            </a:r>
            <a:r>
              <a:rPr sz="1600" spc="25" dirty="0">
                <a:solidFill>
                  <a:srgbClr val="1E2A6B"/>
                </a:solidFill>
                <a:latin typeface="Arial"/>
                <a:cs typeface="Arial"/>
              </a:rPr>
              <a:t> </a:t>
            </a:r>
            <a:r>
              <a:rPr sz="1600" spc="-15" dirty="0">
                <a:solidFill>
                  <a:srgbClr val="1E2A6B"/>
                </a:solidFill>
                <a:latin typeface="Arial"/>
                <a:cs typeface="Arial"/>
              </a:rPr>
              <a:t>области?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860"/>
              </a:lnSpc>
            </a:pPr>
            <a:r>
              <a:rPr sz="1600" spc="-20" dirty="0">
                <a:solidFill>
                  <a:srgbClr val="990000"/>
                </a:solidFill>
                <a:latin typeface="Arial"/>
                <a:cs typeface="Arial"/>
              </a:rPr>
              <a:t>Необходимо </a:t>
            </a:r>
            <a:r>
              <a:rPr sz="1600" spc="-5" dirty="0">
                <a:solidFill>
                  <a:srgbClr val="990000"/>
                </a:solidFill>
                <a:latin typeface="Arial"/>
                <a:cs typeface="Arial"/>
              </a:rPr>
              <a:t>внести </a:t>
            </a:r>
            <a:r>
              <a:rPr sz="1600" spc="-10" dirty="0">
                <a:solidFill>
                  <a:srgbClr val="990000"/>
                </a:solidFill>
                <a:latin typeface="Arial"/>
                <a:cs typeface="Arial"/>
              </a:rPr>
              <a:t>сведения </a:t>
            </a:r>
            <a:r>
              <a:rPr sz="1600" spc="-5" dirty="0">
                <a:solidFill>
                  <a:srgbClr val="990000"/>
                </a:solidFill>
                <a:latin typeface="Arial"/>
                <a:cs typeface="Arial"/>
              </a:rPr>
              <a:t>по фактическому </a:t>
            </a:r>
            <a:r>
              <a:rPr sz="1600" spc="-15" dirty="0">
                <a:solidFill>
                  <a:srgbClr val="990000"/>
                </a:solidFill>
                <a:latin typeface="Arial"/>
                <a:cs typeface="Arial"/>
              </a:rPr>
              <a:t>адресу, </a:t>
            </a:r>
            <a:r>
              <a:rPr sz="1600" spc="-25" dirty="0">
                <a:solidFill>
                  <a:srgbClr val="990000"/>
                </a:solidFill>
                <a:latin typeface="Arial"/>
                <a:cs typeface="Arial"/>
              </a:rPr>
              <a:t>где </a:t>
            </a:r>
            <a:r>
              <a:rPr sz="1600" spc="-15" dirty="0">
                <a:solidFill>
                  <a:srgbClr val="990000"/>
                </a:solidFill>
                <a:latin typeface="Arial"/>
                <a:cs typeface="Arial"/>
              </a:rPr>
              <a:t>осуществляется</a:t>
            </a:r>
            <a:r>
              <a:rPr sz="1600" spc="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990000"/>
                </a:solidFill>
                <a:latin typeface="Arial"/>
                <a:cs typeface="Arial"/>
              </a:rPr>
              <a:t>деятельность.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914"/>
              </a:lnSpc>
              <a:buAutoNum type="arabicPeriod" startAt="3"/>
              <a:tabLst>
                <a:tab pos="238760" algn="l"/>
              </a:tabLst>
            </a:pPr>
            <a:r>
              <a:rPr sz="1600" spc="-5" dirty="0">
                <a:solidFill>
                  <a:srgbClr val="1E2A6B"/>
                </a:solidFill>
                <a:latin typeface="Arial"/>
                <a:cs typeface="Arial"/>
              </a:rPr>
              <a:t>Не </a:t>
            </a:r>
            <a:r>
              <a:rPr sz="1600" spc="-15" dirty="0">
                <a:solidFill>
                  <a:srgbClr val="1E2A6B"/>
                </a:solidFill>
                <a:latin typeface="Arial"/>
                <a:cs typeface="Arial"/>
              </a:rPr>
              <a:t>открываются поля </a:t>
            </a:r>
            <a:r>
              <a:rPr sz="1600" spc="-5" dirty="0">
                <a:solidFill>
                  <a:srgbClr val="1E2A6B"/>
                </a:solidFill>
                <a:latin typeface="Arial"/>
                <a:cs typeface="Arial"/>
              </a:rPr>
              <a:t>при </a:t>
            </a:r>
            <a:r>
              <a:rPr sz="1600" spc="-10" dirty="0">
                <a:solidFill>
                  <a:srgbClr val="1E2A6B"/>
                </a:solidFill>
                <a:latin typeface="Arial"/>
                <a:cs typeface="Arial"/>
              </a:rPr>
              <a:t>заполнении </a:t>
            </a:r>
            <a:r>
              <a:rPr sz="1600" spc="-5" dirty="0">
                <a:solidFill>
                  <a:srgbClr val="1E2A6B"/>
                </a:solidFill>
                <a:latin typeface="Arial"/>
                <a:cs typeface="Arial"/>
              </a:rPr>
              <a:t>форм </a:t>
            </a:r>
            <a:r>
              <a:rPr sz="1600" spc="-10" dirty="0">
                <a:solidFill>
                  <a:srgbClr val="1E2A6B"/>
                </a:solidFill>
                <a:latin typeface="Arial"/>
                <a:cs typeface="Arial"/>
              </a:rPr>
              <a:t>исходных сведений.</a:t>
            </a:r>
            <a:endParaRPr sz="1600">
              <a:latin typeface="Arial"/>
              <a:cs typeface="Arial"/>
            </a:endParaRPr>
          </a:p>
          <a:p>
            <a:pPr marL="12700" marR="531495">
              <a:lnSpc>
                <a:spcPts val="1920"/>
              </a:lnSpc>
              <a:spcBef>
                <a:spcPts val="60"/>
              </a:spcBef>
            </a:pPr>
            <a:r>
              <a:rPr sz="1600" spc="-10" dirty="0">
                <a:solidFill>
                  <a:srgbClr val="990000"/>
                </a:solidFill>
                <a:latin typeface="Arial"/>
                <a:cs typeface="Arial"/>
              </a:rPr>
              <a:t>Попробовать </a:t>
            </a:r>
            <a:r>
              <a:rPr sz="1600" spc="-5" dirty="0">
                <a:solidFill>
                  <a:srgbClr val="990000"/>
                </a:solidFill>
                <a:latin typeface="Arial"/>
                <a:cs typeface="Arial"/>
              </a:rPr>
              <a:t>сменить </a:t>
            </a:r>
            <a:r>
              <a:rPr sz="1600" spc="-15" dirty="0">
                <a:solidFill>
                  <a:srgbClr val="990000"/>
                </a:solidFill>
                <a:latin typeface="Arial"/>
                <a:cs typeface="Arial"/>
              </a:rPr>
              <a:t>интернет </a:t>
            </a:r>
            <a:r>
              <a:rPr sz="1600" spc="-10" dirty="0">
                <a:solidFill>
                  <a:srgbClr val="990000"/>
                </a:solidFill>
                <a:latin typeface="Arial"/>
                <a:cs typeface="Arial"/>
              </a:rPr>
              <a:t>браузер </a:t>
            </a:r>
            <a:r>
              <a:rPr sz="1600" spc="-5" dirty="0">
                <a:solidFill>
                  <a:srgbClr val="990000"/>
                </a:solidFill>
                <a:latin typeface="Arial"/>
                <a:cs typeface="Arial"/>
              </a:rPr>
              <a:t>на Google </a:t>
            </a:r>
            <a:r>
              <a:rPr sz="1600" spc="-10" dirty="0">
                <a:solidFill>
                  <a:srgbClr val="990000"/>
                </a:solidFill>
                <a:latin typeface="Arial"/>
                <a:cs typeface="Arial"/>
              </a:rPr>
              <a:t>Chrome </a:t>
            </a:r>
            <a:r>
              <a:rPr sz="1600" spc="-5" dirty="0">
                <a:solidFill>
                  <a:srgbClr val="990000"/>
                </a:solidFill>
                <a:latin typeface="Arial"/>
                <a:cs typeface="Arial"/>
              </a:rPr>
              <a:t>или зайти </a:t>
            </a:r>
            <a:r>
              <a:rPr sz="1600" spc="-10" dirty="0">
                <a:solidFill>
                  <a:srgbClr val="990000"/>
                </a:solidFill>
                <a:latin typeface="Arial"/>
                <a:cs typeface="Arial"/>
              </a:rPr>
              <a:t>повторно через  несколько</a:t>
            </a:r>
            <a:r>
              <a:rPr sz="1600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rgbClr val="990000"/>
                </a:solidFill>
                <a:latin typeface="Arial"/>
                <a:cs typeface="Arial"/>
              </a:rPr>
              <a:t>минут.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25509" y="4743782"/>
            <a:ext cx="248920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45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t>9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623</Words>
  <Application>Microsoft Office PowerPoint</Application>
  <PresentationFormat>Экран (16:9)</PresentationFormat>
  <Paragraphs>112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DejaVu Sans</vt:lpstr>
      <vt:lpstr>Times New Roman</vt:lpstr>
      <vt:lpstr>Office Theme</vt:lpstr>
      <vt:lpstr>КАДАСТР ОТХОДОВ  МОСКОВСКОЙ ОБЛАСТИ</vt:lpstr>
      <vt:lpstr>НОРМАТИВНО-ПРАВОВАЯ БАЗА</vt:lpstr>
      <vt:lpstr>ЦЕЛИ ФОРМИРОВАНИЯ КАДАСТРА</vt:lpstr>
      <vt:lpstr>СРОКИ ПОДАЧИ СВЕДЕНИЙ И ОТВЕТСТВЕННОСТЬ</vt:lpstr>
      <vt:lpstr>КАДАСТР ОТХОДОВ</vt:lpstr>
      <vt:lpstr>КАДАСТР ОТХОДОВ  МОСКОВСКОЙ ОБЛАСТИ</vt:lpstr>
      <vt:lpstr>СТАТИСТИКА ПОДАЧИ СВЕДЕНИЙ ПО МУНИЦИПАЛЬНЫМ ОБРАЗОВАНИЯМ (за 2016 год)</vt:lpstr>
      <vt:lpstr>ОСНОВНЫЕ ПРИЧИНЫ ОТКЛОНЕНИЯ ПАКЕТОВ  СВЕДЕНИЙ</vt:lpstr>
      <vt:lpstr>ЧАСТО ЗАДАВАЕМЫЕ ВОПРОСЫ</vt:lpstr>
      <vt:lpstr>КОНТАКТЫ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КАДАСТР ОТХОДОВ МОСКОВСКОЙ ОБЛАСТИ</dc:title>
  <dc:creator>Лосман Дарья Владимировна</dc:creator>
  <cp:lastModifiedBy>Admin0</cp:lastModifiedBy>
  <cp:revision>1</cp:revision>
  <dcterms:created xsi:type="dcterms:W3CDTF">2018-02-08T06:35:16Z</dcterms:created>
  <dcterms:modified xsi:type="dcterms:W3CDTF">2018-02-08T06:45:06Z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2018-01-31T00:00:00Z</vt:filetime>
  </property>
  <property fmtid="{D5CDD505-2E9C-101B-9397-08002B2CF9AE}" pid="3" name="Creator">
    <vt:lpwstr>Impress</vt:lpwstr>
  </property>
  <property fmtid="{D5CDD505-2E9C-101B-9397-08002B2CF9AE}" pid="4" name="LastSaved">
    <vt:filetime>2018-02-08T00:00:00Z</vt:filetime>
  </property>
</Properties>
</file>