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7"/>
  </p:notesMasterIdLst>
  <p:sldIdLst>
    <p:sldId id="256" r:id="rId2"/>
    <p:sldId id="257" r:id="rId3"/>
    <p:sldId id="261" r:id="rId4"/>
    <p:sldId id="259" r:id="rId5"/>
    <p:sldId id="266" r:id="rId6"/>
    <p:sldId id="258" r:id="rId7"/>
    <p:sldId id="260" r:id="rId8"/>
    <p:sldId id="262" r:id="rId9"/>
    <p:sldId id="263" r:id="rId10"/>
    <p:sldId id="264" r:id="rId11"/>
    <p:sldId id="265" r:id="rId12"/>
    <p:sldId id="268" r:id="rId13"/>
    <p:sldId id="267" r:id="rId14"/>
    <p:sldId id="327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80" r:id="rId26"/>
    <p:sldId id="381" r:id="rId27"/>
    <p:sldId id="382" r:id="rId28"/>
    <p:sldId id="383" r:id="rId29"/>
    <p:sldId id="328" r:id="rId30"/>
    <p:sldId id="270" r:id="rId31"/>
    <p:sldId id="329" r:id="rId32"/>
    <p:sldId id="271" r:id="rId33"/>
    <p:sldId id="272" r:id="rId34"/>
    <p:sldId id="330" r:id="rId35"/>
    <p:sldId id="375" r:id="rId36"/>
    <p:sldId id="273" r:id="rId37"/>
    <p:sldId id="274" r:id="rId38"/>
    <p:sldId id="275" r:id="rId39"/>
    <p:sldId id="276" r:id="rId40"/>
    <p:sldId id="324" r:id="rId41"/>
    <p:sldId id="277" r:id="rId42"/>
    <p:sldId id="278" r:id="rId43"/>
    <p:sldId id="279" r:id="rId44"/>
    <p:sldId id="280" r:id="rId45"/>
    <p:sldId id="281" r:id="rId46"/>
    <p:sldId id="282" r:id="rId47"/>
    <p:sldId id="331" r:id="rId48"/>
    <p:sldId id="332" r:id="rId49"/>
    <p:sldId id="283" r:id="rId50"/>
    <p:sldId id="333" r:id="rId51"/>
    <p:sldId id="348" r:id="rId52"/>
    <p:sldId id="284" r:id="rId53"/>
    <p:sldId id="334" r:id="rId54"/>
    <p:sldId id="285" r:id="rId55"/>
    <p:sldId id="335" r:id="rId56"/>
    <p:sldId id="286" r:id="rId57"/>
    <p:sldId id="351" r:id="rId58"/>
    <p:sldId id="287" r:id="rId59"/>
    <p:sldId id="352" r:id="rId60"/>
    <p:sldId id="288" r:id="rId61"/>
    <p:sldId id="337" r:id="rId62"/>
    <p:sldId id="338" r:id="rId63"/>
    <p:sldId id="353" r:id="rId64"/>
    <p:sldId id="289" r:id="rId65"/>
    <p:sldId id="354" r:id="rId66"/>
    <p:sldId id="290" r:id="rId67"/>
    <p:sldId id="340" r:id="rId68"/>
    <p:sldId id="355" r:id="rId69"/>
    <p:sldId id="356" r:id="rId70"/>
    <p:sldId id="291" r:id="rId71"/>
    <p:sldId id="341" r:id="rId72"/>
    <p:sldId id="358" r:id="rId73"/>
    <p:sldId id="292" r:id="rId74"/>
    <p:sldId id="342" r:id="rId75"/>
    <p:sldId id="293" r:id="rId76"/>
    <p:sldId id="343" r:id="rId77"/>
    <p:sldId id="294" r:id="rId78"/>
    <p:sldId id="295" r:id="rId79"/>
    <p:sldId id="344" r:id="rId80"/>
    <p:sldId id="296" r:id="rId81"/>
    <p:sldId id="297" r:id="rId82"/>
    <p:sldId id="346" r:id="rId83"/>
    <p:sldId id="362" r:id="rId84"/>
    <p:sldId id="299" r:id="rId85"/>
    <p:sldId id="347" r:id="rId86"/>
    <p:sldId id="363" r:id="rId87"/>
    <p:sldId id="364" r:id="rId88"/>
    <p:sldId id="377" r:id="rId89"/>
    <p:sldId id="300" r:id="rId90"/>
    <p:sldId id="301" r:id="rId91"/>
    <p:sldId id="302" r:id="rId92"/>
    <p:sldId id="303" r:id="rId93"/>
    <p:sldId id="304" r:id="rId94"/>
    <p:sldId id="305" r:id="rId95"/>
    <p:sldId id="306" r:id="rId96"/>
    <p:sldId id="307" r:id="rId97"/>
    <p:sldId id="308" r:id="rId98"/>
    <p:sldId id="309" r:id="rId99"/>
    <p:sldId id="310" r:id="rId100"/>
    <p:sldId id="311" r:id="rId101"/>
    <p:sldId id="312" r:id="rId102"/>
    <p:sldId id="313" r:id="rId103"/>
    <p:sldId id="314" r:id="rId104"/>
    <p:sldId id="315" r:id="rId105"/>
    <p:sldId id="316" r:id="rId106"/>
    <p:sldId id="317" r:id="rId107"/>
    <p:sldId id="319" r:id="rId108"/>
    <p:sldId id="378" r:id="rId109"/>
    <p:sldId id="376" r:id="rId110"/>
    <p:sldId id="320" r:id="rId111"/>
    <p:sldId id="321" r:id="rId112"/>
    <p:sldId id="325" r:id="rId113"/>
    <p:sldId id="379" r:id="rId114"/>
    <p:sldId id="322" r:id="rId115"/>
    <p:sldId id="323" r:id="rId1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3C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4713" autoAdjust="0"/>
  </p:normalViewPr>
  <p:slideViewPr>
    <p:cSldViewPr>
      <p:cViewPr>
        <p:scale>
          <a:sx n="125" d="100"/>
          <a:sy n="125" d="100"/>
        </p:scale>
        <p:origin x="-154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0"/>
      <c:rotY val="0"/>
      <c:perspective val="30"/>
    </c:view3D>
    <c:plotArea>
      <c:layout>
        <c:manualLayout>
          <c:layoutTarget val="inner"/>
          <c:xMode val="edge"/>
          <c:yMode val="edge"/>
          <c:x val="0"/>
          <c:y val="2.9862933799941412E-4"/>
          <c:w val="0.93343744531933459"/>
          <c:h val="0.9994025955088945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8408E-3"/>
                  <c:y val="0.2990225074435526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0E-4D26-99B9-86AF8E96AC64}"/>
                </c:ext>
              </c:extLst>
            </c:dLbl>
            <c:dLbl>
              <c:idx val="1"/>
              <c:layout>
                <c:manualLayout>
                  <c:x val="4.1666666666666814E-3"/>
                  <c:y val="0.2990225074435526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0E-4D26-99B9-86AF8E96AC64}"/>
                </c:ext>
              </c:extLst>
            </c:dLbl>
            <c:dLbl>
              <c:idx val="2"/>
              <c:layout>
                <c:manualLayout>
                  <c:x val="5.913473382184677E-3"/>
                  <c:y val="-8.0528089471540547E-3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FE-4C57-94FD-60510D66D992}"/>
                </c:ext>
              </c:extLst>
            </c:dLbl>
            <c:dLbl>
              <c:idx val="3"/>
              <c:layout>
                <c:manualLayout>
                  <c:x val="-9.8670196065172317E-3"/>
                  <c:y val="-1.3143169277487845E-2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>
                    <a:latin typeface="+mj-lt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4669.84</c:v>
                </c:pt>
                <c:pt idx="1">
                  <c:v>4581.9799999999996</c:v>
                </c:pt>
                <c:pt idx="2" formatCode="General">
                  <c:v>87.86999999999999</c:v>
                </c:pt>
                <c:pt idx="3">
                  <c:v>54.71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0E-4D26-99B9-86AF8E96AC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8282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0E-4D26-99B9-86AF8E96AC64}"/>
                </c:ext>
              </c:extLst>
            </c:dLbl>
            <c:dLbl>
              <c:idx val="1"/>
              <c:layout>
                <c:manualLayout>
                  <c:x val="4.1666666666666814E-3"/>
                  <c:y val="0.2990225074435526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0E-4D26-99B9-86AF8E96AC64}"/>
                </c:ext>
              </c:extLst>
            </c:dLbl>
            <c:dLbl>
              <c:idx val="2"/>
              <c:layout>
                <c:manualLayout>
                  <c:x val="0"/>
                  <c:y val="0.19240232566751841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5119.5</c:v>
                </c:pt>
                <c:pt idx="1">
                  <c:v>5290.1500000000005</c:v>
                </c:pt>
                <c:pt idx="2" formatCode="General">
                  <c:v>-170.64</c:v>
                </c:pt>
                <c:pt idx="3">
                  <c:v>225.35000000000002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40E-4D26-99B9-86AF8E96AC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2027год</c:v>
                </c:pt>
              </c:strCache>
            </c:strRef>
          </c:tx>
          <c:dLbls>
            <c:dLbl>
              <c:idx val="0"/>
              <c:layout>
                <c:manualLayout>
                  <c:x val="1.3888888888889104E-3"/>
                  <c:y val="0.2990225074435526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0E-4D26-99B9-86AF8E96AC64}"/>
                </c:ext>
              </c:extLst>
            </c:dLbl>
            <c:dLbl>
              <c:idx val="1"/>
              <c:layout>
                <c:manualLayout>
                  <c:x val="4.1666666666667178E-3"/>
                  <c:y val="0.2990225074435526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0E-4D26-99B9-86AF8E96AC64}"/>
                </c:ext>
              </c:extLst>
            </c:dLbl>
            <c:dLbl>
              <c:idx val="2"/>
              <c:layout>
                <c:manualLayout>
                  <c:x val="4.1667119319657615E-3"/>
                  <c:y val="0.19163722549346487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4258.29</c:v>
                </c:pt>
                <c:pt idx="1">
                  <c:v>4407.2300000000005</c:v>
                </c:pt>
                <c:pt idx="2" formatCode="General">
                  <c:v>-261.95999999999992</c:v>
                </c:pt>
                <c:pt idx="3">
                  <c:v>487.31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40E-4D26-99B9-86AF8E96AC6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2028 год</c:v>
                </c:pt>
              </c:strCache>
            </c:strRef>
          </c:tx>
          <c:dLbls>
            <c:dLbl>
              <c:idx val="0"/>
              <c:layout>
                <c:manualLayout>
                  <c:x val="1.3888888888889104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0E-4D26-99B9-86AF8E96AC64}"/>
                </c:ext>
              </c:extLst>
            </c:dLbl>
            <c:dLbl>
              <c:idx val="1"/>
              <c:layout>
                <c:manualLayout>
                  <c:x val="2.7777777777778408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0E-4D26-99B9-86AF8E96AC64}"/>
                </c:ext>
              </c:extLst>
            </c:dLbl>
            <c:dLbl>
              <c:idx val="2"/>
              <c:layout>
                <c:manualLayout>
                  <c:x val="-4.0902460113127542E-3"/>
                  <c:y val="-5.925637892085979E-3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FE-4C57-94FD-60510D66D99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Налоговые и неналоговые 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4197.3500000000004</c:v>
                </c:pt>
                <c:pt idx="1">
                  <c:v>4241.7300000000005</c:v>
                </c:pt>
                <c:pt idx="2" formatCode="General">
                  <c:v>267.63</c:v>
                </c:pt>
                <c:pt idx="3">
                  <c:v>754.93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40E-4D26-99B9-86AF8E96AC64}"/>
            </c:ext>
          </c:extLst>
        </c:ser>
        <c:shape val="cylinder"/>
        <c:axId val="90804992"/>
        <c:axId val="90806528"/>
        <c:axId val="0"/>
      </c:bar3DChart>
      <c:catAx>
        <c:axId val="9080499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90806528"/>
        <c:crosses val="autoZero"/>
        <c:auto val="1"/>
        <c:lblAlgn val="ctr"/>
        <c:lblOffset val="100"/>
      </c:catAx>
      <c:valAx>
        <c:axId val="90806528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90804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46475577972026"/>
          <c:y val="0.26761174684294337"/>
          <c:w val="0.11980226834699578"/>
          <c:h val="0.22815613080028282"/>
        </c:manualLayout>
      </c:layout>
      <c:txPr>
        <a:bodyPr/>
        <a:lstStyle/>
        <a:p>
          <a:pPr>
            <a:defRPr sz="1200">
              <a:latin typeface="+mj-lt"/>
            </a:defRPr>
          </a:pPr>
          <a:endParaRPr lang="ru-RU"/>
        </a:p>
      </c:txPr>
    </c:legend>
    <c:plotVisOnly val="1"/>
    <c:dispBlanksAs val="gap"/>
  </c:chart>
  <c:spPr>
    <a:solidFill>
      <a:srgbClr val="DBF5F9"/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9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  <c:pt idx="5">
                  <c:v>ДОХОДЫ ОТ ИСПОЛЬЗОВАНИЯ ИМУЩЕСТВА</c:v>
                </c:pt>
                <c:pt idx="6">
                  <c:v>ПЛАТЕЖИ ПРИ ПОЛЬЗОВАНИИ ПРИРОДНЫМИ РЕСУРСАМИ</c:v>
                </c:pt>
                <c:pt idx="7">
                  <c:v>Доходы от оказания платных услуг (работ)</c:v>
                </c:pt>
                <c:pt idx="8">
                  <c:v>ДОХОДЫ ОТ ПРОДАЖИ МАТЕРИАЛЬНЫХ И НЕМАТЕРИАЛЬНЫХ АКТИВОВ</c:v>
                </c:pt>
                <c:pt idx="9">
                  <c:v>ШТРАФЫ, САНКЦИИ, ВОЗМЕЩЕНИЕ УЩЕРБА</c:v>
                </c:pt>
                <c:pt idx="10">
                  <c:v>ПРОЧИЕ НЕНАЛОГОВЫЕ ДОХОДЫ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 formatCode="#,##0.00">
                  <c:v>2079.73</c:v>
                </c:pt>
                <c:pt idx="1">
                  <c:v>127.37</c:v>
                </c:pt>
                <c:pt idx="2">
                  <c:v>285.95999999999998</c:v>
                </c:pt>
                <c:pt idx="3">
                  <c:v>597.45000000000005</c:v>
                </c:pt>
                <c:pt idx="4">
                  <c:v>21.14</c:v>
                </c:pt>
                <c:pt idx="5">
                  <c:v>239.87</c:v>
                </c:pt>
                <c:pt idx="6">
                  <c:v>0.61</c:v>
                </c:pt>
                <c:pt idx="7">
                  <c:v>11.42</c:v>
                </c:pt>
                <c:pt idx="8">
                  <c:v>418.33</c:v>
                </c:pt>
                <c:pt idx="9">
                  <c:v>26.54</c:v>
                </c:pt>
                <c:pt idx="10">
                  <c:v>8.43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16-4D46-94D5-EA5A4CB6422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  <c:pt idx="5">
                  <c:v>ДОХОДЫ ОТ ИСПОЛЬЗОВАНИЯ ИМУЩЕСТВА</c:v>
                </c:pt>
                <c:pt idx="6">
                  <c:v>ПЛАТЕЖИ ПРИ ПОЛЬЗОВАНИИ ПРИРОДНЫМИ РЕСУРСАМИ</c:v>
                </c:pt>
                <c:pt idx="7">
                  <c:v>Доходы от оказания платных услуг (работ)</c:v>
                </c:pt>
                <c:pt idx="8">
                  <c:v>ДОХОДЫ ОТ ПРОДАЖИ МАТЕРИАЛЬНЫХ И НЕМАТЕРИАЛЬНЫХ АКТИВОВ</c:v>
                </c:pt>
                <c:pt idx="9">
                  <c:v>ШТРАФЫ, САНКЦИИ, ВОЗМЕЩЕНИЕ УЩЕРБА</c:v>
                </c:pt>
                <c:pt idx="10">
                  <c:v>ПРОЧИЕ НЕНАЛОГОВЫЕ ДОХОДЫ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 formatCode="#,##0.00">
                  <c:v>2900.21</c:v>
                </c:pt>
                <c:pt idx="1">
                  <c:v>124.81</c:v>
                </c:pt>
                <c:pt idx="2">
                  <c:v>318.98</c:v>
                </c:pt>
                <c:pt idx="3">
                  <c:v>622.78</c:v>
                </c:pt>
                <c:pt idx="4">
                  <c:v>30.13</c:v>
                </c:pt>
                <c:pt idx="5">
                  <c:v>202.7</c:v>
                </c:pt>
                <c:pt idx="6">
                  <c:v>0.73</c:v>
                </c:pt>
                <c:pt idx="7">
                  <c:v>45.31</c:v>
                </c:pt>
                <c:pt idx="8">
                  <c:v>267.22000000000003</c:v>
                </c:pt>
                <c:pt idx="9">
                  <c:v>14.55</c:v>
                </c:pt>
                <c:pt idx="10">
                  <c:v>23.73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16-4D46-94D5-EA5A4CB6422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  <c:pt idx="5">
                  <c:v>ДОХОДЫ ОТ ИСПОЛЬЗОВАНИЯ ИМУЩЕСТВА</c:v>
                </c:pt>
                <c:pt idx="6">
                  <c:v>ПЛАТЕЖИ ПРИ ПОЛЬЗОВАНИИ ПРИРОДНЫМИ РЕСУРСАМИ</c:v>
                </c:pt>
                <c:pt idx="7">
                  <c:v>Доходы от оказания платных услуг (работ)</c:v>
                </c:pt>
                <c:pt idx="8">
                  <c:v>ДОХОДЫ ОТ ПРОДАЖИ МАТЕРИАЛЬНЫХ И НЕМАТЕРИАЛЬНЫХ АКТИВОВ</c:v>
                </c:pt>
                <c:pt idx="9">
                  <c:v>ШТРАФЫ, САНКЦИИ, ВОЗМЕЩЕНИЕ УЩЕРБА</c:v>
                </c:pt>
                <c:pt idx="10">
                  <c:v>ПРОЧИЕ НЕНАЛОГОВЫЕ ДОХОДЫ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 formatCode="#,##0.00">
                  <c:v>3143.2</c:v>
                </c:pt>
                <c:pt idx="1">
                  <c:v>146.84</c:v>
                </c:pt>
                <c:pt idx="2">
                  <c:v>377.1</c:v>
                </c:pt>
                <c:pt idx="3">
                  <c:v>750.25</c:v>
                </c:pt>
                <c:pt idx="4">
                  <c:v>37.590000000000003</c:v>
                </c:pt>
                <c:pt idx="5">
                  <c:v>260.26</c:v>
                </c:pt>
                <c:pt idx="6">
                  <c:v>0.59</c:v>
                </c:pt>
                <c:pt idx="7">
                  <c:v>9.67</c:v>
                </c:pt>
                <c:pt idx="8">
                  <c:v>366.48</c:v>
                </c:pt>
                <c:pt idx="9">
                  <c:v>17.170000000000002</c:v>
                </c:pt>
                <c:pt idx="10">
                  <c:v>10.4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16-4D46-94D5-EA5A4CB6422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2027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  <c:pt idx="5">
                  <c:v>ДОХОДЫ ОТ ИСПОЛЬЗОВАНИЯ ИМУЩЕСТВА</c:v>
                </c:pt>
                <c:pt idx="6">
                  <c:v>ПЛАТЕЖИ ПРИ ПОЛЬЗОВАНИИ ПРИРОДНЫМИ РЕСУРСАМИ</c:v>
                </c:pt>
                <c:pt idx="7">
                  <c:v>Доходы от оказания платных услуг (работ)</c:v>
                </c:pt>
                <c:pt idx="8">
                  <c:v>ДОХОДЫ ОТ ПРОДАЖИ МАТЕРИАЛЬНЫХ И НЕМАТЕРИАЛЬНЫХ АКТИВОВ</c:v>
                </c:pt>
                <c:pt idx="9">
                  <c:v>ШТРАФЫ, САНКЦИИ, ВОЗМЕЩЕНИЕ УЩЕРБА</c:v>
                </c:pt>
                <c:pt idx="10">
                  <c:v>ПРОЧИЕ НЕНАЛОГОВЫЕ ДОХОДЫ</c:v>
                </c:pt>
              </c:strCache>
            </c:strRef>
          </c:cat>
          <c:val>
            <c:numRef>
              <c:f>Лист1!$E$2:$E$12</c:f>
              <c:numCache>
                <c:formatCode>General</c:formatCode>
                <c:ptCount val="11"/>
                <c:pt idx="0" formatCode="#,##0.00">
                  <c:v>2344.8000000000002</c:v>
                </c:pt>
                <c:pt idx="1">
                  <c:v>162.76</c:v>
                </c:pt>
                <c:pt idx="2">
                  <c:v>394.98</c:v>
                </c:pt>
                <c:pt idx="3">
                  <c:v>783.04</c:v>
                </c:pt>
                <c:pt idx="4">
                  <c:v>39.450000000000003</c:v>
                </c:pt>
                <c:pt idx="5">
                  <c:v>268.61</c:v>
                </c:pt>
                <c:pt idx="6">
                  <c:v>0.59</c:v>
                </c:pt>
                <c:pt idx="7">
                  <c:v>9.8800000000000008</c:v>
                </c:pt>
                <c:pt idx="8">
                  <c:v>226.71</c:v>
                </c:pt>
                <c:pt idx="9">
                  <c:v>17.170000000000002</c:v>
                </c:pt>
                <c:pt idx="10">
                  <c:v>10.3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F16-4D46-94D5-EA5A4CB6422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2028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9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  <c:pt idx="5">
                  <c:v>ДОХОДЫ ОТ ИСПОЛЬЗОВАНИЯ ИМУЩЕСТВА</c:v>
                </c:pt>
                <c:pt idx="6">
                  <c:v>ПЛАТЕЖИ ПРИ ПОЛЬЗОВАНИИ ПРИРОДНЫМИ РЕСУРСАМИ</c:v>
                </c:pt>
                <c:pt idx="7">
                  <c:v>Доходы от оказания платных услуг (работ)</c:v>
                </c:pt>
                <c:pt idx="8">
                  <c:v>ДОХОДЫ ОТ ПРОДАЖИ МАТЕРИАЛЬНЫХ И НЕМАТЕРИАЛЬНЫХ АКТИВОВ</c:v>
                </c:pt>
                <c:pt idx="9">
                  <c:v>ШТРАФЫ, САНКЦИИ, ВОЗМЕЩЕНИЕ УЩЕРБА</c:v>
                </c:pt>
                <c:pt idx="10">
                  <c:v>ПРОЧИЕ НЕНАЛОГОВЫЕ ДОХОДЫ</c:v>
                </c:pt>
              </c:strCache>
            </c:strRef>
          </c:cat>
          <c:val>
            <c:numRef>
              <c:f>Лист1!$F$2:$F$12</c:f>
              <c:numCache>
                <c:formatCode>General</c:formatCode>
                <c:ptCount val="11"/>
                <c:pt idx="0" formatCode="#,##0.00">
                  <c:v>2287.88</c:v>
                </c:pt>
                <c:pt idx="1">
                  <c:v>169.6</c:v>
                </c:pt>
                <c:pt idx="2">
                  <c:v>446.56</c:v>
                </c:pt>
                <c:pt idx="3">
                  <c:v>849.48</c:v>
                </c:pt>
                <c:pt idx="4">
                  <c:v>41.59</c:v>
                </c:pt>
                <c:pt idx="5">
                  <c:v>276.55</c:v>
                </c:pt>
                <c:pt idx="6">
                  <c:v>0.59</c:v>
                </c:pt>
                <c:pt idx="7">
                  <c:v>10.43</c:v>
                </c:pt>
                <c:pt idx="8">
                  <c:v>87.21</c:v>
                </c:pt>
                <c:pt idx="9">
                  <c:v>17.170000000000002</c:v>
                </c:pt>
                <c:pt idx="10">
                  <c:v>10.3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F16-4D46-94D5-EA5A4CB64229}"/>
            </c:ext>
          </c:extLst>
        </c:ser>
        <c:shape val="cylinder"/>
        <c:axId val="170443904"/>
        <c:axId val="170445440"/>
        <c:axId val="0"/>
      </c:bar3DChart>
      <c:catAx>
        <c:axId val="17044390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70445440"/>
        <c:crosses val="autoZero"/>
        <c:auto val="1"/>
        <c:lblAlgn val="ctr"/>
        <c:lblOffset val="100"/>
      </c:catAx>
      <c:valAx>
        <c:axId val="170445440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7044390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Налоговые и неналоговые доходы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 Рузский</c:v>
                </c:pt>
              </c:strCache>
            </c:strRef>
          </c:tx>
          <c:explosion val="9"/>
          <c:dPt>
            <c:idx val="0"/>
            <c:bubble3D val="1"/>
            <c:explosion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1-F5AF-44AA-A709-09D2A3ACD6B3}"/>
              </c:ext>
            </c:extLst>
          </c:dPt>
          <c:dPt>
            <c:idx val="2"/>
            <c:bubble3D val="1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3-F5AF-44AA-A709-09D2A3ACD6B3}"/>
              </c:ext>
            </c:extLst>
          </c:dPt>
          <c:dPt>
            <c:idx val="3"/>
            <c:explosion val="7"/>
          </c:dPt>
          <c:dPt>
            <c:idx val="4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5-F5AF-44AA-A709-09D2A3ACD6B3}"/>
              </c:ext>
            </c:extLst>
          </c:dPt>
          <c:dPt>
            <c:idx val="5"/>
            <c:bubble3D val="1"/>
            <c:explosion val="4"/>
            <c:extLst xmlns:c16r2="http://schemas.microsoft.com/office/drawing/2015/06/chart">
              <c:ext xmlns:c16="http://schemas.microsoft.com/office/drawing/2014/chart" uri="{C3380CC4-5D6E-409C-BE32-E72D297353CC}">
                <c16:uniqueId val="{00000007-F5AF-44AA-A709-09D2A3ACD6B3}"/>
              </c:ext>
            </c:extLst>
          </c:dPt>
          <c:dPt>
            <c:idx val="7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9-F5AF-44AA-A709-09D2A3ACD6B3}"/>
              </c:ext>
            </c:extLst>
          </c:dPt>
          <c:dPt>
            <c:idx val="8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B-F5AF-44AA-A709-09D2A3ACD6B3}"/>
              </c:ext>
            </c:extLst>
          </c:dPt>
          <c:dPt>
            <c:idx val="9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D-F5AF-44AA-A709-09D2A3ACD6B3}"/>
              </c:ext>
            </c:extLst>
          </c:dPt>
          <c:dPt>
            <c:idx val="10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F-F5AF-44AA-A709-09D2A3ACD6B3}"/>
              </c:ext>
            </c:extLst>
          </c:dPt>
          <c:dPt>
            <c:idx val="11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1-F5AF-44AA-A709-09D2A3ACD6B3}"/>
              </c:ext>
            </c:extLst>
          </c:dPt>
          <c:dPt>
            <c:idx val="12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3-F5AF-44AA-A709-09D2A3ACD6B3}"/>
              </c:ext>
            </c:extLst>
          </c:dPt>
          <c:dLbls>
            <c:dLbl>
              <c:idx val="0"/>
              <c:layout>
                <c:manualLayout>
                  <c:x val="-1.8685162739296223E-2"/>
                  <c:y val="3.0666979096889875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AF-44AA-A709-09D2A3ACD6B3}"/>
                </c:ext>
              </c:extLst>
            </c:dLbl>
            <c:dLbl>
              <c:idx val="2"/>
              <c:layout>
                <c:manualLayout>
                  <c:x val="-1.5721513196202262E-2"/>
                  <c:y val="-1.0589410653021616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AF-44AA-A709-09D2A3ACD6B3}"/>
                </c:ext>
              </c:extLst>
            </c:dLbl>
            <c:dLbl>
              <c:idx val="3"/>
              <c:layout>
                <c:manualLayout>
                  <c:x val="1.6703355792425843E-2"/>
                  <c:y val="0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9F-4144-9DA0-720B3C23025F}"/>
                </c:ext>
              </c:extLst>
            </c:dLbl>
            <c:dLbl>
              <c:idx val="4"/>
              <c:layout>
                <c:manualLayout>
                  <c:x val="-1.578315686903627E-2"/>
                  <c:y val="-4.2587508054842023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AF-44AA-A709-09D2A3ACD6B3}"/>
                </c:ext>
              </c:extLst>
            </c:dLbl>
            <c:dLbl>
              <c:idx val="5"/>
              <c:layout>
                <c:manualLayout>
                  <c:x val="2.7603591078155472E-2"/>
                  <c:y val="1.9197903321523811E-3"/>
                </c:manualLayout>
              </c:layout>
              <c:dLblPos val="bestFit"/>
              <c:showLegendKey val="1"/>
              <c:showCatName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AF-44AA-A709-09D2A3ACD6B3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1"/>
            <c:showCatName val="1"/>
            <c:showPercent val="1"/>
            <c:separator>
</c:separato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Лист1!$B$2:$G$2</c:f>
              <c:numCache>
                <c:formatCode>#,##0</c:formatCode>
                <c:ptCount val="6"/>
                <c:pt idx="0">
                  <c:v>119915</c:v>
                </c:pt>
                <c:pt idx="1">
                  <c:v>75254</c:v>
                </c:pt>
                <c:pt idx="2">
                  <c:v>57892</c:v>
                </c:pt>
                <c:pt idx="3">
                  <c:v>111426</c:v>
                </c:pt>
                <c:pt idx="4">
                  <c:v>86156</c:v>
                </c:pt>
                <c:pt idx="5">
                  <c:v>89878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5AF-44AA-A709-09D2A3ACD6B3}"/>
            </c:ext>
          </c:extLst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F5AF-44AA-A709-09D2A3ACD6B3}"/>
            </c:ext>
          </c:extLst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F5AF-44AA-A709-09D2A3ACD6B3}"/>
            </c:ext>
          </c:extLst>
        </c:ser>
        <c:ser>
          <c:idx val="3"/>
          <c:order val="3"/>
          <c:tx>
            <c:strRef>
              <c:f>Лист1!$C$1</c:f>
              <c:strCache>
                <c:ptCount val="1"/>
                <c:pt idx="0">
                  <c:v>ГО Лыткарино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Лист1!$C$2:$C$2</c:f>
              <c:numCache>
                <c:formatCode>#,##0</c:formatCode>
                <c:ptCount val="1"/>
                <c:pt idx="0">
                  <c:v>75254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F5AF-44AA-A709-09D2A3ACD6B3}"/>
            </c:ext>
          </c:extLst>
        </c:ser>
        <c:ser>
          <c:idx val="4"/>
          <c:order val="4"/>
          <c:tx>
            <c:strRef>
              <c:f>Лист1!$D$1</c:f>
              <c:strCache>
                <c:ptCount val="1"/>
                <c:pt idx="0">
                  <c:v>ГО Можайский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Лист1!$D$2:$D$2</c:f>
              <c:numCache>
                <c:formatCode>#,##0</c:formatCode>
                <c:ptCount val="1"/>
                <c:pt idx="0">
                  <c:v>57892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F5AF-44AA-A709-09D2A3ACD6B3}"/>
            </c:ext>
          </c:extLst>
        </c:ser>
        <c:ser>
          <c:idx val="5"/>
          <c:order val="5"/>
          <c:tx>
            <c:strRef>
              <c:f>Лист1!$E$1</c:f>
              <c:strCache>
                <c:ptCount val="1"/>
                <c:pt idx="0">
                  <c:v>ГО Кашира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Лист1!$E$2:$E$2</c:f>
              <c:numCache>
                <c:formatCode>#,##0</c:formatCode>
                <c:ptCount val="1"/>
                <c:pt idx="0">
                  <c:v>111426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F5AF-44AA-A709-09D2A3ACD6B3}"/>
            </c:ext>
          </c:extLst>
        </c:ser>
        <c:ser>
          <c:idx val="6"/>
          <c:order val="6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F5AF-44AA-A709-09D2A3ACD6B3}"/>
            </c:ext>
          </c:extLst>
        </c:ser>
        <c:ser>
          <c:idx val="7"/>
          <c:order val="7"/>
          <c:tx>
            <c:strRef>
              <c:f>Лист1!$F$1</c:f>
              <c:strCache>
                <c:ptCount val="1"/>
                <c:pt idx="0">
                  <c:v>ГО Наро-Фоминск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Лист1!$F$2:$F$2</c:f>
              <c:numCache>
                <c:formatCode>#,##0</c:formatCode>
                <c:ptCount val="1"/>
                <c:pt idx="0">
                  <c:v>86156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F5AF-44AA-A709-09D2A3ACD6B3}"/>
            </c:ext>
          </c:extLst>
        </c:ser>
        <c:ser>
          <c:idx val="8"/>
          <c:order val="8"/>
          <c:tx>
            <c:strRef>
              <c:f>Лист1!$G$1</c:f>
              <c:strCache>
                <c:ptCount val="1"/>
                <c:pt idx="0">
                  <c:v>Волоколамский ГО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Лист1!$G$2:$G$2</c:f>
              <c:numCache>
                <c:formatCode>#,##0</c:formatCode>
                <c:ptCount val="1"/>
                <c:pt idx="0">
                  <c:v>89878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F5AF-44AA-A709-09D2A3ACD6B3}"/>
            </c:ext>
          </c:extLst>
        </c:ser>
        <c:ser>
          <c:idx val="9"/>
          <c:order val="9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F5AF-44AA-A709-09D2A3ACD6B3}"/>
            </c:ext>
          </c:extLst>
        </c:ser>
        <c:ser>
          <c:idx val="10"/>
          <c:order val="1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F5AF-44AA-A709-09D2A3ACD6B3}"/>
            </c:ext>
          </c:extLst>
        </c:ser>
        <c:ser>
          <c:idx val="11"/>
          <c:order val="1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F5AF-44AA-A709-09D2A3ACD6B3}"/>
            </c:ext>
          </c:extLst>
        </c:ser>
        <c:ser>
          <c:idx val="12"/>
          <c:order val="1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F5AF-44AA-A709-09D2A3ACD6B3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rAngAx val="1"/>
    </c:view3D>
    <c:plotArea>
      <c:layout>
        <c:manualLayout>
          <c:layoutTarget val="inner"/>
          <c:xMode val="edge"/>
          <c:yMode val="edge"/>
          <c:x val="1.7798735920269818E-2"/>
          <c:y val="2.6945308545964431E-2"/>
          <c:w val="0.75242429740222561"/>
          <c:h val="0.821483376847016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6180669018427357E-3"/>
                  <c:y val="0.2975699962484060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EE-4C23-BCC3-0BCA0E7255A9}"/>
                </c:ext>
              </c:extLst>
            </c:dLbl>
            <c:dLbl>
              <c:idx val="1"/>
              <c:layout>
                <c:manualLayout>
                  <c:x val="6.4722676073709056E-3"/>
                  <c:y val="0.2872392197968341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EE-4C23-BCC3-0BCA0E7255A9}"/>
                </c:ext>
              </c:extLst>
            </c:dLbl>
            <c:dLbl>
              <c:idx val="2"/>
              <c:layout>
                <c:manualLayout>
                  <c:x val="1.6180669018427286E-3"/>
                  <c:y val="0.3037470474295126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EE-4C23-BCC3-0BCA0E7255A9}"/>
                </c:ext>
              </c:extLst>
            </c:dLbl>
            <c:dLbl>
              <c:idx val="3"/>
              <c:layout>
                <c:manualLayout>
                  <c:x val="-3.2361338036853869E-3"/>
                  <c:y val="0.3269648782985508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EE-4C23-BCC3-0BCA0E7255A9}"/>
                </c:ext>
              </c:extLst>
            </c:dLbl>
            <c:dLbl>
              <c:idx val="4"/>
              <c:layout>
                <c:manualLayout>
                  <c:x val="1.6180669018427286E-3"/>
                  <c:y val="0.2940552901529478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EE-4C23-BCC3-0BCA0E7255A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3908.32</c:v>
                </c:pt>
                <c:pt idx="1">
                  <c:v>5013.66</c:v>
                </c:pt>
                <c:pt idx="2">
                  <c:v>5290.15</c:v>
                </c:pt>
                <c:pt idx="3">
                  <c:v>4407.24</c:v>
                </c:pt>
                <c:pt idx="4">
                  <c:v>4241.7299999999996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1D-4F37-90CF-529BB6A825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-1.6180669018427286E-3"/>
                  <c:y val="0.2647668777543254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EE-4C23-BCC3-0BCA0E7255A9}"/>
                </c:ext>
              </c:extLst>
            </c:dLbl>
            <c:dLbl>
              <c:idx val="1"/>
              <c:layout>
                <c:manualLayout>
                  <c:x val="1.6180669018427286E-3"/>
                  <c:y val="0.2951203891999155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EE-4C23-BCC3-0BCA0E7255A9}"/>
                </c:ext>
              </c:extLst>
            </c:dLbl>
            <c:dLbl>
              <c:idx val="2"/>
              <c:layout>
                <c:manualLayout>
                  <c:x val="4.854200705528171E-3"/>
                  <c:y val="0.2791449098248367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EE-4C23-BCC3-0BCA0E7255A9}"/>
                </c:ext>
              </c:extLst>
            </c:dLbl>
            <c:dLbl>
              <c:idx val="3"/>
              <c:layout>
                <c:manualLayout>
                  <c:x val="1.6180669018427286E-3"/>
                  <c:y val="0.2843635328763792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EE-4C23-BCC3-0BCA0E7255A9}"/>
                </c:ext>
              </c:extLst>
            </c:dLbl>
            <c:dLbl>
              <c:idx val="4"/>
              <c:layout>
                <c:manualLayout>
                  <c:x val="6.4722676073709056E-3"/>
                  <c:y val="0.2820203954794102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EE-4C23-BCC3-0BCA0E7255A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2578.54</c:v>
                </c:pt>
                <c:pt idx="1">
                  <c:v>5054.9799999999996</c:v>
                </c:pt>
                <c:pt idx="2">
                  <c:v>4022.39</c:v>
                </c:pt>
                <c:pt idx="3">
                  <c:v>2323.12</c:v>
                </c:pt>
                <c:pt idx="4">
                  <c:v>2044.83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A1D-4F37-90CF-529BB6A825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2944535214741804E-2"/>
                  <c:y val="-2.44957350417854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EE-4C23-BCC3-0BCA0E7255A9}"/>
                </c:ext>
              </c:extLst>
            </c:dLbl>
            <c:dLbl>
              <c:idx val="1"/>
              <c:layout>
                <c:manualLayout>
                  <c:x val="1.2944535214741804E-2"/>
                  <c:y val="-4.899147008357190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EE-4C23-BCC3-0BCA0E7255A9}"/>
                </c:ext>
              </c:extLst>
            </c:dLbl>
            <c:dLbl>
              <c:idx val="2"/>
              <c:layout>
                <c:manualLayout>
                  <c:x val="9.7084014110562708E-3"/>
                  <c:y val="-2.44976638398203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EE-4C23-BCC3-0BCA0E7255A9}"/>
                </c:ext>
              </c:extLst>
            </c:dLbl>
            <c:dLbl>
              <c:idx val="3"/>
              <c:layout>
                <c:manualLayout>
                  <c:x val="1.2944535214741804E-2"/>
                  <c:y val="-7.348720512535573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EE-4C23-BCC3-0BCA0E7255A9}"/>
                </c:ext>
              </c:extLst>
            </c:dLbl>
            <c:dLbl>
              <c:idx val="4"/>
              <c:layout>
                <c:manualLayout>
                  <c:x val="1.1326468312899001E-2"/>
                  <c:y val="-2.44957350417854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DEE-4C23-BCC3-0BCA0E7255A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  <c:pt idx="4">
                  <c:v>2028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 formatCode="#,##0.00">
                  <c:v>90.91</c:v>
                </c:pt>
                <c:pt idx="1">
                  <c:v>103.21</c:v>
                </c:pt>
                <c:pt idx="2" formatCode="#,##0.00">
                  <c:v>108.03</c:v>
                </c:pt>
                <c:pt idx="3" formatCode="#,##0.00">
                  <c:v>100.83</c:v>
                </c:pt>
                <c:pt idx="4" formatCode="#,##0.00">
                  <c:v>97.81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A1D-4F37-90CF-529BB6A825B5}"/>
            </c:ext>
          </c:extLst>
        </c:ser>
        <c:shape val="cylinder"/>
        <c:axId val="172496000"/>
        <c:axId val="172497536"/>
        <c:axId val="0"/>
      </c:bar3DChart>
      <c:catAx>
        <c:axId val="1724960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72497536"/>
        <c:crosses val="autoZero"/>
        <c:auto val="1"/>
        <c:lblAlgn val="ctr"/>
        <c:lblOffset val="100"/>
      </c:catAx>
      <c:valAx>
        <c:axId val="172497536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72496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27890664140109"/>
          <c:y val="4.3468197575470671E-2"/>
          <c:w val="0.21683099152505145"/>
          <c:h val="0.42080187547599546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spPr>
    <a:gradFill rotWithShape="1">
      <a:gsLst>
        <a:gs pos="0">
          <a:schemeClr val="accent1">
            <a:tint val="62000"/>
            <a:satMod val="180000"/>
          </a:schemeClr>
        </a:gs>
        <a:gs pos="65000">
          <a:schemeClr val="accent1">
            <a:tint val="32000"/>
            <a:satMod val="250000"/>
          </a:schemeClr>
        </a:gs>
        <a:gs pos="100000">
          <a:schemeClr val="accent1">
            <a:tint val="23000"/>
            <a:satMod val="300000"/>
          </a:schemeClr>
        </a:gs>
      </a:gsLst>
      <a:lin ang="16200000" scaled="0"/>
    </a:gradFill>
    <a:ln w="9525" cap="flat" cmpd="sng" algn="ctr">
      <a:solidFill>
        <a:schemeClr val="accent1"/>
      </a:solidFill>
      <a:prstDash val="solid"/>
    </a:ln>
    <a:effectLst>
      <a:outerShdw blurRad="50800" dist="38100" dir="5400000" rotWithShape="0">
        <a:srgbClr val="000000">
          <a:alpha val="35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view3D>
      <c:rotX val="0"/>
      <c:rotY val="0"/>
      <c:perspective val="30"/>
    </c:view3D>
    <c:side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sideWall>
    <c:back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574396537561851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2026 год</c:v>
                </c:pt>
              </c:strCache>
            </c:strRef>
          </c:tx>
          <c:cat>
            <c:strRef>
              <c:f>Лист1!$A$2:$A$21</c:f>
              <c:strCache>
                <c:ptCount val="20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  <c:pt idx="19">
                  <c:v>Чистый округ</c:v>
                </c:pt>
              </c:strCache>
            </c:strRef>
          </c:cat>
          <c:val>
            <c:numRef>
              <c:f>Лист1!$B$2:$B$21</c:f>
              <c:numCache>
                <c:formatCode>#,##0.00</c:formatCode>
                <c:ptCount val="20"/>
                <c:pt idx="0">
                  <c:v>720</c:v>
                </c:pt>
                <c:pt idx="1">
                  <c:v>502451.96732</c:v>
                </c:pt>
                <c:pt idx="2">
                  <c:v>2334602.6679199999</c:v>
                </c:pt>
                <c:pt idx="3">
                  <c:v>34495.036959999998</c:v>
                </c:pt>
                <c:pt idx="4">
                  <c:v>161720.53051000001</c:v>
                </c:pt>
                <c:pt idx="5">
                  <c:v>22109.61</c:v>
                </c:pt>
                <c:pt idx="6">
                  <c:v>63065.401290000002</c:v>
                </c:pt>
                <c:pt idx="7">
                  <c:v>119744.62228</c:v>
                </c:pt>
                <c:pt idx="8">
                  <c:v>27861.200000000001</c:v>
                </c:pt>
                <c:pt idx="9">
                  <c:v>2626925.0106600001</c:v>
                </c:pt>
                <c:pt idx="10">
                  <c:v>21901.905709999999</c:v>
                </c:pt>
                <c:pt idx="11">
                  <c:v>735906.20779999997</c:v>
                </c:pt>
                <c:pt idx="12">
                  <c:v>63357.826269999998</c:v>
                </c:pt>
                <c:pt idx="13">
                  <c:v>1148834.571</c:v>
                </c:pt>
                <c:pt idx="14">
                  <c:v>130851.51644000001</c:v>
                </c:pt>
                <c:pt idx="15">
                  <c:v>3000</c:v>
                </c:pt>
                <c:pt idx="16">
                  <c:v>446756.08</c:v>
                </c:pt>
                <c:pt idx="17">
                  <c:v>0</c:v>
                </c:pt>
                <c:pt idx="18">
                  <c:v>5470</c:v>
                </c:pt>
                <c:pt idx="19">
                  <c:v>926306.46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28-4DE2-8E38-937731B445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2027 год2</c:v>
                </c:pt>
              </c:strCache>
            </c:strRef>
          </c:tx>
          <c:invertIfNegative val="1"/>
          <c:cat>
            <c:strRef>
              <c:f>Лист1!$A$2:$A$21</c:f>
              <c:strCache>
                <c:ptCount val="20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  <c:pt idx="19">
                  <c:v>Чистый округ</c:v>
                </c:pt>
              </c:strCache>
            </c:strRef>
          </c:cat>
          <c:val>
            <c:numRef>
              <c:f>Лист1!$C$2:$C$21</c:f>
              <c:numCache>
                <c:formatCode>#,##0.00</c:formatCode>
                <c:ptCount val="20"/>
                <c:pt idx="0">
                  <c:v>720</c:v>
                </c:pt>
                <c:pt idx="1">
                  <c:v>484873.60927000002</c:v>
                </c:pt>
                <c:pt idx="2">
                  <c:v>2309298.0263299998</c:v>
                </c:pt>
                <c:pt idx="3">
                  <c:v>34809.134189999997</c:v>
                </c:pt>
                <c:pt idx="4">
                  <c:v>145435.07391000001</c:v>
                </c:pt>
                <c:pt idx="5">
                  <c:v>22652.61</c:v>
                </c:pt>
                <c:pt idx="6">
                  <c:v>132169.60000000001</c:v>
                </c:pt>
                <c:pt idx="7">
                  <c:v>103376.6379</c:v>
                </c:pt>
                <c:pt idx="8">
                  <c:v>21909.9</c:v>
                </c:pt>
                <c:pt idx="9">
                  <c:v>453682.93</c:v>
                </c:pt>
                <c:pt idx="10">
                  <c:v>0</c:v>
                </c:pt>
                <c:pt idx="11">
                  <c:v>412054.98447999998</c:v>
                </c:pt>
                <c:pt idx="12">
                  <c:v>40938.516380000001</c:v>
                </c:pt>
                <c:pt idx="13">
                  <c:v>854251.53</c:v>
                </c:pt>
                <c:pt idx="14">
                  <c:v>106579.45445999999</c:v>
                </c:pt>
                <c:pt idx="15">
                  <c:v>0</c:v>
                </c:pt>
                <c:pt idx="16">
                  <c:v>576252.29</c:v>
                </c:pt>
                <c:pt idx="17">
                  <c:v>0</c:v>
                </c:pt>
                <c:pt idx="18">
                  <c:v>213238.12</c:v>
                </c:pt>
                <c:pt idx="19">
                  <c:v>902570.68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28-4DE2-8E38-937731B445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2028 год</c:v>
                </c:pt>
              </c:strCache>
            </c:strRef>
          </c:tx>
          <c:cat>
            <c:strRef>
              <c:f>Лист1!$A$2:$A$21</c:f>
              <c:strCache>
                <c:ptCount val="20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  <c:pt idx="19">
                  <c:v>Чистый округ</c:v>
                </c:pt>
              </c:strCache>
            </c:strRef>
          </c:cat>
          <c:val>
            <c:numRef>
              <c:f>Лист1!$D$2:$D$21</c:f>
              <c:numCache>
                <c:formatCode>#,##0.00</c:formatCode>
                <c:ptCount val="20"/>
                <c:pt idx="0">
                  <c:v>720</c:v>
                </c:pt>
                <c:pt idx="1">
                  <c:v>480628.76027000003</c:v>
                </c:pt>
                <c:pt idx="2">
                  <c:v>2246471.2457699999</c:v>
                </c:pt>
                <c:pt idx="3">
                  <c:v>36528.529190000001</c:v>
                </c:pt>
                <c:pt idx="4">
                  <c:v>147718.50847</c:v>
                </c:pt>
                <c:pt idx="5">
                  <c:v>23191.61</c:v>
                </c:pt>
                <c:pt idx="6">
                  <c:v>15567.98</c:v>
                </c:pt>
                <c:pt idx="7">
                  <c:v>106348.7939</c:v>
                </c:pt>
                <c:pt idx="8">
                  <c:v>17067</c:v>
                </c:pt>
                <c:pt idx="9">
                  <c:v>484618.5</c:v>
                </c:pt>
                <c:pt idx="10">
                  <c:v>0</c:v>
                </c:pt>
                <c:pt idx="11">
                  <c:v>343622.20318000001</c:v>
                </c:pt>
                <c:pt idx="12">
                  <c:v>43991.91618</c:v>
                </c:pt>
                <c:pt idx="13">
                  <c:v>854251.53</c:v>
                </c:pt>
                <c:pt idx="14">
                  <c:v>106976.66103</c:v>
                </c:pt>
                <c:pt idx="15">
                  <c:v>0</c:v>
                </c:pt>
                <c:pt idx="16">
                  <c:v>554613.22</c:v>
                </c:pt>
                <c:pt idx="17">
                  <c:v>0</c:v>
                </c:pt>
                <c:pt idx="18">
                  <c:v>0</c:v>
                </c:pt>
                <c:pt idx="19">
                  <c:v>905691.68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28-4DE2-8E38-937731B445D3}"/>
            </c:ext>
          </c:extLst>
        </c:ser>
        <c:shape val="cylinder"/>
        <c:axId val="177051904"/>
        <c:axId val="177057792"/>
        <c:axId val="0"/>
      </c:bar3DChart>
      <c:catAx>
        <c:axId val="177051904"/>
        <c:scaling>
          <c:orientation val="minMax"/>
        </c:scaling>
        <c:axPos val="b"/>
        <c:numFmt formatCode="General" sourceLinked="0"/>
        <c:majorTickMark val="none"/>
        <c:tickLblPos val="low"/>
        <c:spPr>
          <a:solidFill>
            <a:schemeClr val="tx2">
              <a:lumMod val="40000"/>
              <a:lumOff val="60000"/>
              <a:alpha val="29000"/>
            </a:schemeClr>
          </a:solidFill>
        </c:spPr>
        <c:txPr>
          <a:bodyPr rot="-5400000" vert="horz"/>
          <a:lstStyle/>
          <a:p>
            <a:pPr>
              <a:defRPr sz="1000">
                <a:latin typeface="+mj-lt"/>
              </a:defRPr>
            </a:pPr>
            <a:endParaRPr lang="ru-RU"/>
          </a:p>
        </c:txPr>
        <c:crossAx val="177057792"/>
        <c:crosses val="autoZero"/>
        <c:lblAlgn val="ctr"/>
        <c:lblOffset val="200"/>
        <c:tickMarkSkip val="3"/>
      </c:catAx>
      <c:valAx>
        <c:axId val="177057792"/>
        <c:scaling>
          <c:orientation val="minMax"/>
        </c:scaling>
        <c:delete val="1"/>
        <c:axPos val="r"/>
        <c:numFmt formatCode="#,##0.00" sourceLinked="1"/>
        <c:tickLblPos val="none"/>
        <c:crossAx val="177051904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3919006541062779"/>
          <c:y val="1.2442255917848933E-2"/>
          <c:w val="0.14778938033434014"/>
          <c:h val="0.28989127850288932"/>
        </c:manualLayout>
      </c:layout>
      <c:overlay val="1"/>
      <c:txPr>
        <a:bodyPr/>
        <a:lstStyle/>
        <a:p>
          <a:pPr>
            <a:defRPr sz="1100">
              <a:latin typeface="+mj-lt"/>
            </a:defRPr>
          </a:pPr>
          <a:endParaRPr lang="ru-RU"/>
        </a:p>
      </c:txPr>
    </c:legend>
    <c:plotVisOnly val="1"/>
    <c:dispBlanksAs val="gap"/>
  </c:chart>
  <c:spPr>
    <a:gradFill>
      <a:gsLst>
        <a:gs pos="17000">
          <a:srgbClr val="7030A0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40C67-8414-400D-9AC3-C90E206AE33E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66104-ED04-41F1-BEE1-407F4A314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105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13.11.2025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dget.mosreg.ru/analitika/ispolnenie-byudjeta-subekta/sravnenie-po-osnovnym-parametram-ispolneniya-byudzhetov-municipalnyx-obrazovanij/" TargetMode="External"/><Relationship Id="rId4" Type="http://schemas.openxmlformats.org/officeDocument/2006/relationships/hyperlink" Target="https://rosstat.gov.ru/compendium/document/13282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971600" y="692696"/>
            <a:ext cx="7776864" cy="2304256"/>
          </a:xfrm>
        </p:spPr>
        <p:txBody>
          <a:bodyPr>
            <a:norm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Бюджет для граждан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На основе проекта бюджета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Рузского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округа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год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плановый период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годов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 descr="18343_med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644008" y="3573016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avatars.dzeninfra.ru/get-zen_doc/1586459/pub_60d07f1ce3624e2a9f1a591d_60d0805d1949e42208e7f056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645024"/>
            <a:ext cx="3816424" cy="277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17">
            <a:extLst>
              <a:ext uri="{FF2B5EF4-FFF2-40B4-BE49-F238E27FC236}">
                <a16:creationId xmlns=""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1763688" y="332656"/>
            <a:ext cx="3744416" cy="576064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Рузский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муниципальный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округ</a:t>
            </a: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Московской области</a:t>
            </a:r>
          </a:p>
        </p:txBody>
      </p:sp>
      <p:pic>
        <p:nvPicPr>
          <p:cNvPr id="12" name="Рисунок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32656"/>
            <a:ext cx="660073" cy="792088"/>
          </a:xfrm>
          <a:prstGeom prst="rect">
            <a:avLst/>
          </a:prstGeom>
        </p:spPr>
      </p:pic>
      <p:pic>
        <p:nvPicPr>
          <p:cNvPr id="13" name="Рисунок 12" descr="g1564_moscow_ob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2656"/>
            <a:ext cx="648072" cy="777687"/>
          </a:xfrm>
          <a:prstGeom prst="rect">
            <a:avLst/>
          </a:prstGeom>
        </p:spPr>
      </p:pic>
      <p:pic>
        <p:nvPicPr>
          <p:cNvPr id="14" name="Рисунок 13" descr="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1412776"/>
            <a:ext cx="3024336" cy="199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выполнении основных характеристик бюджета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772816"/>
          <a:ext cx="8568950" cy="26543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16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26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3610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77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предыдущего года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текущего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2026г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2 825,24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3 455,94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4 669,84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5 119,50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4 258,29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4 197,35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1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3 130,38</a:t>
                      </a:r>
                      <a:endParaRPr kumimoji="0" lang="ru-RU" sz="11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1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3 908,32</a:t>
                      </a:r>
                      <a:endParaRPr kumimoji="0" lang="ru-RU" sz="11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4 581,98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5 290,15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4 407,23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4 241,73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Условно-утвержденные расходы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113,01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223,25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Дефицит бюджета(-), профицит бюджета (+)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- 313,59</a:t>
                      </a: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- 469,86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+87,87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- 170,64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- 261,96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- 267,63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163,30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109,41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225,35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487,31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754,93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4515" name="Picture 3" descr="https://cb-dev.visherasoft.ru/img/about_budget.png"/>
          <p:cNvPicPr>
            <a:picLocks noChangeAspect="1" noChangeArrowheads="1"/>
          </p:cNvPicPr>
          <p:nvPr/>
        </p:nvPicPr>
        <p:blipFill>
          <a:blip r:embed="rId2" cstate="print"/>
          <a:srcRect l="18342" r="10582"/>
          <a:stretch>
            <a:fillRect/>
          </a:stretch>
        </p:blipFill>
        <p:spPr bwMode="auto">
          <a:xfrm>
            <a:off x="7271792" y="188640"/>
            <a:ext cx="1872208" cy="1338345"/>
          </a:xfrm>
          <a:prstGeom prst="rect">
            <a:avLst/>
          </a:prstGeom>
          <a:noFill/>
        </p:spPr>
      </p:pic>
      <p:pic>
        <p:nvPicPr>
          <p:cNvPr id="64517" name="Picture 5" descr="https://www.kopiberi.ru/uploads/images/feature_image/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5" y="5431794"/>
            <a:ext cx="1115616" cy="142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ds05.infourok.ru/uploads/ex/09da/0006fb31-d40e0684/2/img0.jpg"/>
          <p:cNvPicPr>
            <a:picLocks noChangeAspect="1" noChangeArrowheads="1"/>
          </p:cNvPicPr>
          <p:nvPr/>
        </p:nvPicPr>
        <p:blipFill>
          <a:blip r:embed="rId4" cstate="print"/>
          <a:srcRect l="5593" t="9959" r="4780" b="55186"/>
          <a:stretch>
            <a:fillRect/>
          </a:stretch>
        </p:blipFill>
        <p:spPr bwMode="auto">
          <a:xfrm>
            <a:off x="0" y="5373216"/>
            <a:ext cx="5004048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1412776"/>
            <a:ext cx="180020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7776864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«Предпринимательство»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98884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Достижение устойчиво высоких темпов экономического роста, обеспечивающих повышение уровня жизни жителей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21 901,91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0,00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0,00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  <p:pic>
        <p:nvPicPr>
          <p:cNvPr id="69634" name="Picture 2" descr="https://phonoteka.org/uploads/posts/2021-05/1621902152_18-phonoteka_org-p-fon-dlya-prezentatsii-po-delovomu-obshchen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2484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https://fond87.ru/wp-content/uploads/2019/04/euro-1020097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1792" y="0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0" name="Picture 8" descr="https://sc01.alicdn.com/kf/HTB12fE2JVXXXXbaXXXXq6xXFXXXG/221815840/HTB12fE2JVXXXXbaXXXXq6xXFXXX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89040"/>
            <a:ext cx="378989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8" name="Picture 12" descr="https://cashback2you.ru/wp-content/uploads/2018/06/cos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907704" cy="16115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«Управление имуществом и муниципальными финансами»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60848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эффективности управления имуществом и финансами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 Московской области, совершенствование муниципальной службы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735 906,21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412 054,98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343 622,20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  <p:pic>
        <p:nvPicPr>
          <p:cNvPr id="70658" name="Picture 2" descr="https://i.pinimg.com/originals/de/cc/89/decc89e3e51af80a29abdd6805dbf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401" y="1844824"/>
            <a:ext cx="4401599" cy="2808312"/>
          </a:xfrm>
          <a:prstGeom prst="rect">
            <a:avLst/>
          </a:prstGeom>
          <a:noFill/>
        </p:spPr>
      </p:pic>
      <p:sp>
        <p:nvSpPr>
          <p:cNvPr id="70660" name="AutoShape 4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2" name="AutoShape 6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4" name="AutoShape 8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6" name="Picture 10" descr="https://mastera-remonta.com/wp-content/uploads/2021/10/ippr2021-03-23mi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7680"/>
            <a:ext cx="43559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s://phonoteka.org/uploads/posts/2021-05/1621877201_28-phonoteka_org-p-mezhkulturnaya-kommunikatsiya-fon-dlya-pre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2348880"/>
            <a:ext cx="3600400" cy="255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7416824" cy="1800200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</a:t>
            </a:r>
          </a:p>
        </p:txBody>
      </p:sp>
      <p:pic>
        <p:nvPicPr>
          <p:cNvPr id="71682" name="Picture 2" descr="https://phonoteka.org/uploads/posts/2021-05/1620059593_16-phonoteka_org-p-fon-dlya-prezentatsii-volontyorstvo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619672" cy="161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s://kartinkin.net/uploads/posts/2022-03/1646489179_28-kartinkin-net-p-volonter-kartinki-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768" y="4769768"/>
            <a:ext cx="2088232" cy="2088232"/>
          </a:xfrm>
          <a:prstGeom prst="rect">
            <a:avLst/>
          </a:prstGeom>
          <a:noFill/>
        </p:spPr>
      </p:pic>
      <p:pic>
        <p:nvPicPr>
          <p:cNvPr id="71686" name="Picture 6" descr="https://ds223.centerstart.ru/sites/ds223.centerstart.ru/files/default_images/new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54963"/>
            <a:ext cx="2961032" cy="18030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1916832"/>
            <a:ext cx="52565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доведение до жителей информации о деятельности органов местного самоуправления, важных и значимых событиях на территории Подмосковья, охват молодых жителей мероприятиями по гражданско-патриотическому воспитанию; повышение уровня вовлеченности молодых граждан в добровольческую (волонтерскую) деятельность, формирование положительного имиджа Рузского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округа, благоприятного для путешествий и инвестиций; создание условий для развития внутреннего и въездного туризма.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941168"/>
            <a:ext cx="40324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63 357,83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40 938,52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43 991,92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https://cdn1.ozone.ru/s3/multimedia-c/6034881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736" y="0"/>
            <a:ext cx="1189264" cy="15841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7416824" cy="1818456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 функционирование дорожно-транспортного комплекса»</a:t>
            </a:r>
          </a:p>
        </p:txBody>
      </p:sp>
      <p:pic>
        <p:nvPicPr>
          <p:cNvPr id="72706" name="Picture 2" descr="https://gimn17.edumsko.ru/uploads/7000/24357/section/360458/31514008-illustration-of-children-of-a-school-bus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589" y="4265712"/>
            <a:ext cx="2896411" cy="2592288"/>
          </a:xfrm>
          <a:prstGeom prst="rect">
            <a:avLst/>
          </a:prstGeom>
          <a:noFill/>
        </p:spPr>
      </p:pic>
      <p:pic>
        <p:nvPicPr>
          <p:cNvPr id="72714" name="Picture 10" descr="https://catherineasquithgallery.com/uploads/posts/2021-02/1613659977_5-p-fon-dlya-prezentatsii-dorozhnoe-dvizhenie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40336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27984" y="16288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Удовлетворение потребностей населения в транспортных услугах, отвечающих требованиям безопасности, а также развитие и обеспечение устойчивого функционирования сети автомобильных дорог общего пользования местного значения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 Московской области.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1 148 834,57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854 251,53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854 251,53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6552728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«Цифровое муниципальное образование»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60848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эффективности муниципального управления, развитие информационного общества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Рузском муниципальном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округе и создание достаточных условий институционального и инфраструктурного характера для создания и (или) развития цифровой экономики.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130 851,52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106 579,45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106 976,66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  <p:pic>
        <p:nvPicPr>
          <p:cNvPr id="73730" name="Picture 2" descr="https://securex.itlanit.ru/img/main_pic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32656"/>
            <a:ext cx="1800200" cy="1566384"/>
          </a:xfrm>
          <a:prstGeom prst="rect">
            <a:avLst/>
          </a:prstGeom>
          <a:noFill/>
        </p:spPr>
      </p:pic>
      <p:pic>
        <p:nvPicPr>
          <p:cNvPr id="73732" name="Picture 4" descr="https://catherineasquithgallery.com/uploads/posts/2021-02/1613512632_32-p-fon-dlya-prezentatsii-na-temu-professi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9959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https://np.khabkrai.ru/photos/35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436510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ir-s3-cdn-cf.behance.net/project_modules/2800_opt_1/b0086c29354093.5646c792e2d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32656"/>
            <a:ext cx="1835696" cy="12961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«Архитектура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 градостроительство»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определение приоритетов и формирование политики пространственного развития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округа, обеспечивающей градостроительными средствами преодоление негативных тенденций в застройке поселений городского округа, повышение качества жизни населения, формирование условий для устойчивого градостроительного развития.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941168"/>
            <a:ext cx="41044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3 000,00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0,00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0,00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</a:t>
            </a:r>
            <a:r>
              <a:rPr lang="ru-RU" dirty="0"/>
              <a:t>.</a:t>
            </a:r>
          </a:p>
        </p:txBody>
      </p:sp>
      <p:pic>
        <p:nvPicPr>
          <p:cNvPr id="3074" name="Picture 2" descr="https://dekoriko.ru/images/article/orig/2021/01/proekty-malenkih-odnoetazhnyh-domov-razmerom-6h6-metro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65654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urtmag.ru/upload/iblock/192/b0b2e83f_3868_44db_8b152787b0243a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995" y="4553744"/>
            <a:ext cx="356500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s://www.osinniki.org/uploads/posts/2021-05/1620960366_img_20210514_094158_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485" y="548680"/>
            <a:ext cx="1762515" cy="136815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7200800" cy="1359024"/>
          </a:xfrm>
        </p:spPr>
        <p:txBody>
          <a:bodyPr>
            <a:no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«Формирование современной комфортной городской среды»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2880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комфортного, безопасного проживания, повышение качества жизни и обеспечение доступности территорий общего пользования в Рузском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941168"/>
            <a:ext cx="403244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446 756,08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576 252,29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554 613,22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  <p:pic>
        <p:nvPicPr>
          <p:cNvPr id="77826" name="Picture 2" descr="https://volovskij-r71.gosweb.gosuslugi.ru/netcat_files/207/1975/89a1c5773caa53ca0e6c3475fa9b60a60bd3a0fe_1920x1024.jpg"/>
          <p:cNvPicPr>
            <a:picLocks noChangeAspect="1" noChangeArrowheads="1"/>
          </p:cNvPicPr>
          <p:nvPr/>
        </p:nvPicPr>
        <p:blipFill>
          <a:blip r:embed="rId3" cstate="print"/>
          <a:srcRect l="29767" r="3256" b="2326"/>
          <a:stretch>
            <a:fillRect/>
          </a:stretch>
        </p:blipFill>
        <p:spPr bwMode="auto">
          <a:xfrm flipH="1">
            <a:off x="0" y="4057689"/>
            <a:ext cx="4139952" cy="2800311"/>
          </a:xfrm>
          <a:prstGeom prst="rect">
            <a:avLst/>
          </a:prstGeom>
          <a:noFill/>
        </p:spPr>
      </p:pic>
      <p:pic>
        <p:nvPicPr>
          <p:cNvPr id="77830" name="Picture 6" descr="https://primamedia_2537050521.s3.cloud.mts.ru/files/big/1437/1436564.jpg?846acd4d1fc8fcb1444b832a976c08c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4392488" cy="256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https://zab.ru/image/800x600/2c3420e11f961849bf7aa5b6ff635d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805264"/>
            <a:ext cx="1403648" cy="1052736"/>
          </a:xfrm>
          <a:prstGeom prst="rect">
            <a:avLst/>
          </a:prstGeom>
          <a:noFill/>
        </p:spPr>
      </p:pic>
      <p:pic>
        <p:nvPicPr>
          <p:cNvPr id="79880" name="Picture 8" descr="https://static8.depositphotos.com/1499637/984/v/950/depositphotos_9841041-stock-illustration-keys-with-l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9503" cy="64807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8136904" cy="129614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Переселение граждан из аварийного жилищного фонда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9874" name="Picture 2" descr="https://img.fonwall.ru/o/68/podarok-domik-podarochnaya-lentochka.jpg?route=mid&amp;h=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39904"/>
            <a:ext cx="4788024" cy="2718096"/>
          </a:xfrm>
          <a:prstGeom prst="rect">
            <a:avLst/>
          </a:prstGeom>
          <a:noFill/>
        </p:spPr>
      </p:pic>
      <p:pic>
        <p:nvPicPr>
          <p:cNvPr id="79876" name="Picture 4" descr="https://thumbs.dreamstime.com/b/%D0%BA%D0%BB%D1%8E%D1%87%D0%B8-%D0%B4%D0%BE%D0%BC%D0%B0-%D1%81-%D0%BF%D0%BE%D0%B1%D1%80%D1%8F%D0%BA%D1%83%D1%88%D0%BA%D0%BE%D0%B9-%D0%B8-%D1%81%D0%BC%D1%8B%D1%87%D0%BA%D0%BE%D0%BC-138402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00808"/>
            <a:ext cx="3026227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обеспечение расселения многоквартирных домов, признанных в установленном законодательством Российской Федерации порядке аварийными и подлежащими сносу или реконструкции, в связи с физическим износом в процессе эксплуатации, создание безопасных и благоприятных условий проживания граждан и внедрение ресурсосберегающих,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энергоэффективных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технологий, финансовое и организационное обеспечение переселения граждан из непригодного для проживания жилищного фонда.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4077072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5 470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213 238,12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0,00 тыс. рублей.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36904" cy="1080120"/>
          </a:xfrm>
        </p:spPr>
        <p:txBody>
          <a:bodyPr>
            <a:normAutofit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Чистый округ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412776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4005064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926 306,46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902 570,68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905 691,68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рублей.</a:t>
            </a:r>
          </a:p>
        </p:txBody>
      </p:sp>
      <p:pic>
        <p:nvPicPr>
          <p:cNvPr id="9" name="Рисунок 8" descr="we076e7c6bhldz8qya03g8jeoy263g0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276872"/>
            <a:ext cx="4512501" cy="3384376"/>
          </a:xfrm>
          <a:prstGeom prst="rect">
            <a:avLst/>
          </a:prstGeom>
        </p:spPr>
      </p:pic>
      <p:pic>
        <p:nvPicPr>
          <p:cNvPr id="10" name="Рисунок 9" descr="scale_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268760"/>
            <a:ext cx="3600400" cy="2400267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1080120"/>
          </a:xfrm>
        </p:spPr>
        <p:txBody>
          <a:bodyPr>
            <a:noAutofit/>
          </a:bodyPr>
          <a:lstStyle/>
          <a:p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</a:t>
            </a: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в </a:t>
            </a: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2026-2028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годах</a:t>
            </a:r>
          </a:p>
        </p:txBody>
      </p:sp>
      <p:pic>
        <p:nvPicPr>
          <p:cNvPr id="6" name="Picture 2" descr="https://kupisantehniky.ru/wp-content/uploads/f/5/4/f545dbcdc63b8bce1f9ed313cffea2e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949280"/>
            <a:ext cx="1691680" cy="77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30" y="1124742"/>
          <a:ext cx="8496941" cy="4824540"/>
        </p:xfrm>
        <a:graphic>
          <a:graphicData uri="http://schemas.openxmlformats.org/drawingml/2006/table">
            <a:tbl>
              <a:tblPr/>
              <a:tblGrid>
                <a:gridCol w="2471401"/>
                <a:gridCol w="638846"/>
                <a:gridCol w="1571620"/>
                <a:gridCol w="863790"/>
                <a:gridCol w="1079737"/>
                <a:gridCol w="1079737"/>
                <a:gridCol w="791810"/>
              </a:tblGrid>
              <a:tr h="544706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проекта, место реализации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Срок ввода объекта 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Источники финансирования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финансирования (тыс. руб.)</a:t>
                      </a:r>
                    </a:p>
                  </a:txBody>
                  <a:tcPr marL="6743" marR="6743" marT="67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Результаты реализации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945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6743" marR="6743" marT="67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6743" marR="6743" marT="67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6743" marR="6743" marT="67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5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 год</a:t>
                      </a:r>
                    </a:p>
                  </a:txBody>
                  <a:tcPr marL="6743" marR="6743" marT="67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6743" marR="6743" marT="67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 год</a:t>
                      </a:r>
                    </a:p>
                  </a:txBody>
                  <a:tcPr marL="6743" marR="6743" marT="67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БМК мощностью 3,3 МВт по адресу: Московская область, м.о. Рузский, п.Брикет, ул.Н-Кузьминова, д.85А ( в т.ч. ПИР)</a:t>
                      </a:r>
                    </a:p>
                  </a:txBody>
                  <a:tcPr marL="6743" marR="6743" marT="6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ноя.26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78 780,05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востановленных объектов коммунальной инфраструктуры 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86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БМК мощностью 2,9 МВт по адресу: Московская область, м.о. Рузский, д.Поречье, д.28, стр.1 ( в т.ч. ПИР)</a:t>
                      </a:r>
                    </a:p>
                  </a:txBody>
                  <a:tcPr marL="6743" marR="6743" marT="6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ноя.26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62 893,56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БМК мощностью 3,5 МВт по адресу: Московская область, г.о. Рузский, п. Дорохово, ул. Стеклозаводская, д. 21, стр. 1 (в т.ч. ПИР)</a:t>
                      </a:r>
                    </a:p>
                  </a:txBody>
                  <a:tcPr marL="6743" marR="6743" marT="6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ноя.26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90 990,13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"Строительство котельной мощностью 8,7 МВт по адресу: Московская область, г.о. Рузский, рп. Тучково, ул. Силикатная, д. 2Б, пом. 1 (в т.ч. ПИР) "</a:t>
                      </a:r>
                    </a:p>
                  </a:txBody>
                  <a:tcPr marL="6743" marR="6743" marT="6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108 185,24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котельной мощностью 25 МВт по адресу: Московская область, г. Руза, рп. Тучково, западная часть поселка (в т.ч. ПИР)</a:t>
                      </a:r>
                    </a:p>
                  </a:txBody>
                  <a:tcPr marL="6743" marR="6743" marT="6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котельной мощностью 25 МВт по адресу: Московская область, г. Руза, рп. Тучково, восточная часть поселка (в т.ч. ПИР)</a:t>
                      </a:r>
                    </a:p>
                  </a:txBody>
                  <a:tcPr marL="6743" marR="6743" marT="6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окт.26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207 449,50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Очистные сооружения, п. Тучково, г.о. Рузский (в т.ч. ПИР)</a:t>
                      </a:r>
                    </a:p>
                  </a:txBody>
                  <a:tcPr marL="6743" marR="6743" marT="6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ноя.26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1 501 959,95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очистки сточных вод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</a:tr>
              <a:tr h="486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системы водоотведения на очистных сооружениях Рузского г.о. (в т.ч. ПИР)</a:t>
                      </a:r>
                    </a:p>
                  </a:txBody>
                  <a:tcPr marL="6743" marR="6743" marT="6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ноя.27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60 000,00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90 000,00</a:t>
                      </a:r>
                    </a:p>
                  </a:txBody>
                  <a:tcPr marL="6743" marR="6743" marT="6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7272808" cy="1152128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Основные характеристики бюджета </a:t>
            </a:r>
            <a:b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</a:t>
            </a:r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7544" y="1268760"/>
          <a:ext cx="8280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458" name="Picture 2" descr="https://forexdengi.com/filedata/fetch?id=277784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237" y="764704"/>
            <a:ext cx="3153763" cy="13319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180020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s://catherineasquithgallery.com/uploads/posts/2021-03/1614599970_39-p-shkola-na-belom-fone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004377"/>
            <a:ext cx="1115616" cy="85362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1080120"/>
          </a:xfrm>
        </p:spPr>
        <p:txBody>
          <a:bodyPr>
            <a:noAutofit/>
          </a:bodyPr>
          <a:lstStyle/>
          <a:p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</a:t>
            </a: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в </a:t>
            </a: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2026-2028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годах</a:t>
            </a:r>
          </a:p>
        </p:txBody>
      </p:sp>
      <p:pic>
        <p:nvPicPr>
          <p:cNvPr id="81926" name="Picture 6" descr="https://catherineasquithgallery.com/uploads/posts/2021-03/1614808068_57-p-fon-dlya-stroitelnogo-saita-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21288"/>
            <a:ext cx="1691679" cy="83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7542" y="1052736"/>
          <a:ext cx="8280921" cy="4907269"/>
        </p:xfrm>
        <a:graphic>
          <a:graphicData uri="http://schemas.openxmlformats.org/drawingml/2006/table">
            <a:tbl>
              <a:tblPr/>
              <a:tblGrid>
                <a:gridCol w="2463625"/>
                <a:gridCol w="655947"/>
                <a:gridCol w="1613691"/>
                <a:gridCol w="886915"/>
                <a:gridCol w="739095"/>
                <a:gridCol w="1108644"/>
                <a:gridCol w="813004"/>
              </a:tblGrid>
              <a:tr h="376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Бабаево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дек.28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ВЗУ, ВНС и станций водоподготовки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Барынино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дек.28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Горбово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дек.28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Заовражье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45 498,36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Крюково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дек.28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ВЗУ д. Лыщиково, д. Гомнино  (в том числе ПИР)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45 498,36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Марс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Морево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45 498,36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Неверово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дек.28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Новогорбово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36 398,69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45 498,36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Старая Руза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дек.28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57 488,25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Сумароково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дек.28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29 573,94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объекта водоснабжения (ВЗУ)  в д.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Хотебцово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дек.27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31 848,85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31 848,85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6252" marR="6252" marT="62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https://images.freeimages.com/images/large-previews/de4/business-graphics-1057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0"/>
            <a:ext cx="2411760" cy="255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898" name="Picture 2" descr="https://telegra.ph/file/bb1fb06d160973175b390.jpg"/>
          <p:cNvPicPr>
            <a:picLocks noChangeAspect="1" noChangeArrowheads="1"/>
          </p:cNvPicPr>
          <p:nvPr/>
        </p:nvPicPr>
        <p:blipFill>
          <a:blip r:embed="rId3" cstate="print"/>
          <a:srcRect l="18056" r="20833"/>
          <a:stretch>
            <a:fillRect/>
          </a:stretch>
        </p:blipFill>
        <p:spPr bwMode="auto">
          <a:xfrm>
            <a:off x="6732240" y="3758122"/>
            <a:ext cx="2411760" cy="309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6336704" cy="1555616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Дефицит бюджета Рузского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06084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14096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422108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915816" y="3356992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915816" y="234888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915816" y="450912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572000" y="2132856"/>
            <a:ext cx="2592288" cy="7920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170 642,00тыс</a:t>
            </a:r>
            <a:r>
              <a:rPr lang="ru-RU" sz="1600" dirty="0"/>
              <a:t>. рублей</a:t>
            </a:r>
          </a:p>
        </p:txBody>
      </p:sp>
      <p:sp>
        <p:nvSpPr>
          <p:cNvPr id="13" name="Овал 12"/>
          <p:cNvSpPr/>
          <p:nvPr/>
        </p:nvSpPr>
        <p:spPr>
          <a:xfrm>
            <a:off x="4572000" y="3140968"/>
            <a:ext cx="2664296" cy="7920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261 957,80тыс</a:t>
            </a:r>
            <a:r>
              <a:rPr lang="ru-RU" sz="1600" dirty="0"/>
              <a:t>. рублей</a:t>
            </a:r>
          </a:p>
        </p:txBody>
      </p:sp>
      <p:sp>
        <p:nvSpPr>
          <p:cNvPr id="14" name="Овал 13"/>
          <p:cNvSpPr/>
          <p:nvPr/>
        </p:nvSpPr>
        <p:spPr>
          <a:xfrm>
            <a:off x="4572000" y="4293096"/>
            <a:ext cx="2376264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267 627,90 </a:t>
            </a:r>
            <a:r>
              <a:rPr lang="ru-RU" sz="1600" dirty="0"/>
              <a:t>тыс. рублей</a:t>
            </a:r>
          </a:p>
        </p:txBody>
      </p:sp>
      <p:pic>
        <p:nvPicPr>
          <p:cNvPr id="80900" name="Picture 4" descr="https://static.tildacdn.com/tild6433-6163-4432-b737-326365633031/plus-mi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96931"/>
            <a:ext cx="3563888" cy="166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698477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«Федерального проекта»</a:t>
            </a:r>
            <a:endParaRPr lang="ru-RU" dirty="0"/>
          </a:p>
        </p:txBody>
      </p:sp>
      <p:pic>
        <p:nvPicPr>
          <p:cNvPr id="6" name="Picture 12" descr="https://stapm.ru/img/nac_proe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51720" cy="131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https://gazetaingush.ru/sites/default/files/news/2021/08/c1f40f2fc0051907e417d36ab482a038xl.jpg"/>
          <p:cNvPicPr>
            <a:picLocks noChangeAspect="1" noChangeArrowheads="1"/>
          </p:cNvPicPr>
          <p:nvPr/>
        </p:nvPicPr>
        <p:blipFill>
          <a:blip r:embed="rId3" cstate="print"/>
          <a:srcRect l="16800" t="12280" r="15161" b="12121"/>
          <a:stretch>
            <a:fillRect/>
          </a:stretch>
        </p:blipFill>
        <p:spPr bwMode="auto">
          <a:xfrm>
            <a:off x="107504" y="5954135"/>
            <a:ext cx="1440160" cy="80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18" name="Picture 2" descr="https://i.pinimg.com/736x/40/ec/3c/40ec3c5bc174f0ba3a34147783a924db--powerpoint-clip-art-volleyb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37312"/>
            <a:ext cx="827584" cy="6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1772816"/>
          <a:ext cx="8784976" cy="4063998"/>
        </p:xfrm>
        <a:graphic>
          <a:graphicData uri="http://schemas.openxmlformats.org/drawingml/2006/table">
            <a:tbl>
              <a:tblPr/>
              <a:tblGrid>
                <a:gridCol w="4907198"/>
                <a:gridCol w="1400188"/>
                <a:gridCol w="1256243"/>
                <a:gridCol w="1221347"/>
              </a:tblGrid>
              <a:tr h="1751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Наименование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2026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2027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2028</a:t>
                      </a:r>
                    </a:p>
                  </a:txBody>
                  <a:tcPr marL="8759" marR="8759" marT="87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517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Федеральный проект "Семейные ценности и инфраструктура культуры"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58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Государственная поддержка отрасли культуры (в части приобретения музыкальных инструментов, оборудования и учебных материалов для оснащения образовательных организаций в сфере культуры Московской области)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5 857 150,00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517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Федеральный проект "Педагоги и наставники"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6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Обеспечение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2 938 326,76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3 242 676,84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3 295 346,11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648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Ежемесячное денежное вознаграждение за классное руководство педагогическим работникам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56 871 000,00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56 871 000,00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56 871 000,00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32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муниципальных общеобразовательных организаций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1 015 560,00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1 015 560,00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1 015 560,00</a:t>
                      </a:r>
                    </a:p>
                  </a:txBody>
                  <a:tcPr marL="8759" marR="8759" marT="8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698477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«Федерального проекта»</a:t>
            </a:r>
            <a:endParaRPr lang="ru-RU" dirty="0"/>
          </a:p>
        </p:txBody>
      </p:sp>
      <p:pic>
        <p:nvPicPr>
          <p:cNvPr id="6" name="Picture 12" descr="https://stapm.ru/img/nac_proe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51720" cy="131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https://gazetaingush.ru/sites/default/files/news/2021/08/c1f40f2fc0051907e417d36ab482a038xl.jpg"/>
          <p:cNvPicPr>
            <a:picLocks noChangeAspect="1" noChangeArrowheads="1"/>
          </p:cNvPicPr>
          <p:nvPr/>
        </p:nvPicPr>
        <p:blipFill>
          <a:blip r:embed="rId3" cstate="print"/>
          <a:srcRect l="16800" t="12280" r="15161" b="12121"/>
          <a:stretch>
            <a:fillRect/>
          </a:stretch>
        </p:blipFill>
        <p:spPr bwMode="auto">
          <a:xfrm>
            <a:off x="107504" y="5954135"/>
            <a:ext cx="1440160" cy="80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18" name="Picture 2" descr="https://i.pinimg.com/736x/40/ec/3c/40ec3c5bc174f0ba3a34147783a924db--powerpoint-clip-art-volleyb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37312"/>
            <a:ext cx="827584" cy="6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4" y="1581264"/>
          <a:ext cx="8928992" cy="4224001"/>
        </p:xfrm>
        <a:graphic>
          <a:graphicData uri="http://schemas.openxmlformats.org/drawingml/2006/table">
            <a:tbl>
              <a:tblPr/>
              <a:tblGrid>
                <a:gridCol w="4990121"/>
                <a:gridCol w="1423850"/>
                <a:gridCol w="1277471"/>
                <a:gridCol w="1237550"/>
              </a:tblGrid>
              <a:tr h="20778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Федеральный проект "Все лучшее детям"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29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Оснащение предметных кабинетов общеобразовательных организаций средствами обучения и воспитания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1 452 599,55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778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Федеральный проект "Цифровые платформы в отраслях социальной сферы"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Обеспечение образовательных организаций планшетными компьютерами для работы учителей с электронными журналами и электронным образовательным контентом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2 932 330,25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778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Федеральный проект "Формирование комфортной городской среды"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78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Ремонт дворовых территорий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53 998 000,00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56 158 000,00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58 404 000,00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921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Реализация программ формирования современной городской среды в части благоустройства общественных территорий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92 881 650,00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196 091 970,00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157 601 900,00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84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общественных территорий муниципальных образований Московской области, площадью менее 0,5 га)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41 995 000,00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43 675 000,00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45 422 000,00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7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Итого</a:t>
                      </a:r>
                    </a:p>
                  </a:txBody>
                  <a:tcPr marL="9089" marR="9089" marT="90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254 084 466,56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362 911 356,84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322 609 806,11</a:t>
                      </a:r>
                    </a:p>
                  </a:txBody>
                  <a:tcPr marL="9089" marR="9089" marT="90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48872" cy="710952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Контактная информация</a:t>
            </a: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79512" y="1268760"/>
            <a:ext cx="8784976" cy="1512168"/>
          </a:xfrm>
          <a:prstGeom prst="ellipse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Финансовое управление Администрации Рузского </a:t>
            </a:r>
            <a:r>
              <a:rPr lang="ru-RU" sz="2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муниципального </a:t>
            </a:r>
            <a:r>
              <a:rPr lang="ru-RU" sz="2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852936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Адрес: 143100 Московская область, г. Руза, </a:t>
            </a:r>
          </a:p>
          <a:p>
            <a:pPr marL="342900" indent="-342900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     ул. Солнцева, дом 11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Электронная почта: 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finruza@mail.ru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Yu Gothic UI Semibold" pitchFamily="34" charset="-128"/>
              <a:ea typeface="Yu Gothic UI Semibold" pitchFamily="34" charset="-128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График работы: пн. чт. с 08:45 до 18:00, пт. с 08:45 до 16:45, обед с 13:00 до 14:00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4725144"/>
            <a:ext cx="460851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Начальника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финансового управления: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Буздина Валентина Борисовна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телефон: +7 (496)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27-24-758</a:t>
            </a:r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021288"/>
            <a:ext cx="864096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Личный прием граждан осуществляется согласно графику работы Финансового управления 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48464" cy="1359024"/>
          </a:xfrm>
          <a:prstGeom prst="wave">
            <a:avLst>
              <a:gd name="adj1" fmla="val 12500"/>
              <a:gd name="adj2" fmla="val 99"/>
            </a:avLst>
          </a:prstGeom>
        </p:spPr>
        <p:txBody>
          <a:bodyPr>
            <a:prstTxWarp prst="textWave4">
              <a:avLst/>
            </a:prstTxWarp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</a:p>
        </p:txBody>
      </p:sp>
      <p:pic>
        <p:nvPicPr>
          <p:cNvPr id="82946" name="Picture 2" descr="https://www.ruzamuseum.ru/sites/default/files/news/02072014/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665">
            <a:off x="5571358" y="4062765"/>
            <a:ext cx="3374496" cy="253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8" name="Picture 4" descr="https://gallery.forum-grad.ru/files/4/8/3/6/4/ruza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4434">
            <a:off x="166355" y="4260964"/>
            <a:ext cx="2681061" cy="255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835696" y="1556792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3563888" y="6093296"/>
            <a:ext cx="1296144" cy="576064"/>
          </a:xfrm>
          <a:prstGeom prst="snip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Руза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oh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172400" cy="980728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61444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952439"/>
          <a:ext cx="8568951" cy="5500896"/>
        </p:xfrm>
        <a:graphic>
          <a:graphicData uri="http://schemas.openxmlformats.org/drawingml/2006/table">
            <a:tbl>
              <a:tblPr/>
              <a:tblGrid>
                <a:gridCol w="717148"/>
                <a:gridCol w="138317"/>
                <a:gridCol w="138317"/>
                <a:gridCol w="191009"/>
                <a:gridCol w="138317"/>
                <a:gridCol w="237115"/>
                <a:gridCol w="184423"/>
                <a:gridCol w="2274549"/>
                <a:gridCol w="625719"/>
                <a:gridCol w="625719"/>
                <a:gridCol w="667434"/>
                <a:gridCol w="632307"/>
                <a:gridCol w="546683"/>
                <a:gridCol w="546683"/>
                <a:gridCol w="386409"/>
                <a:gridCol w="518802"/>
              </a:tblGrid>
              <a:tr h="258294">
                <a:tc rowSpan="2" gridSpan="7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Код классификации доходов бюджетов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кода классификации доходов бюджета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Факт 2024 года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 2025 года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Ожидаемое исполнение 2025 года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Прогноз к проекту Закона о бюджете 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2026 к плану 2025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2026 к ожидаемому 2025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0987"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2026 год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2027 год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2028 год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909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5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3 816 844,28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4 551 135,70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4 669 799,00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5 119 504,00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4 258 288,00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4 197 354,00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5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ПРИБЫЛЬ, ДОХОДЫ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2 079 727,95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2 900 205,00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2 926 056,00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3 143 201,00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2 344 793,00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2 287 880,00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5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2 079 727,95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2 900 205,00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2 926 056,00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3 143 201,00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2 344 793,00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2 287 880,00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08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не превышающей 650 тысяч рублей за налоговые периоды до 1 января 2025 года, а также в части суммы налога, не превышающей 312 тысяч рублей за налоговые периоды после 1 января 2025 года), а также налог на доходы физических лиц в отношении доходов от долевого участия в организации, полученных физическим лицом, не являющимся налоговым резидентом Российской Федерации, в виде дивидендов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1 761 986,94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2 532 783,00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2 540 000,00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2 728 606,00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2 036 490,00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1 987 401,00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30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975" marR="4975" marT="497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не превышающей 650 тысяч рублей за налоговые периоды до 1 января 2025 года, а также в части суммы налога, не превышающей 312 тысяч рублей за налоговые периоды после 1 января 2025 года), а также налог на доходы физических лиц в отношении доходов от долевого участия в организации, полученных физическим лицом, не являющимся налоговым резидентом Российской Федерации, в виде дивидендов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1 760 911,05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2 532 783,00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2 540 000,00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2 728 606,00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2 036 490,00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1 987 401,00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108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975" marR="4975" marT="4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30" y="908601"/>
          <a:ext cx="8496943" cy="5563557"/>
        </p:xfrm>
        <a:graphic>
          <a:graphicData uri="http://schemas.openxmlformats.org/drawingml/2006/table">
            <a:tbl>
              <a:tblPr/>
              <a:tblGrid>
                <a:gridCol w="207243"/>
                <a:gridCol w="150721"/>
                <a:gridCol w="150721"/>
                <a:gridCol w="207243"/>
                <a:gridCol w="150721"/>
                <a:gridCol w="254343"/>
                <a:gridCol w="197821"/>
                <a:gridCol w="2439809"/>
                <a:gridCol w="671184"/>
                <a:gridCol w="671184"/>
                <a:gridCol w="715928"/>
                <a:gridCol w="678249"/>
                <a:gridCol w="586402"/>
                <a:gridCol w="586402"/>
                <a:gridCol w="414486"/>
                <a:gridCol w="414486"/>
              </a:tblGrid>
              <a:tr h="1836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(в части суммы налога, не превышающей 650 тысяч рублей за налоговые периоды до 1 января 2025 года, а также в части суммы налога, не превышающей 312 тысяч рублей за налоговые периоды после 1 января 2025 года)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3 747,33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6 169,00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7 520,00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5 612,00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5 477,00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(в части суммы налога, не превышающей 650 тысяч рублей за налоговые периоды до 1 января 2025 года, а также в части суммы налога, не превышающей 312 тысяч рублей за налоговые периоды после 1 января 2025 года)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3 745,38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6 169,00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7 520,00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5 612,00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5 477,00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49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(в части суммы налога, превышающей 312 тысяч рублей, относящейся к части налоговой базы, превышающей 2,4 миллиона рублей и составляющей не более 5 миллионов рублей)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1 074,00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0" y="980728"/>
          <a:ext cx="8784979" cy="5616624"/>
        </p:xfrm>
        <a:graphic>
          <a:graphicData uri="http://schemas.openxmlformats.org/drawingml/2006/table">
            <a:tbl>
              <a:tblPr/>
              <a:tblGrid>
                <a:gridCol w="214267"/>
                <a:gridCol w="155833"/>
                <a:gridCol w="155833"/>
                <a:gridCol w="214267"/>
                <a:gridCol w="155833"/>
                <a:gridCol w="262965"/>
                <a:gridCol w="204528"/>
                <a:gridCol w="2522515"/>
                <a:gridCol w="693935"/>
                <a:gridCol w="693935"/>
                <a:gridCol w="740197"/>
                <a:gridCol w="701239"/>
                <a:gridCol w="606281"/>
                <a:gridCol w="606281"/>
                <a:gridCol w="428535"/>
                <a:gridCol w="428535"/>
              </a:tblGrid>
              <a:tr h="1546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021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(в части суммы налога, превышающей 312 тысяч рублей, относящейся к части налоговой базы, превышающей 2,4 миллиона рублей и составляющей не более 5 миллионов рублей)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1 074,00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801,00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782,00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619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022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(в части суммы налога, превышающей 702 тысячи рублей, относящейся к части налоговой базы, превышающей 5 миллионов рублей и составляющей не более 20 миллионов рублей)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2 000,00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4 000,00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4 298,00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3 214,00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3 139,00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215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546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022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(в части суммы налога, превышающей 702 тысячи рублей, относящейся к части налоговой базы, превышающей 5 миллионов рублей и составляющей не более 20 миллионов рублей)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2 000,00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4 000,00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4 298,00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3 214,00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3 139,00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215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619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023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980" marR="4980" marT="49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(в части суммы налога, превышающей 3 402 тысячи рублей, относящейся к части налоговой базы, превышающей 20 миллионов рублей и составляющей не более 50 миллионов рублей)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79,00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980" marR="4980" marT="4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30" y="908720"/>
          <a:ext cx="8496939" cy="5544615"/>
        </p:xfrm>
        <a:graphic>
          <a:graphicData uri="http://schemas.openxmlformats.org/drawingml/2006/table">
            <a:tbl>
              <a:tblPr/>
              <a:tblGrid>
                <a:gridCol w="207242"/>
                <a:gridCol w="150722"/>
                <a:gridCol w="150722"/>
                <a:gridCol w="207242"/>
                <a:gridCol w="150722"/>
                <a:gridCol w="254343"/>
                <a:gridCol w="197822"/>
                <a:gridCol w="2439809"/>
                <a:gridCol w="671184"/>
                <a:gridCol w="671184"/>
                <a:gridCol w="715928"/>
                <a:gridCol w="678249"/>
                <a:gridCol w="586402"/>
                <a:gridCol w="586402"/>
                <a:gridCol w="414483"/>
                <a:gridCol w="414483"/>
              </a:tblGrid>
              <a:tr h="1531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023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(в части суммы налога, превышающей 3 402 тысячи рублей, относящейся к части налоговой базы, превышающей 20 миллионов рублей и составляющей не более 50 миллионов рублей)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619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(за исключением доходов от долевого участия в организации, полученных физическим лицом - налоговым резидентом Российской Федерации в виде дивидендов) (в части суммы налога, не превышающей 650 тысяч рублей за налоговые периоды до 1 января 2025 года, а также в части суммы налога, не превышающей 312 тысяч рублей за налоговые периоды после 1 января 2025 года)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29 625,09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38 187,00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39 678,00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42 624,00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31 812,00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31 046,00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967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(за исключением доходов от долевого участия в организации, полученных физическим лицом - налоговым резидентом Российской Федерации в виде дивидендов) (в части суммы налога, не превышающей 650 тысяч рублей за налоговые периоды до 1 января 2025 года, а также в части суммы налога, не превышающей 312 тысяч рублей за налоговые периоды после 1 января 2025 года)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29 450,47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38 187,00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39 678,00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42 624,00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31 812,00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31 046,00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097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7 562,47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12 730,00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12 778,00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13 591,00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8 929,00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8 288,00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44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79" marR="4879" marT="48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7 562,47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12 730,00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12 778,00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13 591,00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8 929,00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8 288,00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106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18" y="908720"/>
          <a:ext cx="8568953" cy="5472608"/>
        </p:xfrm>
        <a:graphic>
          <a:graphicData uri="http://schemas.openxmlformats.org/drawingml/2006/table">
            <a:tbl>
              <a:tblPr/>
              <a:tblGrid>
                <a:gridCol w="208999"/>
                <a:gridCol w="152000"/>
                <a:gridCol w="152000"/>
                <a:gridCol w="208999"/>
                <a:gridCol w="152000"/>
                <a:gridCol w="256499"/>
                <a:gridCol w="199498"/>
                <a:gridCol w="3357299"/>
                <a:gridCol w="512672"/>
                <a:gridCol w="439433"/>
                <a:gridCol w="439433"/>
                <a:gridCol w="471383"/>
                <a:gridCol w="591372"/>
                <a:gridCol w="591372"/>
                <a:gridCol w="417997"/>
                <a:gridCol w="417997"/>
              </a:tblGrid>
              <a:tr h="2736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080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превышающей 650 тысяч рублей, относящейся к части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нало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говой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базы, превышающей 5 миллионов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уч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астия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в организации, полученных физическим лицом - налоговым резидентом Российской Федерации в виде дивидендов) за налоговые периоды до 1 января 2025 года, а также налог на доходы физических лиц в части суммы налога, превышающей 312 тысяч рублей, относящейся к части налоговой базы, превышающей 2,4 миллиона рублей и составляющей не более 5 миллионов рублей (за исключением налога на доходы физических лиц в отношении доходов, указанных в абзаце тридцать девятом статьи 50 Бюджетного кодекса Российской Федерации, налога на доходы физических лиц в части суммы налога, превышающей 312 тысяч рублей, относящейся к сумме налоговых баз, указанных в пункте 6 статьи 210 Налогового кодекса Российской Федерации, превышающей 2,4 миллиона рублей (за исключением налога на доходы физических лиц в отношении доходов, указанных в абзацах тридцать пятом и тридцать шестом статьи 50 Бюджетного кодекса Российской Федерации), а также налога на доходы физических лиц в отношении доходов физических лиц, не являющихся налоговыми резидентами Российской Федерации, указанных в абзаце девятом пункта 3 статьи 224 Налогового кодекса Российской Федерации, в части суммы налога, превышающей 312 тысяч рублей, относящейся к части налоговой базы, превышающей 2,4 миллиона рублей) за налоговые периоды после 1 января 2025 года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139 714,17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88 777,00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90 000,00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96 679,00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72 126,00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70 376,00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736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080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622" marR="3622" marT="36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дивидендов) за налоговые периоды до 1 января 2025 года, а также налог на доходы физических лиц в части суммы налога, превышающей 312 тысяч рублей, относящейся к части налоговой базы, превышающей 2,4 миллиона рублей и составляющей не более 5 миллионов рублей (за исключением налога на доходы физических лиц в отношении доходов, указанных в абзаце тридцать девятом статьи 50 Бюджетного кодекса Российской Федерации, налога на доходы физических лиц в части суммы налога, превышающей 312 тысяч рублей, относящейся к сумме налоговых баз, указанных в пункте 6 статьи 210 Налогового кодекса Российской Федерации, превышающей 2,4 миллиона рублей (за исключением налога на доходы физических лиц в отношении доходов, указанных в абзацах тридцать пятом и тридцать шестом статьи 50 Бюджетного кодекса Российской Федерации), а также налога на доходы физических лиц в отношении доходов физических лиц, не являющихся налоговыми резидентами Российской Федерации, указанных в абзаце девятом пункта 3 статьи 224 Налогового кодекса Российской Федерации, в части суммы налога, превышающей 312 тысяч рублей, относящейся к части налоговой базы, превышающей 2,4 миллиона рублей) за налоговые периоды после 1 января 2025 года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139 714,17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88 777,00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90 000,00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96 679,00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72 126,00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70 376,00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109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622" marR="3622" marT="3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908720"/>
          <a:ext cx="8640961" cy="5616623"/>
        </p:xfrm>
        <a:graphic>
          <a:graphicData uri="http://schemas.openxmlformats.org/drawingml/2006/table">
            <a:tbl>
              <a:tblPr/>
              <a:tblGrid>
                <a:gridCol w="210755"/>
                <a:gridCol w="153277"/>
                <a:gridCol w="153277"/>
                <a:gridCol w="210755"/>
                <a:gridCol w="153277"/>
                <a:gridCol w="258653"/>
                <a:gridCol w="201175"/>
                <a:gridCol w="3125771"/>
                <a:gridCol w="512599"/>
                <a:gridCol w="512599"/>
                <a:gridCol w="423377"/>
                <a:gridCol w="689744"/>
                <a:gridCol w="596341"/>
                <a:gridCol w="596341"/>
                <a:gridCol w="421510"/>
                <a:gridCol w="421510"/>
              </a:tblGrid>
              <a:tr h="792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тысяч рублей за налоговые периоды до 1 января 2025 года, а также в части суммы налога, превышающей 312 тысяч рублей за налоговые периоды после 1 января 2025 года)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110 983,39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74 120,00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74 000,00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79 492,00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59 303,00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57 865,00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25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тысяч рублей за налоговые периоды до 1 января 2025 года, а также в части суммы налога, превышающей 312 тысяч рублей за налоговые периоды после 1 января 2025 года)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110 983,39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74 120,00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74 000,00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79 492,00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59 303,00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57 865,00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81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превышающей 702 тысячи рублей, относящейся к части налоговой базы, превышающей 5 миллионов рублей и составляющей не более 20 миллионов рублей (за исключением налога на доходы физических лиц в отношении доходов, указанных в абзаце тридцать девятом статьи 50 Бюджетного кодекса Российской Федерации, налога на доходы физических лиц в части суммы налога, превышающей 312 тысяч рублей, относящейся к сумме налоговых баз, указанных в пункте 6 статьи 210 Налогового кодекса Российской Федерации, превышающей 2,4 миллиона рублей (за исключением налога на доходы физических лиц в отношении доходов, указанных в абзацах тридцать пятом и тридцать шестом статьи 50 Бюджетного кодекса Российской Федерации), а также налога на доходы физических лиц в отношении доходов физических лиц, не являющихся налоговыми резидентами Российской Федерации, указанных в абзаце девятом пункта 3 статьи 224 Налогового кодекса Российской Федерации, в части суммы налога, превышающей 312 тысяч рублей, относящейся к части налоговой базы, превышающей 2,4 миллиона рублей)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51 000,00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55 000,00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59 094,00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44 196,00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43 163,00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16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878" marR="3878" marT="387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превышающей 702 тысячи рублей, относящейся к части налоговой базы, превышающей 5 миллионов рублей и составляющей не более 20 миллионов рублей (за исключением налога на доходы физических лиц в отношении доходов, указанных в абзаце тридцать девятом статьи 50 Бюджетного кодекса Российской Федерации, налога на доходы физических лиц в части суммы налога, превышающей 312 тысяч рублей, относящейся к сумме налоговых баз, указанных в пункте 6 статьи 210 Налогового кодекса Российской Федерации, превышающей 2,4 миллиона рублей (за исключением налога на доходы физических лиц в отношении доходов, указанных в абзацах тридцать пятом и тридцать шестом статьи 50 Бюджетного кодекса Российской Федерации), а также налога на доходы физических лиц в отношении доходов физических лиц, не являющихся налоговыми резидентами Российской Федерации, указанных в абзаце девятом пункта 3 статьи 224 Налогового кодекса Российской Федерации, в части суммы налога, превышающей 312 тысяч рублей, относящейся к части налоговой базы, превышающей 2,4 миллиона рублей)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51 000,00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55 000,00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59 094,00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44 196,00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43 163,00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878" marR="3878" marT="3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5" y="980728"/>
          <a:ext cx="8496946" cy="5544617"/>
        </p:xfrm>
        <a:graphic>
          <a:graphicData uri="http://schemas.openxmlformats.org/drawingml/2006/table">
            <a:tbl>
              <a:tblPr/>
              <a:tblGrid>
                <a:gridCol w="207244"/>
                <a:gridCol w="150721"/>
                <a:gridCol w="150721"/>
                <a:gridCol w="207244"/>
                <a:gridCol w="150721"/>
                <a:gridCol w="254343"/>
                <a:gridCol w="197822"/>
                <a:gridCol w="3289699"/>
                <a:gridCol w="360040"/>
                <a:gridCol w="432048"/>
                <a:gridCol w="416322"/>
                <a:gridCol w="678247"/>
                <a:gridCol w="586402"/>
                <a:gridCol w="586402"/>
                <a:gridCol w="414485"/>
                <a:gridCol w="414485"/>
              </a:tblGrid>
              <a:tr h="1801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160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превышающей 3 402 тысячи рублей, относящейся к части налоговой базы, превышающей 20 миллионов рублей и составляющей не более 50 миллионов рублей (за исключением налога на доходы физических лиц в отношении доходов, указанных в абзаце тридцать девятом статьи 50 Бюджетного кодекса Российской Федерации, налога на доходы физических лиц в части суммы налога, превышающей 312 тысяч рублей, относящейся к сумме налоговых баз, указанных в пункте 6 статьи 210 Налогового кодекса Российской Федерации, превышающей 2,4 миллиона рублей (за исключением налога на доходы физических лиц в отношении доходов, указанных в абзацах тридцать пятом и тридцать шестом статьи 50 Бюджетного кодекса Российской Федерации), а также налога на доходы физических лиц в отношении доходов физических лиц, не являющихся налоговыми резидентами Российской Федерации, указанных в абзаце девятом пункта 3 статьи 224 Налогового кодекса Российской Федерации, в части суммы налога, превышающей 312 тысяч рублей, относящейся к части налоговой базы, превышающей 2,4 миллиона рублей)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25 000,00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20 000,00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21 490,00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16 085,00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15 713,00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42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превышающей 3 402 тысячи рублей, относящейся к части налоговой базы, превышающей 20 миллионов рублей и составляющей не более 50 миллионов рублей (за исключением налога на доходы физических лиц в отношении доходов, указанных в абзаце тридцать девятом статьи 50 Бюджетного кодекса Российской Федерации, налога на доходы физических лиц в части суммы налога, превышающей 312 тысяч рублей, относящейся к сумме налоговых баз, указанных в пункте 6 статьи 210 Налогового кодекса Российской Федерации, превышающей 2,4 миллиона рублей (за исключением налога на доходы физических лиц в отношении доходов, указанных в абзацах тридцать пятом и тридцать шестом статьи 50 Бюджетного кодекса Российской Федерации), а также налога на доходы физических лиц в отношении доходов физических лиц, не являющихся налоговыми резидентами Российской Федерации, указанных в абзаце девятом пункта 3 статьи 224 Налогового кодекса Российской Федерации, в части суммы налога, превышающей 312 тысяч рублей, относящейся к части налоговой базы, превышающей 2,4 миллиона рублей)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25 000,00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20 000,00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21 490,00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16 085,00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15 713,00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011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698" marR="3698" marT="36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превышающей 9 402 тысячи рублей, относящейся к части налоговой базы, превышающей 50 миллионов рублей (за исключением налога на доходы физических лиц в отношении доходов, указанных в абзаце тридцать девятом статьи 50 Бюджетного кодекса Российской Федерации, налога на доходы физических лиц в части суммы налога, превышающей 312 тысяч рублей, относящейся к сумме налоговых баз, указанных в пункте 6 статьи 210 Налогового кодекса Российской Федерации, превышающей 2,4 миллиона рублей (за исключением налога на доходы физических лиц в отношении доходов, указанных в абзацах тридцать пятом и тридцать шестом статьи 50 Бюджетного кодекса Российской Федерации), а также налога на доходы физических лиц в отношении доходов физических лиц, не являющихся налоговыми резидентами Российской Федерации, указанных в абзаце девятом пункта 3 статьи 224 Налогового кодекса Российской Федерации, в части суммы налога, превышающей 312 тысяч рублей, относящейся к части налоговой базы, превышающей 2,4 миллиона рублей)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41 000,00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55 000,00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59 084,00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44 097,00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43 034,00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144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3698" marR="3698" marT="36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2/1613545362_5-p-kartinki-na-belom-fone-dlya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341" y="5445224"/>
            <a:ext cx="1499659" cy="1412776"/>
          </a:xfrm>
          <a:prstGeom prst="rect">
            <a:avLst/>
          </a:prstGeom>
          <a:noFill/>
        </p:spPr>
      </p:pic>
      <p:sp>
        <p:nvSpPr>
          <p:cNvPr id="6" name="Заголовок 6">
            <a:extLst>
              <a:ext uri="{FF2B5EF4-FFF2-40B4-BE49-F238E27FC236}">
                <a16:creationId xmlns=""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215008" y="116632"/>
            <a:ext cx="8928992" cy="76470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Применяемые  понятия и термины (ГЛОССАРИЙ)</a:t>
            </a:r>
            <a:endParaRPr kumimoji="0" lang="ru-RU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80920" cy="5256584"/>
          </a:xfrm>
        </p:spPr>
        <p:txBody>
          <a:bodyPr>
            <a:noAutofit/>
          </a:bodyPr>
          <a:lstStyle/>
          <a:p>
            <a:pPr lvl="0"/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</a:t>
            </a:r>
            <a:r>
              <a:rPr lang="ru-RU" sz="11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</a:t>
            </a:r>
            <a:b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их использования.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528" y="908720"/>
          <a:ext cx="8568951" cy="5616623"/>
        </p:xfrm>
        <a:graphic>
          <a:graphicData uri="http://schemas.openxmlformats.org/drawingml/2006/table">
            <a:tbl>
              <a:tblPr/>
              <a:tblGrid>
                <a:gridCol w="208999"/>
                <a:gridCol w="151998"/>
                <a:gridCol w="151998"/>
                <a:gridCol w="208999"/>
                <a:gridCol w="151998"/>
                <a:gridCol w="256498"/>
                <a:gridCol w="199498"/>
                <a:gridCol w="2460485"/>
                <a:gridCol w="676872"/>
                <a:gridCol w="676872"/>
                <a:gridCol w="721995"/>
                <a:gridCol w="683997"/>
                <a:gridCol w="591372"/>
                <a:gridCol w="591372"/>
                <a:gridCol w="417999"/>
                <a:gridCol w="417999"/>
              </a:tblGrid>
              <a:tr h="2923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превышающей 9 402 тысячи рублей, относящейся к части налоговой базы, превышающей 50 миллионов рублей (за исключением налога на доходы физических лиц в отношении доходов, указанных в абзаце тридцать девятом статьи 50 Бюджетного кодекса Российской Федерации, налога на доходы физических лиц в части суммы налога, превышающей 312 тысяч рублей, относящейся к сумме налоговых баз, указанных в пункте 6 статьи 210 Налогового кодекса Российской Федерации, превышающей 2,4 миллиона рублей (за исключением налога на доходы физических лиц в отношении доходов, указанных в абзацах тридцать пятом и тридцать шестом статьи 50 Бюджетного кодекса Российской Федерации), а также налога на доходы физических лиц в отношении доходов физических лиц, не являющихся налоговыми резидентами Российской Федерации, указанных в абзаце девятом пункта 3 статьи 224 Налогового кодекса Российской Федерации, в части суммы налога, превышающей 312 тысяч рублей, относящейся к части налоговой базы, превышающей 2,4 миллиона рублей)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59 084,00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44 097,00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43 034,00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38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относящейся к налоговой базе, указанной в пункте 6.2 статьи 210 Налогового кодекса Российской Федерации, не превышающей 5 миллионов рублей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6 500,00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6 983,00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5 211,00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5 086,00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08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 в части суммы налога, относящейся к налоговой базе, указанной в пункте 6.2 статьи 210 Налогового кодекса Российской Федерации, не превышающей 5 миллионов рублей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6 500,00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6 983,00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5 211,00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5 086,00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0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ТОВАРЫ (РАБОТЫ, УСЛУГИ), РЕАЛИЗУЕМЫЕ НА ТЕРРИТОРИИ РОССИЙСКОЙ ФЕДЕРАЦИИ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127 369,65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124 806,00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124 806,00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146 839,00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162 755,00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169 593,00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69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127 369,65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124 806,00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124 806,00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146 839,00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162 755,00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169 593,00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73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65 803,71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66 495,00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66 495,00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76 836,00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85 059,00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88 493,00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30" y="908720"/>
          <a:ext cx="8496941" cy="5688630"/>
        </p:xfrm>
        <a:graphic>
          <a:graphicData uri="http://schemas.openxmlformats.org/drawingml/2006/table">
            <a:tbl>
              <a:tblPr/>
              <a:tblGrid>
                <a:gridCol w="207242"/>
                <a:gridCol w="150721"/>
                <a:gridCol w="150721"/>
                <a:gridCol w="207242"/>
                <a:gridCol w="150721"/>
                <a:gridCol w="254344"/>
                <a:gridCol w="197822"/>
                <a:gridCol w="2439811"/>
                <a:gridCol w="671184"/>
                <a:gridCol w="671184"/>
                <a:gridCol w="715929"/>
                <a:gridCol w="678248"/>
                <a:gridCol w="586402"/>
                <a:gridCol w="586402"/>
                <a:gridCol w="414484"/>
                <a:gridCol w="414484"/>
              </a:tblGrid>
              <a:tr h="910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65 803,71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66 495,00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66 495,00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76 836,00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85 059,00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88 493,00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96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380,20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341,00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341,00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375,00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415,00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431,00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239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380,20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341,00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341,00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375,00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415,00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431,00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68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68 348,38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68 317,00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68 317,00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74 322,00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82 270,00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85 655,00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10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68 348,38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68 317,00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68 317,00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74 322,00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82 270,00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85 655,00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68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-7 162,65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-10 347,00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-10 347,00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-4 694,00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-4 989,00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-4 986,00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10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781" marR="4781" marT="478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-7 162,65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-10 347,00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-10 347,00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-4 694,00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-4 989,00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-4 986,00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781" marR="4781" marT="47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30" y="980727"/>
          <a:ext cx="8496941" cy="5688631"/>
        </p:xfrm>
        <a:graphic>
          <a:graphicData uri="http://schemas.openxmlformats.org/drawingml/2006/table">
            <a:tbl>
              <a:tblPr/>
              <a:tblGrid>
                <a:gridCol w="207241"/>
                <a:gridCol w="150722"/>
                <a:gridCol w="150722"/>
                <a:gridCol w="207241"/>
                <a:gridCol w="150722"/>
                <a:gridCol w="254343"/>
                <a:gridCol w="197823"/>
                <a:gridCol w="2439809"/>
                <a:gridCol w="671183"/>
                <a:gridCol w="671183"/>
                <a:gridCol w="715930"/>
                <a:gridCol w="678248"/>
                <a:gridCol w="586402"/>
                <a:gridCol w="586402"/>
                <a:gridCol w="414485"/>
                <a:gridCol w="414485"/>
              </a:tblGrid>
              <a:tr h="132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СОВОКУПНЫЙ ДОХОД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285 960,47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318 984,00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341 487,00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377 055,00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394 984,00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446 562,00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33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241 519,08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266 383,00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286 893,00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317 052,00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356 438,00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403 262,00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33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194 098,05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216 645,00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236 838,00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265 495,00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302 664,00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346 853,00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123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33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194 098,05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216 645,00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236 838,00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265 495,00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302 664,00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346 853,00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123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62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с налогоплательщиков, выбравших в качестве объекта налогообложения доходы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194 038,47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216 645,00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236 838,00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265 495,00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302 664,00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346 853,00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123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483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47 421,03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49 738,00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50 055,00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51 557,00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53 774,00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56 409,00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61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47 421,03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49 738,00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50 055,00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51 557,00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53 774,00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56 409,00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85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47 412,99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49 738,00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50 055,00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51 557,00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53 774,00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56 409,00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2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1 572,00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2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1 572,00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483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745,00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1 572,00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33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41 932,39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51 318,00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52 000,00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57 200,00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34 606,00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38 067,00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483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патентной системы налогообложения, зачисляемый в бюджеты муниципальных округов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41 932,39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51 318,00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52 000,00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57 200,00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34 606,00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38 067,00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77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патентной системы налогообложения, зачисляемый в бюджеты муниципальных округов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41 932,39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51 318,00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52 000,00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57 200,00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34 606,00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38 067,00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483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2 417,97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1 283,00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2 500,00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2 803,00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3 195,00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3 661,00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218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77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2 417,97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1 283,00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2 500,00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2 803,00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3 195,00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3 661,00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218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908718"/>
          <a:ext cx="8712967" cy="5832068"/>
        </p:xfrm>
        <a:graphic>
          <a:graphicData uri="http://schemas.openxmlformats.org/drawingml/2006/table">
            <a:tbl>
              <a:tblPr/>
              <a:tblGrid>
                <a:gridCol w="212512"/>
                <a:gridCol w="154553"/>
                <a:gridCol w="154553"/>
                <a:gridCol w="212512"/>
                <a:gridCol w="154553"/>
                <a:gridCol w="260809"/>
                <a:gridCol w="202852"/>
                <a:gridCol w="2501839"/>
                <a:gridCol w="688247"/>
                <a:gridCol w="688247"/>
                <a:gridCol w="734130"/>
                <a:gridCol w="695492"/>
                <a:gridCol w="601312"/>
                <a:gridCol w="601312"/>
                <a:gridCol w="425022"/>
                <a:gridCol w="425022"/>
              </a:tblGrid>
              <a:tr h="110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ИМУЩЕСТВО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597 447,45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622 779,00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626 291,00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750 251,00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783 043,00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849 478,00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0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99 976,97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112 000,00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113 053,00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130 452,00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150 528,00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173 694,00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5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муниципальных округов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99 976,97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112 000,00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113 053,00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130 452,00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150 528,00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173 694,00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85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муниципальных округов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99 976,97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112 000,00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113 053,00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130 452,00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150 528,00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173 694,00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0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497 470,49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510 779,00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513 238,00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619 799,00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632 515,00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675 784,00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0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организаций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325 441,60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348 215,00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330 000,00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424 623,00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424 623,00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454 347,00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129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5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032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организаций, обладающих земельным участком, расположенным в границах муниципальных округов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325 441,60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348 215,00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330 000,00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424 623,00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424 623,00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454 347,00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129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85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032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организаций, обладающих земельным участком, расположенным в границах муниципальных округов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324 797,26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348 215,00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330 000,00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424 623,00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424 623,00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454 347,00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129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0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физических лиц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172 028,89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162 564,00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183 238,00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195 176,00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207 892,00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221 437,00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5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042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физических лиц, обладающих земельным участком, расположенным в границах муниципальных округов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172 028,89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162 564,00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183 238,00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195 176,00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207 892,00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221 437,00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85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042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физических лиц, обладающих земельным участком, расположенным в границах муниципальных округов (сумма платежа (перерасчеты, недоимка и задолженность по соответствующему платежу, в том числе по отмененному)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172 028,77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162 564,00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183 238,00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195 176,00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207 892,00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221 437,00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0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21 138,31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30 127,00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35 642,00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37 590,00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39 447,00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41 586,00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5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21 053,31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30 077,00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35 642,00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37 540,00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39 397,00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41 446,00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2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21 053,31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30 077,00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35 642,00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37 540,00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39 397,00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41 446,00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889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18 683,49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29 077,00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32 642,00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33 411,00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35 063,00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36 887,00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85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2 369,82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4 129,00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4 334,00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4 559,00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413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5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88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за выдачу разрешения на установку рекламной конструкции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88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342" marR="4342" marT="434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 за выдачу разрешения на установку рекламной конструкции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140,00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42" marR="4342" marT="43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18" y="908720"/>
          <a:ext cx="8640964" cy="5734177"/>
        </p:xfrm>
        <a:graphic>
          <a:graphicData uri="http://schemas.openxmlformats.org/drawingml/2006/table">
            <a:tbl>
              <a:tblPr/>
              <a:tblGrid>
                <a:gridCol w="210756"/>
                <a:gridCol w="153277"/>
                <a:gridCol w="153277"/>
                <a:gridCol w="210756"/>
                <a:gridCol w="153277"/>
                <a:gridCol w="258653"/>
                <a:gridCol w="201176"/>
                <a:gridCol w="2481163"/>
                <a:gridCol w="682560"/>
                <a:gridCol w="682560"/>
                <a:gridCol w="728062"/>
                <a:gridCol w="689745"/>
                <a:gridCol w="596341"/>
                <a:gridCol w="596341"/>
                <a:gridCol w="421510"/>
                <a:gridCol w="421510"/>
              </a:tblGrid>
              <a:tr h="276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239 869,73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202 697,00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258 944,00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260 262,00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268 607,00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276 552,00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53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208 728,07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168 547,00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227 752,00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225 879,00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234 260,00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243 126,00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134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61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190 671,30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213 135,00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213 135,00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221 661,00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230 527,00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142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53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012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муниципальных округов, а также средства от продажи права на заключение договоров аренды указанных земельных участков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190 671,30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213 135,00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213 135,00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221 661,00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230 527,00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142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68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012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от продажи права на заключение договоров аренды земельных участков, государственная собственность на которые не разграничена и которые расположены в границах муниципальных округов,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100 564,77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105 182,00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105 182,00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109 390,00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113 765,00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68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012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0002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муниципальных округов (расчет)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90 106,53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107 953,00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107 953,00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112 271,00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116 762,00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154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53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8 305,74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53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024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муниципальных округов (за исключением земельных участков муниципальных бюджетных и автономных учреждений)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8 305,74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53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органов управления государственными внебюджетными фондами и созданных ими учреждений (за исключением имущества бюджетных и автономных учреждений)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492,54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431,00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560,00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504,00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479,00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479,00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61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034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сдачи в аренду имущества, находящегося в оперативном управлении органов управления муниципальных округов и созданных ими учреждений (за исключением имущества муниципальных бюджетных и автономных учреждений)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492,54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431,00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504,00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479,00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479,00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76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9 258,50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10 116,00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9 240,00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9 120,00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9 120,00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76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074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194" marR="4194" marT="41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сдачи в аренду имущества, составляющего казну муниципальных округов (за исключением земельных участков)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9 258,50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10 116,00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11 000,00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9 240,00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9 120,00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9 120,00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91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</a:t>
                      </a:r>
                    </a:p>
                  </a:txBody>
                  <a:tcPr marL="4194" marR="4194" marT="41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8" y="908722"/>
          <a:ext cx="8496944" cy="5760637"/>
        </p:xfrm>
        <a:graphic>
          <a:graphicData uri="http://schemas.openxmlformats.org/drawingml/2006/table">
            <a:tbl>
              <a:tblPr/>
              <a:tblGrid>
                <a:gridCol w="207242"/>
                <a:gridCol w="150723"/>
                <a:gridCol w="150723"/>
                <a:gridCol w="207242"/>
                <a:gridCol w="150723"/>
                <a:gridCol w="254344"/>
                <a:gridCol w="197822"/>
                <a:gridCol w="2929653"/>
                <a:gridCol w="576064"/>
                <a:gridCol w="504056"/>
                <a:gridCol w="488334"/>
                <a:gridCol w="678248"/>
                <a:gridCol w="586402"/>
                <a:gridCol w="586402"/>
                <a:gridCol w="414483"/>
                <a:gridCol w="414483"/>
              </a:tblGrid>
              <a:tr h="344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97,90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71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по соглашениям об установлении сервитута в отношении земельных участков, государственная собственность на которые не разграничена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97,90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23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312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Плата по соглашениям об установлении сервитута, заключенным органами местного самоуправления муниципальных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муниципальных округов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97,90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71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31 043,76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34 110,00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31 192,00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34 343,00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34 343,00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33 422,00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71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25 171,44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27 492,00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27 492,00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30 485,00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30 485,00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30 485,00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42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044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поступления от использования имущества, находящегося в собственности муниципальных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25 171,44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27 492,00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27 492,00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30 485,00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30 485,00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30 485,00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09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044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0002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поступления от использования имущества (плата за найм)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24 498,87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27 492,00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27 492,00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30 485,00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30 485,00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30 485,00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23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5 872,33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6 618,00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3 700,00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3 858,00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3 858,00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2 937,00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85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муниципальных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5 872,33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6 618,00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3 700,00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3 858,00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3 858,00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2 937,00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71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 на землях или земельных участках, находящихся в собственности муниципальных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3 611,76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4 000,00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1 700,00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1 240,00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1 240,00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1 240,00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71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0002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3919" marR="3919" marT="391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Плата, поступившая в рамках договора за предоставление права на установку и эксплуатацию рекламных конструкций на землях или земельных участках, находящихся в собственности муниципальных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2 260,56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2 618,00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2 000,00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2 618,00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2 618,00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1 697,00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131</a:t>
                      </a:r>
                    </a:p>
                  </a:txBody>
                  <a:tcPr marL="3919" marR="3919" marT="39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7" y="908720"/>
          <a:ext cx="8496946" cy="5688630"/>
        </p:xfrm>
        <a:graphic>
          <a:graphicData uri="http://schemas.openxmlformats.org/drawingml/2006/table">
            <a:tbl>
              <a:tblPr/>
              <a:tblGrid>
                <a:gridCol w="207243"/>
                <a:gridCol w="150721"/>
                <a:gridCol w="150721"/>
                <a:gridCol w="207243"/>
                <a:gridCol w="150721"/>
                <a:gridCol w="254343"/>
                <a:gridCol w="197822"/>
                <a:gridCol w="2439809"/>
                <a:gridCol w="671184"/>
                <a:gridCol w="671184"/>
                <a:gridCol w="715928"/>
                <a:gridCol w="678249"/>
                <a:gridCol w="586403"/>
                <a:gridCol w="586403"/>
                <a:gridCol w="414486"/>
                <a:gridCol w="414486"/>
              </a:tblGrid>
              <a:tr h="282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605,81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605,81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82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367,94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06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367,94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сбросы загрязняющих веществ в водные объекты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125,70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65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сбросы загрязняющих веществ в водные объекты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125,68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112,17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размещение отходов производства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112,17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65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112,17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82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11 417,82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45 311,70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33 767,00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9 667,00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9 884,00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10 428,00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оказания платных услуг (работ)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8 404,29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8 100,00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9 500,00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9 700,00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доходы от оказания платных услуг (работ)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8 404,29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8 100,00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9 500,00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9 700,00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82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доходы от оказания платных услуг (работ) получателями средств бюджетов муниципальных округов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8 404,29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8 100,00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9 500,00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9 700,00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24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доходы от оказания платных услуг (работ) получателями средств бюджетов муниципальных округов (Платные услуги МФЦ)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8 404,29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5 100,00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5 700,00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5 700,00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5 700,00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24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доходы от оказания платных услуг (работ) получателями средств бюджетов муниципальных округов (Семейное захоронение)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4 600,00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4 500,00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компенсации затрат государства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3 013,53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37 211,70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24 367,00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82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116,25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138,70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184,00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24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поступающие в порядке возмещения расходов, понесенных в связи с эксплуатацией имущества муниципальных округов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116,25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138,70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167,00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184,00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1" y="980726"/>
          <a:ext cx="8640958" cy="5544621"/>
        </p:xfrm>
        <a:graphic>
          <a:graphicData uri="http://schemas.openxmlformats.org/drawingml/2006/table">
            <a:tbl>
              <a:tblPr/>
              <a:tblGrid>
                <a:gridCol w="210754"/>
                <a:gridCol w="153277"/>
                <a:gridCol w="153277"/>
                <a:gridCol w="210754"/>
                <a:gridCol w="153277"/>
                <a:gridCol w="258653"/>
                <a:gridCol w="201173"/>
                <a:gridCol w="2481161"/>
                <a:gridCol w="682560"/>
                <a:gridCol w="682560"/>
                <a:gridCol w="728064"/>
                <a:gridCol w="689744"/>
                <a:gridCol w="596342"/>
                <a:gridCol w="596342"/>
                <a:gridCol w="421510"/>
                <a:gridCol w="421510"/>
              </a:tblGrid>
              <a:tr h="220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418 333,97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267 219,00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279 530,00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366 478,00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226 714,00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87 214,00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137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12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2 595,67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1 279,00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1 078,00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414,00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414,00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14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реализации имущества, находящегося в собственности муниципальных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2 595,67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1 279,00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1 078,00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414,00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414,00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507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043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реализации иного имущества, находящегося в собственности муниципальных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2 595,67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1 279,00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1 078,00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414,00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414,00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0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228 918,63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164 240,00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164 530,00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205 400,00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116 300,00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46 800,00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0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225 653,40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163 000,00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163 000,00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46 500,00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27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012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муниципальных округов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225 653,40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163 000,00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163 000,00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205 000,00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46 500,00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08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земельных участков, государственная собственность на которые разграничена (за исключением земельных участков бюджетных и автономных учреждений)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3 265,23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1 240,00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1 530,00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353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земельных участков, находящихся в собственности муниципальных округов (за исключением земельных участков муниципальных бюджетных и автономных учреждений)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3 265,23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1 240,00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1 530,00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43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186 819,68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101 700,00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157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145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43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186 819,68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101 700,00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157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145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507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312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430</a:t>
                      </a:r>
                    </a:p>
                  </a:txBody>
                  <a:tcPr marL="4597" marR="4597" marT="4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муниципальных округов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186 819,68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101 700,00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40 000,00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157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145</a:t>
                      </a:r>
                    </a:p>
                  </a:txBody>
                  <a:tcPr marL="4597" marR="4597" marT="4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85584" cy="95436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0" y="980729"/>
          <a:ext cx="8784980" cy="5544612"/>
        </p:xfrm>
        <a:graphic>
          <a:graphicData uri="http://schemas.openxmlformats.org/drawingml/2006/table">
            <a:tbl>
              <a:tblPr/>
              <a:tblGrid>
                <a:gridCol w="214269"/>
                <a:gridCol w="155831"/>
                <a:gridCol w="155831"/>
                <a:gridCol w="214269"/>
                <a:gridCol w="155831"/>
                <a:gridCol w="262965"/>
                <a:gridCol w="204528"/>
                <a:gridCol w="2522513"/>
                <a:gridCol w="693936"/>
                <a:gridCol w="693936"/>
                <a:gridCol w="740196"/>
                <a:gridCol w="701241"/>
                <a:gridCol w="606281"/>
                <a:gridCol w="606281"/>
                <a:gridCol w="428536"/>
                <a:gridCol w="428536"/>
              </a:tblGrid>
              <a:tr h="175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26 540,65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14 550,00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18 300,00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17 171,00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17 171,00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17 171,00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46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4 382,03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3 686,00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4 500,00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4 880,00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4 880,00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4 880,00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46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2 185,50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2 203,00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2 203,00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2 203,00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91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7 339,00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2 621,00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6 500,00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Платежи в целях возмещения причиненного ущерба (убытков)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1 496,95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3 200,00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3 100,00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5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Платежи, уплачиваемые в целях возмещения вреда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11 137,17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3 443,00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4 088,00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4 088,00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4 088,00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5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НЕНАЛОГОВЫЕ ДОХОДЫ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8 432,47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23 725,00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24 386,00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10 300,00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10 300,00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5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неналоговые доходы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7 765,63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23 725,00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24 386,00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10 300,00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10 300,00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неналоговые доходы бюджетов муниципальных округов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23 725,00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24 386,00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10 400,00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10 300,00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10 300,00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0001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неналоговые доходы бюджетов муниципальных округов (плата за разрешение на размещение объекта)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1 575,00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неналоговые доходы бюджетов муниципальных округов (поруб. билеты)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7 765,63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10 000,00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5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2 376 676,32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5 008 568,25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5 009 068,25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4 130 417,93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2 423 946,29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2 142 645,24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46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2 388 872,98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5 026 953,82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5 026 953,82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4 130 417,93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2 423 946,29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2 142 645,24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757 639,82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1 474 371,02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1 474 371,02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2 333 016,37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893 838,21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614 242,37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158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1 342 866,54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1 405 718,30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1 405 718,30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1 473 467,34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1 468 978,84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1 467 220,96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5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0000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266 399,61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2 146 864,50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2 146 864,50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323 934,22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61 129,24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61 181,91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5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6 193 520,60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9 559 703,95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9 678 912,25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9 249 921,93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6 682 234,29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6 339 999,24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5074" marR="5074" marT="50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100811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24328" y="1052736"/>
            <a:ext cx="1476672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79512" y="1196752"/>
          <a:ext cx="842493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3894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Какие бывают виды бюджетов?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419872" y="980728"/>
            <a:ext cx="1800200" cy="720080"/>
          </a:xfrm>
          <a:prstGeom prst="rect">
            <a:avLst/>
          </a:prstGeom>
        </p:spPr>
        <p:txBody>
          <a:bodyPr vert="horz" rtlCol="0" anchor="ctr">
            <a:normAutofit fontScale="8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Бюджет</a:t>
            </a:r>
          </a:p>
        </p:txBody>
      </p:sp>
      <p:pic>
        <p:nvPicPr>
          <p:cNvPr id="18434" name="Picture 2" descr="https://phonoteka.org/uploads/posts/2021-05/1620986295_2-phonoteka_org-p-semeinii-byudzhet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628800"/>
            <a:ext cx="2736304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Семейный бюджет</a:t>
            </a:r>
          </a:p>
        </p:txBody>
      </p:sp>
      <p:cxnSp>
        <p:nvCxnSpPr>
          <p:cNvPr id="8" name="Прямая со стрелкой 7"/>
          <p:cNvCxnSpPr>
            <a:stCxn id="4" idx="1"/>
            <a:endCxn id="6" idx="0"/>
          </p:cNvCxnSpPr>
          <p:nvPr/>
        </p:nvCxnSpPr>
        <p:spPr>
          <a:xfrm flipH="1">
            <a:off x="1619672" y="1340768"/>
            <a:ext cx="1800200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2"/>
          <p:cNvSpPr txBox="1">
            <a:spLocks/>
          </p:cNvSpPr>
          <p:nvPr/>
        </p:nvSpPr>
        <p:spPr>
          <a:xfrm>
            <a:off x="5940152" y="1700808"/>
            <a:ext cx="3203848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Бюджет организаций</a:t>
            </a:r>
          </a:p>
        </p:txBody>
      </p:sp>
      <p:pic>
        <p:nvPicPr>
          <p:cNvPr id="18436" name="Picture 4" descr="https://invest.tyumen-city.ru/files/informer/img/2017/10/59d1d99d39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04864"/>
            <a:ext cx="2710101" cy="152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/>
          <p:nvPr/>
        </p:nvCxnSpPr>
        <p:spPr>
          <a:xfrm>
            <a:off x="5364088" y="1340768"/>
            <a:ext cx="1944216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55976" y="1628800"/>
            <a:ext cx="0" cy="936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2"/>
          <p:cNvSpPr txBox="1">
            <a:spLocks/>
          </p:cNvSpPr>
          <p:nvPr/>
        </p:nvSpPr>
        <p:spPr>
          <a:xfrm>
            <a:off x="3131840" y="2564904"/>
            <a:ext cx="2448272" cy="72008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normalizeH="0" baseline="0" noProof="0" dirty="0">
                <a:ln/>
                <a:solidFill>
                  <a:srgbClr val="00B0F0"/>
                </a:solidFill>
                <a:uLnTx/>
                <a:uFillTx/>
                <a:latin typeface="+mj-lt"/>
                <a:ea typeface="+mj-ea"/>
                <a:cs typeface="+mj-cs"/>
              </a:rPr>
              <a:t>Бюджеты публично-правовых образований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1835696" y="3356992"/>
            <a:ext cx="1728192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27984" y="3356992"/>
            <a:ext cx="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48064" y="3284984"/>
            <a:ext cx="180020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 descr="https://sun9-49.userapi.com/impf/vVZdp-1lmloPk35YgRxcjph0h9f3Gq4cMUSiuQ/hiXGKsySZ-U.jpg?size=0x0&amp;quality=90&amp;proxy=1&amp;sign=6a8349a7f030db5708ab34bd9a02c59f&amp;c_uniq_tag=UDajF6KJuYsCzHE6oagkFu31situodYZBoxt_jPVWeA&amp;type=video_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41168"/>
            <a:ext cx="269598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Заголовок 2"/>
          <p:cNvSpPr txBox="1">
            <a:spLocks/>
          </p:cNvSpPr>
          <p:nvPr/>
        </p:nvSpPr>
        <p:spPr>
          <a:xfrm>
            <a:off x="323528" y="4149080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985792"/>
            <a:ext cx="260622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Заголовок 2"/>
          <p:cNvSpPr txBox="1">
            <a:spLocks/>
          </p:cNvSpPr>
          <p:nvPr/>
        </p:nvSpPr>
        <p:spPr>
          <a:xfrm>
            <a:off x="3203848" y="4293096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Субъектов</a:t>
            </a:r>
            <a:r>
              <a:rPr kumimoji="0" lang="ru-RU" sz="2000" b="1" i="0" u="none" strike="noStrike" kern="1200" normalizeH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(региональные бюджеты, бюджеты территориальных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2" name="Picture 10" descr="https://nesiditsa.ru/wp-content/uploads/2013/09/image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797152"/>
            <a:ext cx="2267744" cy="196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Заголовок 2"/>
          <p:cNvSpPr txBox="1">
            <a:spLocks/>
          </p:cNvSpPr>
          <p:nvPr/>
        </p:nvSpPr>
        <p:spPr>
          <a:xfrm>
            <a:off x="6228184" y="4293096"/>
            <a:ext cx="2520280" cy="504056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Муниципальных образований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(местные бюджеты</a:t>
            </a: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27896" cy="979552"/>
          </a:xfrm>
        </p:spPr>
        <p:txBody>
          <a:bodyPr>
            <a:noAutofit/>
          </a:bodyPr>
          <a:lstStyle/>
          <a:p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удельном объеме налоговых и неналоговых доходов бюджета Рузского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в расчете на душу населения в сравнении с другими муниципальными образованиями Московской области</a:t>
            </a:r>
            <a:endParaRPr lang="ru-RU" sz="28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3528" y="4365104"/>
          <a:ext cx="489654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9394" name="Picture 2" descr="https://debpotts.com/wp-content/uploads/2012/04/aaphot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725144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5536" y="1268762"/>
          <a:ext cx="8352927" cy="3332879"/>
        </p:xfrm>
        <a:graphic>
          <a:graphicData uri="http://schemas.openxmlformats.org/drawingml/2006/table">
            <a:tbl>
              <a:tblPr/>
              <a:tblGrid>
                <a:gridCol w="2268436"/>
                <a:gridCol w="869213"/>
                <a:gridCol w="869213"/>
                <a:gridCol w="869213"/>
                <a:gridCol w="869213"/>
                <a:gridCol w="869213"/>
                <a:gridCol w="869213"/>
                <a:gridCol w="869213"/>
              </a:tblGrid>
              <a:tr h="1906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Виды доходов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Муниципальные бюджеты в среднем по Московской области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Рузский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сравнении с другими муниципальными образованиями Московской области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0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 Кашира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 Лыткарино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МО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Можайский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 Наро-Фоминск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Волоколамский ГО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 доходов, млн. руб.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683 388,11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9 578,09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7 325,92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5 006,34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5 356,69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17 102,02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5 816,99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доходы, млн. руб.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357 442,09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4 551,14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3 855,83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2 229,40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3 646,35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8 543,97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2 876,08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 на 01.01.2023, тыс. чел.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8 651,260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79,874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65,747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66,526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92,529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198,501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64,721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Всего, в том числе, руб.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78 993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119 915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111 426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75 254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57 892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86 156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89 878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264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Налоговые и неналоговые доходы на душу, руб.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41 317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56 979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58 646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33 512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39 408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43 042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44 438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Безвозмездные поступления на душу, руб.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37 676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62 936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52 779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41 742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18 484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43 113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45 440</a:t>
                      </a:r>
                    </a:p>
                  </a:txBody>
                  <a:tcPr marL="5802" marR="5802" marT="58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785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Источник информации</a:t>
                      </a:r>
                    </a:p>
                  </a:txBody>
                  <a:tcPr marL="5802" marR="5802" marT="5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Численность населения на 01.01.2024</a:t>
                      </a:r>
                    </a:p>
                  </a:txBody>
                  <a:tcPr marL="5802" marR="5802" marT="5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85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02" marR="5802" marT="5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4"/>
                        </a:rPr>
                        <a:t>https://rosstat.gov.ru/compendium/document/13282</a:t>
                      </a:r>
                      <a:endParaRPr lang="en-US" sz="9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5802" marR="5802" marT="5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85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02" marR="5802" marT="5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Информация о налоговых и неналоговых доходах в разрезе муниципальных образований</a:t>
                      </a:r>
                    </a:p>
                  </a:txBody>
                  <a:tcPr marL="5802" marR="5802" marT="5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85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02" marR="5802" marT="5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https://budget.mosreg.ru/analitika/ispolnenie-byudjeta-subekta/sravnenie-po-osnovnym-parametram-ispolneniya-byudzhetov-municipalnyx-obrazovanij/</a:t>
                      </a:r>
                      <a:endParaRPr lang="en-US" sz="9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5802" marR="5802" marT="58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1051560"/>
          </a:xfrm>
        </p:spPr>
        <p:txBody>
          <a:bodyPr>
            <a:norm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округа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9090" name="Picture 2" descr="http://zabavniks.com/wp-content/uploads/NALOGI_2_25061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0"/>
            <a:ext cx="1979712" cy="106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1" y="1052736"/>
          <a:ext cx="8784977" cy="5471948"/>
        </p:xfrm>
        <a:graphic>
          <a:graphicData uri="http://schemas.openxmlformats.org/drawingml/2006/table">
            <a:tbl>
              <a:tblPr/>
              <a:tblGrid>
                <a:gridCol w="987716"/>
                <a:gridCol w="1624035"/>
                <a:gridCol w="2203367"/>
                <a:gridCol w="2165377"/>
                <a:gridCol w="1215650"/>
                <a:gridCol w="588832"/>
              </a:tblGrid>
              <a:tr h="0"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4113" marR="4113" marT="41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27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Решение Совета депутатов Рузского городского округа МО от 25.10.2017 N 142/13 (ред. от 13.11.2024 225/35)</a:t>
                      </a:r>
                      <a:b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23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ставки на объекты недвижимости (%)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113" marR="4113" marT="41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7464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Части жилых домов, квартиры, части квартир, комнаты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Жилые дома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Единый недвижимый комплекс ,</a:t>
                      </a:r>
                      <a:b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Хоз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постройки </a:t>
                      </a:r>
                      <a:b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менее 50 кв.м.,</a:t>
                      </a:r>
                      <a:b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Гаражи,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машино-места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</a:t>
                      </a:r>
                      <a:b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Объекты незавершенного строительства 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Объекты налогообложения, включенные в перечень, определяемый в соответствии с пунктом 7 статьи 378.2 Налогового кодекса Российской Федерации, а также объекты налогообложения, предусмотренные абзацем вторым пункта 10 статьи 378.2 Налогового кодекса Российской Федерации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Кадастровая стоимость которых превышает 300 млн. рублей, 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98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2,5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24715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льготы, установленные в муниципальных образованиях дополнительно </a:t>
                      </a:r>
                      <a:b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 льготам, предусмотренным Налоговым кодексом Российской Федерации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863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имущества, отнесённого к ветхому и аварийному жилищному фонду</a:t>
                      </a:r>
                    </a:p>
                  </a:txBody>
                  <a:tcPr marL="4113" marR="4113" marT="41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190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</a:p>
                  </a:txBody>
                  <a:tcPr marL="4113" marR="4113" marT="41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113" marR="4113" marT="41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113" marR="4113" marT="41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4113" marR="4113" marT="41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113" marR="4113" marT="41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113" marR="4113" marT="41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113" marR="4113" marT="41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279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ставки по земельному налогу (%)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Решение Совета депутатов Рузского городского округа МО от 25.10.2017 N 143/13 (ред. от 27.11.2024 N 232/37)</a:t>
                      </a:r>
                      <a:b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2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0,3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 земельные участки: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-отнесенные к землям сельскохозяйственного назначения или к землям в составе зон сельскохозяйственного использования в населенных пунктах и используемые для сельскохозяйственного производства.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занятые жилищным фондом и (или) объектами инженерной инфраструктуры жилищно-коммунального комплекса (за исключением части земельного участка, приходящейся на объект недвижимого имущества, не относящийся к жилищному фонду и (или) к объектам инженерной инфраструктуры жилищно-коммунального комплекса) или приобретенные (предоставленные) для жилищного строительства, за исключением указанных в настоящем абзаце земельных участков, приобретенных (предоставленных) для индивидуального жилищного строительства, используемых в предпринимательской деятельности, и земельных участков, кадастровая стоимость каждого из которых превышает 300 миллионов рублей.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не используемые в предпринимательской деятельности, приобретенные (предоставленные) для ведения личного подсобного хозяйства, садоводства или огородничества, а также земельные участки общего назначения, предусмотренные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Федерации», за исключением указанных в настоящем абзаце земельных участков, кадастровая стоимость каждого из которых превышает 300 миллионов рублей.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занятые индивидуальными гаражами граждан, гаражами гаражно-строительных кооперативов, общественными организациями собственников гаражей и погребов, за исключением указанных в настоящем пункте земельных участков, кадастровая стоимость каждого из которых превышает 300 миллионов рублей.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ограниченные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          </a:r>
                    </a:p>
                  </a:txBody>
                  <a:tcPr marL="4113" marR="4113" marT="41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11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1,5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 земельные участки: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используемые в предпринимательской деятельности: приобретенные (предоставленные) для индивидуального жилищного строительства, ведения личного подсобного хозяйства, садоводства или огородничества, участки общего назначения, предусмотренные Федеральным законом от 29 июля 2017 года N 217-ФЗ "О ведении гражданами садоводства и огородничества для собственных нужд и о внесении изменений в отдельные законодательные акты Российской Федерации";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отнесенные к землям сельскохозяйственного назначения или к землям в составе зон сельскохозяйственного использования в населенных пунктах Рузского городского округа Московской области, не используемые в соответствии с их целевым назначением и разрешенным использованием;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прочие земельные участки.</a:t>
                      </a:r>
                    </a:p>
                  </a:txBody>
                  <a:tcPr marL="4113" marR="4113" marT="41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9092" name="Picture 4" descr="https://static.tildacdn.com/tild6266-6566-4262-b166-353862303063/1551902775_podohod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2814" y="6237311"/>
            <a:ext cx="1291185" cy="62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округа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764704"/>
          <a:ext cx="8856984" cy="5832648"/>
        </p:xfrm>
        <a:graphic>
          <a:graphicData uri="http://schemas.openxmlformats.org/drawingml/2006/table">
            <a:tbl>
              <a:tblPr/>
              <a:tblGrid>
                <a:gridCol w="8856984"/>
              </a:tblGrid>
              <a:tr h="2918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льготы по земельному налогу, установленные в муниципальных образованиях дополнительно </a:t>
                      </a:r>
                      <a:b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 льготам, предусмотренным Налоговым кодексом Российской Федерации</a:t>
                      </a:r>
                    </a:p>
                  </a:txBody>
                  <a:tcPr marL="4943" marR="4943" marT="49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  <a:tr h="36755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Уменьшение исчисленной суммы земельного налога на 100% в отношении одного земельного участка на территории Рузского городского округа по выбору налогоплательщика, не используемых в предпринимательской деятельности, приобретенных (предоставленных) для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для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индивидуального жилищного строительства, ведения личного подсобного хозяйства, садоводства или огородничества, а также земельных участков общего назначения, предусмотренных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Федерации»,: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Пенсионерам, доход которых ниже двукратной величины прожиточного минимума, установленного в Московской области для пенсионеров.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Героям Советского Союза, Герои Российской Федерации, полным кавалерам ордена Славы.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Инвалидам I и II групп инвалидности.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Инвалидам с детства, детям-инвалидам.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Ветеранам и инвалидам Великой Отечественной войны, а также ветеранам и инвалидам боевых действий.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Теча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Несовершеннолетним узникам концлагерей, гетто и других мест принудительного содержания в период Великой Отечественной войны.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Лицам, удостоенным почетного звания «Почетный гражданин Рузского муниципального района», «Почетный гражданин поселения», «Почетный гражданин Рузского городского округа».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Физические лицам, имеющим трех и более несовершеннолетних детей.</a:t>
                      </a:r>
                    </a:p>
                  </a:txBody>
                  <a:tcPr marL="4943" marR="4943" marT="49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</a:tr>
              <a:tr h="186524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муниципальных учреждений Рузского городского округа.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90% в отношении: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земельных участков находящихся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земельных участков предназначенных для эксплуатации объектов спорта и спортивных сооружений, находящихся в собственности общественных организаций.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40% в отношении: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федеральных государственных автономных образовательных учреждений высшего образования;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 федеральных государственных бюджетных образовательных учреждений высшего образования.</a:t>
                      </a:r>
                    </a:p>
                  </a:txBody>
                  <a:tcPr marL="4943" marR="4943" marT="49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264914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5" y="1268761"/>
          <a:ext cx="8784970" cy="5300654"/>
        </p:xfrm>
        <a:graphic>
          <a:graphicData uri="http://schemas.openxmlformats.org/drawingml/2006/table">
            <a:tbl>
              <a:tblPr/>
              <a:tblGrid>
                <a:gridCol w="1813884"/>
                <a:gridCol w="1376902"/>
                <a:gridCol w="587451"/>
                <a:gridCol w="587451"/>
                <a:gridCol w="587451"/>
                <a:gridCol w="587451"/>
                <a:gridCol w="587451"/>
                <a:gridCol w="587451"/>
                <a:gridCol w="486451"/>
                <a:gridCol w="527676"/>
                <a:gridCol w="486451"/>
                <a:gridCol w="568900"/>
              </a:tblGrid>
              <a:tr h="4265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 отчетного года (2024г.)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Оценка текущего года (2025г.)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Прогнозна очередной год (2026г.)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Прогноз на первый год планового периода 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Прогноз на второй год планового периода  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60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Кол-во плательщиков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Кол-во плательщиков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Кол-во плательщиков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Кол-во плательщиков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Кол-во плательщиков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8530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Решение Совета депутатов Рузского городского округа МО от 25.10.2017 N 142/13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(ред. от 13.11.2024 225/35)</a:t>
                      </a:r>
                      <a:b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228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имущества, отнесенного к ветхому и аварийному жилищному фонду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п.4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746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имущества одного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п.4.1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835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Решение Совета депутатов Рузского городского округа МО от 25.10.2017 N 143/13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(ред. от 27.11.2024 232/37)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83 016,0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2 286,0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83 081,0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2 133,0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83 088,0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2 078,0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82 806,0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2 005,0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82 873,0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1 922,0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6913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533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Пенсионерам, доход которых ниже двукратной величины прожиточного минимума, установленного в Московской области для пенсионеров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396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Героям Советского Союза, Героям Российской Федерации, полным кавалерам ордена Славы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228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Инвалидам I и II групп инвалидности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п.7.4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1583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1216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1129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1550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1480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064896" cy="102636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000" dirty="0"/>
          </a:p>
        </p:txBody>
      </p:sp>
      <p:pic>
        <p:nvPicPr>
          <p:cNvPr id="90114" name="Picture 2" descr="https://phonoteka.org/uploads/posts/2021-05/1620124620_16-phonoteka_org-p-fon-dlya-prezentatsii-po-bukhgalterskomu-u-18.png"/>
          <p:cNvPicPr>
            <a:picLocks noChangeAspect="1" noChangeArrowheads="1"/>
          </p:cNvPicPr>
          <p:nvPr/>
        </p:nvPicPr>
        <p:blipFill>
          <a:blip r:embed="rId3" cstate="print"/>
          <a:srcRect l="28403" t="11901" r="15737" b="17630"/>
          <a:stretch>
            <a:fillRect/>
          </a:stretch>
        </p:blipFill>
        <p:spPr bwMode="auto">
          <a:xfrm>
            <a:off x="7668344" y="1"/>
            <a:ext cx="1475656" cy="10527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12160" y="548680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1" y="980728"/>
          <a:ext cx="8712966" cy="5663461"/>
        </p:xfrm>
        <a:graphic>
          <a:graphicData uri="http://schemas.openxmlformats.org/drawingml/2006/table">
            <a:tbl>
              <a:tblPr/>
              <a:tblGrid>
                <a:gridCol w="2592287"/>
                <a:gridCol w="572348"/>
                <a:gridCol w="582636"/>
                <a:gridCol w="582636"/>
                <a:gridCol w="582636"/>
                <a:gridCol w="582636"/>
                <a:gridCol w="582636"/>
                <a:gridCol w="582636"/>
                <a:gridCol w="482464"/>
                <a:gridCol w="523350"/>
                <a:gridCol w="482464"/>
                <a:gridCol w="564237"/>
              </a:tblGrid>
              <a:tr h="200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Инвалидам с детства, детям-инвалидам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п.7.5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401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Ветеранам и инвалидам Великой Отечественной войны, а также ветеранам и инвалидам боевых действий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п.7.6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415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357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2005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Теча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п.7.7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242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141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284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601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702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п.7.9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401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Несовершеннолетним узникам концлагерей, гетто и других мест принудительного содержания в период Великой Отечественной войны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п.7.10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136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702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п.7.11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601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Лицам, удостоенным почетного звания "Почетный гражданин Рузского муниципального района", "Почетный гражданин поселения", "Почетный гражданин Рузского городского округа"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п.7.12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69" marR="4269" marT="4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064896" cy="102636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08304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6" y="1124745"/>
          <a:ext cx="8496944" cy="5472606"/>
        </p:xfrm>
        <a:graphic>
          <a:graphicData uri="http://schemas.openxmlformats.org/drawingml/2006/table">
            <a:tbl>
              <a:tblPr/>
              <a:tblGrid>
                <a:gridCol w="1754413"/>
                <a:gridCol w="1331758"/>
                <a:gridCol w="568191"/>
                <a:gridCol w="568191"/>
                <a:gridCol w="568191"/>
                <a:gridCol w="568191"/>
                <a:gridCol w="568191"/>
                <a:gridCol w="568191"/>
                <a:gridCol w="470502"/>
                <a:gridCol w="510375"/>
                <a:gridCol w="470502"/>
                <a:gridCol w="550248"/>
              </a:tblGrid>
              <a:tr h="461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одного земельного участка Физическим лицам, имеющим трех и более несовершеннолетних детей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п.7.13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477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490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земельных участков в собственности муниципальных учреждений Рузского городского округа Московской области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п.8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67832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67832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67832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67832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67832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1230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земельных участков в собственности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п.8.1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615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п.8.2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3523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3523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3523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3523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3523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768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90% в отношении земельных участков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п.9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6120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6120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6120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6120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6120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615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90% в отношении земельных участков, предназначенных для эксплуатации объектов спорта и спортивных сооружений, находящихся в собственности общественных организаций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п.9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309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309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309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309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309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922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40% в отношении земельных участков в собственности федеральных государственных автономных образовательных учреждений высшего образования (федеральных государственных бюджетных образовательных учреждений высшего образования)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п.9.1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2133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2133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36906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Московской области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83 016,0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2 286,0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83 081,0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2 133,0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83 088,0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2 078,0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82 806,0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2 005,0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82 873,0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1 922,0</a:t>
                      </a:r>
                    </a:p>
                  </a:txBody>
                  <a:tcPr marL="4297" marR="4297" marT="42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259632"/>
          </a:xfrm>
        </p:spPr>
        <p:txBody>
          <a:bodyPr>
            <a:normAutofit/>
          </a:bodyPr>
          <a:lstStyle/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Налоговые льготы, установленные в муниципальных образованиях дополнительно 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 льготам, предусмотренным Налоговым кодексом Российской Федерации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412776"/>
            <a:ext cx="5076056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имущества, отнесённого к ветхому и аварийному жилищному фонду</a:t>
            </a:r>
          </a:p>
        </p:txBody>
      </p:sp>
      <p:pic>
        <p:nvPicPr>
          <p:cNvPr id="5" name="Picture 8" descr="https://sun9-25.userapi.com/impg/HeIvE_EHxcZXarW_e4EQKQN9z1NTLXPtkuTc9Q/5ETV4XXGU_4.jpg?size=1070x480&amp;quality=96&amp;sign=f1712cbc9affd0832f9586f52047a57d&amp;c_uniq_tag=jquKogBXNyJsbZDfzYC_-a9Jz1XuJSmCeysWYHM2BH8&amp;type=sh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3384376" cy="15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im0-tub-ru.yandex.net/i?id=b168491658be9efe0abba250d84da2b2-l&amp;n=13"/>
          <p:cNvPicPr>
            <a:picLocks noChangeAspect="1" noChangeArrowheads="1"/>
          </p:cNvPicPr>
          <p:nvPr/>
        </p:nvPicPr>
        <p:blipFill>
          <a:blip r:embed="rId3" cstate="print"/>
          <a:srcRect r="172" b="24315"/>
          <a:stretch>
            <a:fillRect/>
          </a:stretch>
        </p:blipFill>
        <p:spPr bwMode="auto">
          <a:xfrm>
            <a:off x="0" y="2780928"/>
            <a:ext cx="3635896" cy="263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71392" y="2780928"/>
            <a:ext cx="5472608" cy="2520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5517232"/>
            <a:ext cx="914400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выпадающих доходов по льготам, предоставленным органами местного самоуправления, 0 млн. руб.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Расходы</a:t>
            </a:r>
            <a:r>
              <a:rPr lang="ru-RU" sz="32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бюджета </a:t>
            </a:r>
            <a:br>
              <a:rPr lang="ru-RU" sz="32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ru-RU" sz="32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Рузского </a:t>
            </a:r>
            <a:r>
              <a:rPr lang="ru-RU" sz="32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муниципального </a:t>
            </a:r>
            <a:r>
              <a:rPr lang="ru-RU" sz="32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округа</a:t>
            </a:r>
            <a:endParaRPr lang="ru-RU" sz="3200" dirty="0"/>
          </a:p>
        </p:txBody>
      </p:sp>
      <p:pic>
        <p:nvPicPr>
          <p:cNvPr id="24578" name="Picture 2" descr="https://gtelocalize.com/wp-content/uploads/2020/05/Banner-3.png"/>
          <p:cNvPicPr>
            <a:picLocks noChangeAspect="1" noChangeArrowheads="1"/>
          </p:cNvPicPr>
          <p:nvPr/>
        </p:nvPicPr>
        <p:blipFill>
          <a:blip r:embed="rId2" cstate="print"/>
          <a:srcRect l="19791" t="18333" r="11458" b="11667"/>
          <a:stretch>
            <a:fillRect/>
          </a:stretch>
        </p:blipFill>
        <p:spPr bwMode="auto">
          <a:xfrm>
            <a:off x="704142" y="2276872"/>
            <a:ext cx="58840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colleenparsons.americanmortgage.com/uploads/pages/cutting%20dollar%20bill%20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4265712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52928" cy="2664296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2770" name="Picture 2" descr="https://avatars.dzeninfra.ru/get-zen_doc/142473/pub_5e45c5f26948c51ea07b06a4_5e4675f96e1cd54e7a5c84b9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87129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6984776" cy="1051560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556792"/>
          <a:ext cx="763284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24328" y="0"/>
            <a:ext cx="161967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732240" y="1268760"/>
            <a:ext cx="201622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</a:p>
        </p:txBody>
      </p:sp>
      <p:pic>
        <p:nvPicPr>
          <p:cNvPr id="53250" name="Picture 2" descr="https://myenergy.co.uk/wp-content/uploads/2017/07/7EnergySavingIdeas-999x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5658205"/>
            <a:ext cx="1475656" cy="119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548680"/>
            <a:ext cx="4968552" cy="1368152"/>
          </a:xfrm>
        </p:spPr>
        <p:txBody>
          <a:bodyPr rtlCol="0">
            <a:noAutofit/>
          </a:bodyPr>
          <a:lstStyle/>
          <a:p>
            <a: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Прогноз численности </a:t>
            </a:r>
            <a:r>
              <a:rPr lang="ru-RU" alt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населения на </a:t>
            </a:r>
            <a: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01.01.2026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Содержимое 4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3383357" cy="445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17">
            <a:extLst>
              <a:ext uri="{FF2B5EF4-FFF2-40B4-BE49-F238E27FC236}">
                <a16:creationId xmlns=""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5148064" y="6021288"/>
            <a:ext cx="3672408" cy="432048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Рузский 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2132856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80 782 человека</a:t>
            </a:r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https://ruzaregion.ru/fotosnews/14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40968"/>
            <a:ext cx="4716016" cy="265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Calibri" pitchFamily="34" charset="0"/>
              </a:rPr>
              <a:t>Расходы бюджета Рузского муниципального округа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Calibri" pitchFamily="34" charset="0"/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Calibri" pitchFamily="34" charset="0"/>
              </a:rPr>
              <a:t>на 2026 год и плановый период 2027 и 2028 годов по разделам и подразделам бюджетной классификации в сравнении с ожидаемым исполнением бюджета 2025 года</a:t>
            </a:r>
            <a:endParaRPr lang="ru-RU" b="1" dirty="0"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340780"/>
          <a:ext cx="8784976" cy="5290454"/>
        </p:xfrm>
        <a:graphic>
          <a:graphicData uri="http://schemas.openxmlformats.org/drawingml/2006/table">
            <a:tbl>
              <a:tblPr/>
              <a:tblGrid>
                <a:gridCol w="3369247"/>
                <a:gridCol w="583840"/>
                <a:gridCol w="583840"/>
                <a:gridCol w="814943"/>
                <a:gridCol w="656822"/>
                <a:gridCol w="668984"/>
                <a:gridCol w="693310"/>
                <a:gridCol w="729801"/>
                <a:gridCol w="684189"/>
              </a:tblGrid>
              <a:tr h="17630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Ед. измерения: тыс. рублей</a:t>
                      </a:r>
                    </a:p>
                  </a:txBody>
                  <a:tcPr marL="6332" marR="6332" marT="63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Наименования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Рз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Пр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Факт 2024 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 2025 год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2025 год ожидаемое исполнение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2026 год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Плановый период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2027 год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2028 год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Общегосударственные вопросы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674 830,75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865 721,70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750 823,40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779 144,78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435 245,49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378 231,05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2376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5 402,86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9 041,30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9 041,30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7 967,58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7 520,34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7 520,34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534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11 079,58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11 999,78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11 999,78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12 095,17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10 896,60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10 516,57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5348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252 651,09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296 432,25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248 034,61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277 978,97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227 781,56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170 623,06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376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29 388,63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32 407,69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20 306,73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31 308,63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28 279,03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28 405,05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Резервные фонды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7 821,73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5 038,37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5038,37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4 720,00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общегосударственные вопросы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368 486,86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510 802,31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456 402,61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445 074,43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160 767,96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161 166,02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оборона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936,73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2 172,92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1 020,21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84,00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84,00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84,00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Мобилизационная подготовка экономики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936,7266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2172,92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1020,21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84,00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84,00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84,00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55 450,79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85 329,08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69 903,06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70 124,62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51 838,64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52 816,79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Гражданская оборона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18 330,98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23 646,13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22 131,78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38 989,51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23 973,00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24 921,00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376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32 422,38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60 438,95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47 451,28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29 290,12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27 865,64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27 895,79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376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4 697,43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1 244,00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1 845,00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экономика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571 245,68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859 724,67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809 068,03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1 012 965,58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931 434,72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914 208,24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Водное хозяйство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13 389,80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26 456,60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13 248,00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26 717,13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20 222,48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750,00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Транспорт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52 540,36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54 083,13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51 340,77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183 140,71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159 071,71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159 071,71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Дорожное хозяйство (дорожные фонды)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462 053,88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745 914,15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728 043,86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763 506,23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752 140,53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754 386,53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43 261,63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33 270,80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16 435,40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39 601,51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Жилищно-коммунальное хозяйство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1 159 493,19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1 550 198,33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1 346 367,32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1 556 145,84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1 464 800,94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1 432 844,17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Жилищное хозяйство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164 357,60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136 967,02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108 250,57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57 828,46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71 497,08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29 724,66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Коммунальное хозяйство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27 267,93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191 066,47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129 838,73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198 249,61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70 735,63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67 977,98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63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Благоустройство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967 867,65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1 222 164,84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1 108 278,02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1 300 067,77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1 322 568,23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1 335 141,53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Autofit/>
          </a:bodyPr>
          <a:lstStyle/>
          <a:p>
            <a:pPr lvl="0"/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r>
              <a:rPr lang="en-US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2026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год и плановый период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2027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2028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годов по разделам и подразделам бюджетной классификации в сравнении с ожидаемым исполнением бюджета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2025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года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052727"/>
          <a:ext cx="8784976" cy="5680205"/>
        </p:xfrm>
        <a:graphic>
          <a:graphicData uri="http://schemas.openxmlformats.org/drawingml/2006/table">
            <a:tbl>
              <a:tblPr/>
              <a:tblGrid>
                <a:gridCol w="3369247"/>
                <a:gridCol w="583840"/>
                <a:gridCol w="583840"/>
                <a:gridCol w="814943"/>
                <a:gridCol w="656822"/>
                <a:gridCol w="668984"/>
                <a:gridCol w="693310"/>
                <a:gridCol w="729801"/>
                <a:gridCol w="684189"/>
              </a:tblGrid>
              <a:tr h="18659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Наименования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Рз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Пр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Факт 2024 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 2025 год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2025 год ожидаемое исполнение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2026 год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Плановый период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6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2027 год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2028 год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Охрана окружающей среды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117 524,85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48 243,33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16 766,56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300 789,76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23 082,00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27 792,00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Сбор, удаление отходов и очистка сточных вод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98 519,40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34 272,36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3 919,94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280 634,95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9 420,00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14 130,00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19 005,45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13 970,97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12 846,62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20 154,81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13 662,00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13 662,00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Образование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823 758,79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972 336,92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968 707,94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942 681,32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915 650,22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855 809,31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Дошкольное образование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285 627,95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266 068,89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266 068,89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288 682,15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280 028,26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280 028,26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Общее образование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343 397,06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495 011,76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491 382,78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424 569,68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420 437,99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361 434,36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Дополнительное образование детей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143 077,78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153 103,73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153 103,73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153 330,58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152 860,08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151 881,93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920,78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852,40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852,40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269,50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241,50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241,50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Молодежная политика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15 004,67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19 714,43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19 714,43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19 968,90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18 755,63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18 755,63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образования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35 730,54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37 585,71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37 585,71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55 860,51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43 326,76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43 467,63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Культура, кинематография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290 586,82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430 010,20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429 497,18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387 007,24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365 366,22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367 025,14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Культура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278 878,51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417 352,87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416 839,86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372 910,79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352 981,42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354 582,64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11 708,31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12 657,32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12 657,32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14 096,46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12 384,81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12 442,51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Социальная политика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35 549,90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39 382,22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29 364,30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29 655,50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29 701,13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31 243,73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Пенсионное обеспечение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16 472,89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17 727,92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17 727,92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19 187,00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20 765,13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22 484,53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Социальное обеспечение населения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9 189,71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17 421,40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8 853,70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Охрана семьи и детства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9 887,30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4 232,90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2 782,68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9 568,50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8 036,00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7 859,20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Физическая культура и спорт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156 624,91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141 193,37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141 193,37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148 050,95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145 840,07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148 123,51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Физическая культура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70 079,08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59 838,00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59 838,00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46 206,92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46 296,00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46 765,00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Массовый спорт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72 081,03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64 657,30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64 657,30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81 600,76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81 061,00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82 741,00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14 464,80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16 698,07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16 698,07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20 243,27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18 483,07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18 617,51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Средства массовой информации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22 159,50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19 238,29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19 162,29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32 249,63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12 477,02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12 975,30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Периодическая печать и издательства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1 134,03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76,00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21 025,47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19 162,29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19 162,29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32 249,63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12 477,02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12 975,30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156,53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31 246,77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31 715,34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20 578,65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959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156,53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105,00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31 246,77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31 715,34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20 578,65</a:t>
                      </a:r>
                    </a:p>
                  </a:txBody>
                  <a:tcPr marL="6332" marR="6332" marT="63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5930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Итого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3 908 318,42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5 013 656,02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4 581 978,66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5 290 146,00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4 407 235,80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4 241 731,90</a:t>
                      </a:r>
                    </a:p>
                  </a:txBody>
                  <a:tcPr marL="6332" marR="6332" marT="63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7344816" cy="854968"/>
          </a:xfrm>
        </p:spPr>
        <p:txBody>
          <a:bodyPr>
            <a:noAutofit/>
          </a:bodyPr>
          <a:lstStyle/>
          <a:p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с учетом интересов целевых групп пользователей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планируемые к реализации в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2026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-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2028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годах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в Рузском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муниципальном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округе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268760"/>
          <a:ext cx="8784975" cy="53570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686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32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08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80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853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53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853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41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целевой группы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мер социальной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НПА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Размер выплат на 1 получателя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5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33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1 до 7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Администрации РГО от 23.08.2019 г. № 4151 «Об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муниципальных дошкольных образовательных организациях Рузского городского округа Московской области, осуществляющих образовательную деятельность, и порядок ее выплаты» (редакции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20.08.2020 №2440, от 23.03.2021 № 834)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17 510,00</a:t>
                      </a:r>
                      <a:endParaRPr lang="ru-RU" sz="8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17 510,00</a:t>
                      </a:r>
                      <a:endParaRPr lang="ru-RU" sz="8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17 510,00</a:t>
                      </a:r>
                      <a:endParaRPr lang="ru-RU" sz="80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7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2 161 чел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2 161 чел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2 161чел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92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7 до 15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отдыха детей в каникулярное время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от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13.03.2025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622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утверждении Порядка организации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отдыха</a:t>
                      </a:r>
                      <a:r>
                        <a:rPr lang="ru-RU" sz="8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оздоровления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детей,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проживающих на территории Рузского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муниципального округа Московской области".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12 653,5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12 692,5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12 692,5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3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5 335 чел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5 335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5 335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18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Молодые семьи,   в которых  возраст каждого из супругов не превышает 35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рассчитывается исходя из численности молодой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16 830,00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17 595,90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17 067,00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1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33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Дети-сироты и дети, оставшиеся без попечения родителей, лица из их числа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детей-сирот и детей, оставшихся без попечения родителей, лиц из их числа, по жилыми помещениями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жилые помещения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8 627,00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4 314,00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6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ребенок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1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ЖКУ ветеранам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Оказание мер социальной поддержки отдельным категориям граждан из бюджета Рузского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"Порядок предоставления компенсации на оплату жилого помещения и коммунальных услуг инвалидам и участникам Великой отечественной войны" Постановление Главы Рузского городского округа Московской области от 23.08.2018 № 3139. Решение Совета депутатов Рузского городского округа Московской области от 25.04.2018 № 222/21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фиксированной суммой в размере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5000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927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0178" name="Picture 2" descr="https://www.syl.ru/misc/i/ai/207661/94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2728" y="0"/>
            <a:ext cx="1191272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026368"/>
          </a:xfrm>
        </p:spPr>
        <p:txBody>
          <a:bodyPr>
            <a:noAutofit/>
          </a:bodyPr>
          <a:lstStyle/>
          <a:p>
            <a:pPr lvl="0"/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Рузского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муниципального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округа</a:t>
            </a:r>
            <a:r>
              <a:rPr lang="en-US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/>
            </a:r>
            <a:b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</a:b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на 2026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год и плановый период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2027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2028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годов в разрезе муниципальных программ с указанием планируемых целевых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показателей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программ в динамике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09" y="980724"/>
          <a:ext cx="8784978" cy="5764721"/>
        </p:xfrm>
        <a:graphic>
          <a:graphicData uri="http://schemas.openxmlformats.org/drawingml/2006/table">
            <a:tbl>
              <a:tblPr/>
              <a:tblGrid>
                <a:gridCol w="2701090"/>
                <a:gridCol w="861777"/>
                <a:gridCol w="951814"/>
                <a:gridCol w="771740"/>
                <a:gridCol w="771740"/>
                <a:gridCol w="823189"/>
                <a:gridCol w="951814"/>
                <a:gridCol w="951814"/>
              </a:tblGrid>
              <a:tr h="15026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Ед. измерения: тыс. рублей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112" marR="5112" marT="5112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112" marR="5112" marT="5112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112" marR="5112" marT="5112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112" marR="5112" marT="5112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112" marR="5112" marT="5112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112" marR="5112" marT="5112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112" marR="5112" marT="5112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112" marR="5112" marT="5112" marB="0" anchor="b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35062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Наименования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Целевая статья расходов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 2024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 2025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Ожидаемое исполнение за 2025 год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2026 год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Плановый период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2028 год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15026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1502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"Здравоохранение"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547,26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653,00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720,00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720,00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1502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"Культура и туризм"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431 766,52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555 725,19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555 212,18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502 451,97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484 873,61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480 628,76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1502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"Образование"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2 009 465,20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807 544,93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807 544,93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2 334 602,67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2 309 298,03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2 246 471,25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"Социальная защита населения"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34 593,38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29 027,09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29 027,09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34 495,04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34 809,13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36 528,53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1502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"Спорт"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239 455,36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140 508,79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140 508,79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161 720,53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145 435,07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147 718,51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"Развитие сельского хозяйства"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17 988,83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25 560,83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11 618,42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22 109,61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22 652,61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23 191,61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"Экология и окружающая среда"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30 371,82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40 427,57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26 094,62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63 065,40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132 169,60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15 567,98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3076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"Безопасность и обеспечение безопасности жизнедеятельности населения"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93 462,41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139 579,73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125 290,66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119 744,62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103 376,64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106 348,79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1502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"Жилище"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48 530,30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4 232,90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2 782,68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27 861,20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21 909,90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17 067,00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3076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"Развитие инженерной инфраструктуры, энергоэффективности и отрасли обращения с отходами"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438 487,49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192 685,96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112 981,14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2 626 925,01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453 682,93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484 618,50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"Предпринимательство"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18 120,13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20 069,53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19 227,53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21 901,91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"Управление имуществом и муниципальными финансами"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638 194,17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702 602,02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636 629,92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735 906,21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412 054,98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343 622,20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4078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111 405,11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38 952,72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38 017,62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63 357,83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40 938,52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43 991,92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3076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"Развитие и функционирование дорожно-транспортного комплекса"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960 715,86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746 480,99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714 451,21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1 148 834,57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854 251,53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854 251,53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"Цифровое муниципальное образование"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105 140,58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115 511,88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101 200,22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130 851,52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106 579,45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106 976,66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"Архитектура и градостроительство"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534,49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3 800,00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215,00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3 000,00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"Формирование современной комфортной городской среды"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1 059 887,62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1 195 110,61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1 111 618,97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446 756,08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576 252,29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554 613,22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"Строительство объектов социальной инфраструктуры"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187 892,15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5 479,50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5 431,26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146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"Переселение граждан из аварийного жилищного фонда"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107 988,61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99 004,85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52 624,30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5 470,00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213 238,12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146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"Чистый округ"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926 306,46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902 570,68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905 691,68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2075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Руководство и управление в сфере установленных функций органов местного самоуправления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17 547,76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18 210,75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18 057,86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18 486,55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16 369,00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16 369,00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1502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Непрограммные расходы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9900000000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176 078,70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132 240,17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72 792,02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25 996,76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  <a:tr h="150266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 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6 728 173,74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5 013 656,01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4 581 979,42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9 420 563,93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6 831 182,09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6 384 377,14</a:t>
                      </a:r>
                    </a:p>
                  </a:txBody>
                  <a:tcPr marL="5112" marR="5112" marT="5112" marB="0" anchor="ctr">
                    <a:lnL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lvl="0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2026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год и плановый период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2027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2028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годов в разрезе муниципальных программ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1520" y="1556792"/>
          <a:ext cx="8568952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73616" cy="692696"/>
          </a:xfrm>
        </p:spPr>
        <p:txBody>
          <a:bodyPr>
            <a:noAutofit/>
          </a:bodyPr>
          <a:lstStyle/>
          <a:p>
            <a:pPr lvl="0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«Здравоохранение»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2" y="1124744"/>
          <a:ext cx="8640955" cy="5544616"/>
        </p:xfrm>
        <a:graphic>
          <a:graphicData uri="http://schemas.openxmlformats.org/drawingml/2006/table">
            <a:tbl>
              <a:tblPr/>
              <a:tblGrid>
                <a:gridCol w="482233"/>
                <a:gridCol w="1480346"/>
                <a:gridCol w="751388"/>
                <a:gridCol w="563540"/>
                <a:gridCol w="630830"/>
                <a:gridCol w="482233"/>
                <a:gridCol w="482233"/>
                <a:gridCol w="482233"/>
                <a:gridCol w="482233"/>
                <a:gridCol w="493449"/>
                <a:gridCol w="493449"/>
                <a:gridCol w="1816788"/>
              </a:tblGrid>
              <a:tr h="274517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992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32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62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Рузского городского округа «Здравоохранение"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1.1.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81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Диспансеризация определенных групп взрослого населения Московской области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114,3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4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05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5. Финансовое обеспечение системы организации медицинской помощи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1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Жилье – медикам, нуждающихся в обеспечении жильем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Отраслевой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«Развитие мер социальной поддержки медицинских работников»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8072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/>
            </a:r>
            <a:b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</a:br>
            <a:r>
              <a:rPr lang="ru-RU" sz="18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«Культура и туризм»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2" y="692696"/>
          <a:ext cx="8640958" cy="5873470"/>
        </p:xfrm>
        <a:graphic>
          <a:graphicData uri="http://schemas.openxmlformats.org/drawingml/2006/table">
            <a:tbl>
              <a:tblPr/>
              <a:tblGrid>
                <a:gridCol w="482234"/>
                <a:gridCol w="1480346"/>
                <a:gridCol w="751388"/>
                <a:gridCol w="563540"/>
                <a:gridCol w="630829"/>
                <a:gridCol w="482234"/>
                <a:gridCol w="482234"/>
                <a:gridCol w="482234"/>
                <a:gridCol w="482234"/>
                <a:gridCol w="493449"/>
                <a:gridCol w="493449"/>
                <a:gridCol w="1816787"/>
              </a:tblGrid>
              <a:tr h="125112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358" marR="4358" marT="43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5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511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«Культура и туризм»</a:t>
                      </a:r>
                    </a:p>
                  </a:txBody>
                  <a:tcPr marL="4358" marR="4358" marT="4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669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2.1.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1. 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384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9146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 культурного наследия местного (муниципального) значения, по которым разработаны проекты границ территорий и зон охраны в общем количестве объектов культурного наследия, находящихся в собственности муниципальных образований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 01 «Государственная охрана объектов культурного наследия (местного муниципального значения)»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9146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 культурного наследия, находящихся в собственности муниципального образования, на которые установлены информационные надписи в общем количестве объектов культурного наследия, находящихся в собственности муниципального образования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«Государственная охрана объектов культурного наследия (местного муниципального значения)»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4987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</a:p>
                  </a:txBody>
                  <a:tcPr marL="4358" marR="4358" marT="435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1" y="260650"/>
          <a:ext cx="8784976" cy="6233988"/>
        </p:xfrm>
        <a:graphic>
          <a:graphicData uri="http://schemas.openxmlformats.org/drawingml/2006/table">
            <a:tbl>
              <a:tblPr/>
              <a:tblGrid>
                <a:gridCol w="329070"/>
                <a:gridCol w="1551328"/>
                <a:gridCol w="787416"/>
                <a:gridCol w="590560"/>
                <a:gridCol w="661075"/>
                <a:gridCol w="505357"/>
                <a:gridCol w="505357"/>
                <a:gridCol w="484790"/>
                <a:gridCol w="505357"/>
                <a:gridCol w="449532"/>
                <a:gridCol w="511232"/>
                <a:gridCol w="1903902"/>
              </a:tblGrid>
              <a:tr h="19195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2.2.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2 Развитие музейного дела 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84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Цифровизация музейных фондов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24860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24865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24865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24870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24875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24880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выполнения функций муниципальных музеев»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«Модернизация (развитие) материально-технической базы, проведение капитального ремонта, текущего ремонта, благоустройство территорий муниципальных музеев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195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2.3.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 Развитие библиотечного дела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84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Макропоказатель подпрограммы.Обеспечение роста числа пользователей муниципальных библиотек Московской области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29 950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30 000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30 000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30 050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30 100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30 150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«Модернизация (развитие) материально-технической базы, проведение капитального ремонта, текущего ремонта, благоустройство территорий муниципальных библиотек Московской области»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0967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переоснащенных муниципальных библиотек по модельному стандарту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A1 Федеральный проект «Культурная среда»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075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2.4.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4 "Развитие профессионального искусства, гастрольно-концертной и </a:t>
                      </a:r>
                      <a:r>
                        <a:rPr lang="ru-RU" sz="10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культурно-досуговой</a:t>
                      </a:r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деятельности, кинематографии"</a:t>
                      </a:r>
                    </a:p>
                  </a:txBody>
                  <a:tcPr marL="4636" marR="4636" marT="46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30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Число посещений мероприятий организаций культуры 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Тысяча единиц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777,009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847,381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1034,081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1266,077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1404,320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1542,91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«Обеспечение функций культурно-досуговых учреждений»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 «Модернизация (развитие) материально-технической базы, проведение капитального ремонта, текущего ремонта, благоустройство территорий муниципальных театрально-концертных и культурно-досуговых учреждений»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06 «Создание условий для массового отдыха жителей городского округа в парках культуры и отдыха»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0967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поддержанных творческих инициатив и проектов (нарастающим итогом)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A2 Федеральный проект «Творческие люди»</a:t>
                      </a:r>
                    </a:p>
                  </a:txBody>
                  <a:tcPr marL="4636" marR="4636" marT="46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19" y="260649"/>
          <a:ext cx="8712971" cy="6336702"/>
        </p:xfrm>
        <a:graphic>
          <a:graphicData uri="http://schemas.openxmlformats.org/drawingml/2006/table">
            <a:tbl>
              <a:tblPr/>
              <a:tblGrid>
                <a:gridCol w="326155"/>
                <a:gridCol w="1537584"/>
                <a:gridCol w="780440"/>
                <a:gridCol w="585330"/>
                <a:gridCol w="655219"/>
                <a:gridCol w="500879"/>
                <a:gridCol w="500879"/>
                <a:gridCol w="480495"/>
                <a:gridCol w="500879"/>
                <a:gridCol w="445549"/>
                <a:gridCol w="512529"/>
                <a:gridCol w="1887033"/>
              </a:tblGrid>
              <a:tr h="20344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2.5.</a:t>
                      </a:r>
                    </a:p>
                  </a:txBody>
                  <a:tcPr marL="4291" marR="4291" marT="429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5 Укрепление материально-технической базы муниципальных учреждений культуры</a:t>
                      </a:r>
                    </a:p>
                  </a:txBody>
                  <a:tcPr marL="4291" marR="4291" marT="429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239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«Создание доступной среды»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344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2.6.</a:t>
                      </a:r>
                    </a:p>
                  </a:txBody>
                  <a:tcPr marL="4291" marR="4291" marT="429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6. Развитие образования в сфере культуры </a:t>
                      </a:r>
                    </a:p>
                  </a:txBody>
                  <a:tcPr marL="4291" marR="4291" marT="429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48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12,5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13,1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12,5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12,5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12,5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«Обеспечение современных условий организации образовательного и учебно-производственного процесса»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648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детей,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3,5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4,5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3,5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3,5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3,5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 «Финансовое обеспечение организаций дополнительного образования сферы культуры Московской области»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9978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Количество реконструированных и (или) капитально отремонтированных региональных и муниципальных детских школ искусств по видам искусств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A1 Федеральный проект «Культурная среда»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3230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оснащенных образовательных организаций в сфере культуры (детские школы искусств по видам искусств и училищ) музыкальными инструментами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A1 Федеральный проект «Культурная среда» (Мероприятие A1.2 «Приобретение музыкальных инструментов для муниципальных организаций дополнительного образования в сфере культуры»)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34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2.7.</a:t>
                      </a:r>
                    </a:p>
                  </a:txBody>
                  <a:tcPr marL="4291" marR="4291" marT="429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7 Развитие туризма</a:t>
                      </a:r>
                    </a:p>
                  </a:txBody>
                  <a:tcPr marL="4291" marR="4291" marT="429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22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Увеличение туристского и экскурсионного потока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355 280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455 000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461 527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460 000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465 000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470 000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«Развитие рынка туристских услуг, развитие внутреннего и въездного туризма»</a:t>
                      </a:r>
                    </a:p>
                  </a:txBody>
                  <a:tcPr marL="4291" marR="4291" marT="429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9024" y="116632"/>
            <a:ext cx="8784976" cy="692696"/>
          </a:xfrm>
        </p:spPr>
        <p:txBody>
          <a:bodyPr>
            <a:noAutofit/>
          </a:bodyPr>
          <a:lstStyle/>
          <a:p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2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«Образование»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3" y="764702"/>
          <a:ext cx="8640955" cy="5832649"/>
        </p:xfrm>
        <a:graphic>
          <a:graphicData uri="http://schemas.openxmlformats.org/drawingml/2006/table">
            <a:tbl>
              <a:tblPr/>
              <a:tblGrid>
                <a:gridCol w="482233"/>
                <a:gridCol w="1480346"/>
                <a:gridCol w="751387"/>
                <a:gridCol w="563540"/>
                <a:gridCol w="630830"/>
                <a:gridCol w="482233"/>
                <a:gridCol w="482233"/>
                <a:gridCol w="482233"/>
                <a:gridCol w="482233"/>
                <a:gridCol w="493449"/>
                <a:gridCol w="493449"/>
                <a:gridCol w="1816789"/>
              </a:tblGrid>
              <a:tr h="194303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65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4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85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«Образование"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530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3.1.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 Общее образование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231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Доступность дошкольного образования для детей в возрасте от трех до семи лет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6833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109,7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963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112,1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114,4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110,5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108,5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budget.admgur.ru/18/obsh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17" y="260648"/>
          <a:ext cx="8640962" cy="6336704"/>
        </p:xfrm>
        <a:graphic>
          <a:graphicData uri="http://schemas.openxmlformats.org/drawingml/2006/table">
            <a:tbl>
              <a:tblPr/>
              <a:tblGrid>
                <a:gridCol w="323458"/>
                <a:gridCol w="1524876"/>
                <a:gridCol w="773990"/>
                <a:gridCol w="580492"/>
                <a:gridCol w="649804"/>
                <a:gridCol w="496740"/>
                <a:gridCol w="496740"/>
                <a:gridCol w="476523"/>
                <a:gridCol w="496740"/>
                <a:gridCol w="441868"/>
                <a:gridCol w="508293"/>
                <a:gridCol w="1871438"/>
              </a:tblGrid>
              <a:tr h="139258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6,4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6,41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6,41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6,41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6,41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«Обеспечение и проведение государственной итоговой аттестации обучающихся, освоивших образовательные программы основного общего и среднего общего образования, в том числе в форме единого государственного экзамена»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6496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Основное мероприятие 01 «Финансовое обеспечение деятельности образовательных организаций»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Е1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«Современная школа»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9301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09 «Обеспечение условий доступности для инвалидов объектов и предоставляемых услуг в сфере образования»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861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</a:p>
                  </a:txBody>
                  <a:tcPr marL="5942" marR="5942" marT="59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19" y="260648"/>
          <a:ext cx="8640960" cy="6336704"/>
        </p:xfrm>
        <a:graphic>
          <a:graphicData uri="http://schemas.openxmlformats.org/drawingml/2006/table">
            <a:tbl>
              <a:tblPr/>
              <a:tblGrid>
                <a:gridCol w="323458"/>
                <a:gridCol w="1524875"/>
                <a:gridCol w="773989"/>
                <a:gridCol w="580493"/>
                <a:gridCol w="649804"/>
                <a:gridCol w="496739"/>
                <a:gridCol w="496739"/>
                <a:gridCol w="476523"/>
                <a:gridCol w="496739"/>
                <a:gridCol w="441869"/>
                <a:gridCol w="508293"/>
                <a:gridCol w="1871439"/>
              </a:tblGrid>
              <a:tr h="197374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3.2.</a:t>
                      </a:r>
                    </a:p>
                  </a:txBody>
                  <a:tcPr marL="4710" marR="4710" marT="4710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2 Дополнительное образование, воспитание и психолого-социальное сопровождение детей</a:t>
                      </a:r>
                    </a:p>
                  </a:txBody>
                  <a:tcPr marL="4710" marR="4710" marT="4710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265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Доля детей в возрасте от 5 до 18 лет, охваченных дополнительным образованием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83,9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83,9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83,9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83,9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83,9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83,9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«Финансовое обеспечение деятельности организаций дополнительного образования»образования»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«Обеспечение развития инновационной инфраструктуры общего образования»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«Обеспечение функционирования модели персонифицированного финансирования дополнительного образования детей»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50 «Мероприятия по повышению финансовой грамотности»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Е1 «Современная школа»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Е2 «Успех каждого ребенка»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Е4 «Цифровая образовательная среда»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ЕВ «Патриотическое воспитание граждан Российской Федерации»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9924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108,5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«Финансовое обеспечение деятельности организаций дополнительного образования»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3877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Созданы центры цифрового образования детей «IT-куб» (нарастающим итогом)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E4 Федеральный проект «Цифровая образовательная среда»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9924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Созданы новые места в образовательных организациях различных типов для реализации дополнительных общеразвивающих программ всех направленностей (нарастающим итогом)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Е2 «Успех каждого ребенка»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8941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Созданы детские технопарки "Кванториум"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Е1 «Современная школа»</a:t>
                      </a:r>
                    </a:p>
                  </a:txBody>
                  <a:tcPr marL="4710" marR="4710" marT="47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08912" cy="648072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«Социальная защита населения»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18" y="620688"/>
          <a:ext cx="8568951" cy="6015970"/>
        </p:xfrm>
        <a:graphic>
          <a:graphicData uri="http://schemas.openxmlformats.org/drawingml/2006/table">
            <a:tbl>
              <a:tblPr/>
              <a:tblGrid>
                <a:gridCol w="478216"/>
                <a:gridCol w="1468008"/>
                <a:gridCol w="745126"/>
                <a:gridCol w="558844"/>
                <a:gridCol w="625573"/>
                <a:gridCol w="478216"/>
                <a:gridCol w="478216"/>
                <a:gridCol w="478216"/>
                <a:gridCol w="478216"/>
                <a:gridCol w="489336"/>
                <a:gridCol w="489336"/>
                <a:gridCol w="1801648"/>
              </a:tblGrid>
              <a:tr h="92167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89" marR="4189" marT="418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40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8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"Социальная защита населения" 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4.1.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1. Социальная поддержка граждан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033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Увеличение числа граждан старшего возраста, ведущих активный образ жизни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1726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3437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3437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4345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5345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6345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9 «Социальная поддержка отдельных категорий граждан и почетных граждан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10 «Проведение социально значимых мероприятий»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15 «Предоставление государственных гарантий муниципальным служащим, поощрение за муниципальную службу»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20 «Обеспечение проведения мероприятий, направленных на увеличение продолжительности здоровой жизни»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473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4.2.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Развитие системы отдыха и оздоровления детей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340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63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63,5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64,5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189" marR="4189" marT="4189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8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77,3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57,5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58,5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189" marR="4189" marT="4189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473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4.4.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4. Содействие занятости населения , развитие трудовых ресурсов и охраны труда</a:t>
                      </a:r>
                    </a:p>
                  </a:txBody>
                  <a:tcPr marL="4189" marR="4189" marT="41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Число пострадавших в результате несчастных случаев на производстве со смертельным исходом, связанных с производством, в расчете на 1000 работающих (организаций, занятых в экономике муниципального образования)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Промилле (0,1 процента)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0,062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0,059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0,058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0,057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0,056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«Профилактика производственного травматизма»</a:t>
                      </a:r>
                    </a:p>
                  </a:txBody>
                  <a:tcPr marL="4189" marR="4189" marT="41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51520" y="260648"/>
          <a:ext cx="8640962" cy="6250668"/>
        </p:xfrm>
        <a:graphic>
          <a:graphicData uri="http://schemas.openxmlformats.org/drawingml/2006/table">
            <a:tbl>
              <a:tblPr/>
              <a:tblGrid>
                <a:gridCol w="323459"/>
                <a:gridCol w="1524875"/>
                <a:gridCol w="773989"/>
                <a:gridCol w="580493"/>
                <a:gridCol w="649804"/>
                <a:gridCol w="496741"/>
                <a:gridCol w="496741"/>
                <a:gridCol w="476524"/>
                <a:gridCol w="496741"/>
                <a:gridCol w="441867"/>
                <a:gridCol w="508291"/>
                <a:gridCol w="1871437"/>
              </a:tblGrid>
              <a:tr h="99983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4.6.</a:t>
                      </a:r>
                    </a:p>
                  </a:txBody>
                  <a:tcPr marL="3999" marR="3999" marT="399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6. Развитие и поддержка социально ориентированных некоммерческих организаций</a:t>
                      </a:r>
                    </a:p>
                  </a:txBody>
                  <a:tcPr marL="3999" marR="3999" marT="399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990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Количество СО НКО, которым оказана поддержка органами местного самоуправления 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«Развитие негосударственного сектора социального обслуживания»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408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Органами местного самоуправления оказана финансовая поддержка СО НКО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«Развитие негосударственного сектора социального обслуживания»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2606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Органами местного самоуправления предоставлены площади на льготных условиях или в безвозмездное пользование СО НКО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Квадратный метр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595,6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595,6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595,6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595,6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595,6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595,6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3194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Органами местного самоуправления оказана имущественная поддержка СО НКО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2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Органами местного самоуправления оказана консультационная поддержка СО НКО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7806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Органами местного самоуправления проведены просветительские мероприятия по вопросам деятельности СО НКО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2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192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192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192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192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192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192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060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расходов бюджета муниципального образования Московской области на социальную сферу, направляемых на предоставление субсидий СО НКО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«Развитие негосударственного сектора социального обслуживания»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5993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СО НКО на территории муниципального образования, получивших статус исполнителя общественно полезных услуг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7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4.7.</a:t>
                      </a:r>
                    </a:p>
                  </a:txBody>
                  <a:tcPr marL="3999" marR="3999" marT="399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7 Обеспечение доступности для инвалидов и </a:t>
                      </a:r>
                      <a:r>
                        <a:rPr lang="ru-RU" sz="11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маломобильных</a:t>
                      </a:r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групп населения объектов инфраструктуры и услуг</a:t>
                      </a:r>
                    </a:p>
                  </a:txBody>
                  <a:tcPr marL="3999" marR="3999" marT="399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91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79,8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83,8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98,1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85,8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87,8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89,8</a:t>
                      </a: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999" marR="3999" marT="3999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доступности для инвалидов и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маломобильных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групп населения объектов инфраструктуры (за исключением сфер культуры, образования, спорта)»     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999" marR="3999" marT="39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352928" cy="62068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«Спорт»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0" y="620688"/>
          <a:ext cx="8928995" cy="6186908"/>
        </p:xfrm>
        <a:graphic>
          <a:graphicData uri="http://schemas.openxmlformats.org/drawingml/2006/table">
            <a:tbl>
              <a:tblPr/>
              <a:tblGrid>
                <a:gridCol w="302677"/>
                <a:gridCol w="1783804"/>
                <a:gridCol w="769855"/>
                <a:gridCol w="577391"/>
                <a:gridCol w="646334"/>
                <a:gridCol w="494085"/>
                <a:gridCol w="494085"/>
                <a:gridCol w="494085"/>
                <a:gridCol w="494085"/>
                <a:gridCol w="505577"/>
                <a:gridCol w="505577"/>
                <a:gridCol w="1861440"/>
              </a:tblGrid>
              <a:tr h="124369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339" marR="4339" marT="4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5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2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5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 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 "Спорт"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8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5.1.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1. Развитие физической культуры и спорта</a:t>
                      </a:r>
                    </a:p>
                  </a:txBody>
                  <a:tcPr marL="4339" marR="4339" marT="433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816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жителей муниципального образования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55,57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66,57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67,52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66,57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66,57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66,57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«Создание условий для занятий физической культурой и спортом»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P5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«Спорт - норма жизни»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2816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31,5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31,7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«Создание условий для занятий физической культурой и спортом»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P5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«Спорт - норма жизни»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5499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жителей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69,46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70,46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70,46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70,96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71,46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71,96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4339" marR="4339" marT="433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260648"/>
          <a:ext cx="8712967" cy="6336705"/>
        </p:xfrm>
        <a:graphic>
          <a:graphicData uri="http://schemas.openxmlformats.org/drawingml/2006/table">
            <a:tbl>
              <a:tblPr/>
              <a:tblGrid>
                <a:gridCol w="326154"/>
                <a:gridCol w="1537583"/>
                <a:gridCol w="780438"/>
                <a:gridCol w="585330"/>
                <a:gridCol w="655220"/>
                <a:gridCol w="500879"/>
                <a:gridCol w="500879"/>
                <a:gridCol w="480496"/>
                <a:gridCol w="500879"/>
                <a:gridCol w="445548"/>
                <a:gridCol w="512528"/>
                <a:gridCol w="1887033"/>
              </a:tblGrid>
              <a:tr h="198340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муниципальном образовании, не имеющего противопоказаний для занятий физической культурой и спортом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15,5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19,1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19,2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85317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101,73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«Создание условий для занятий физической культурой и спортом»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P5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«Спорт - норма жизни»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7074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5.2.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Подготовка спортивного резерва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305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«Подготовка спортивного резерва»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P5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«Спорт - норма жизни»</a:t>
                      </a:r>
                    </a:p>
                  </a:txBody>
                  <a:tcPr marL="5842" marR="5842" marT="584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720080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сельского хозяйства»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3" y="764704"/>
          <a:ext cx="8640957" cy="5832646"/>
        </p:xfrm>
        <a:graphic>
          <a:graphicData uri="http://schemas.openxmlformats.org/drawingml/2006/table">
            <a:tbl>
              <a:tblPr/>
              <a:tblGrid>
                <a:gridCol w="482233"/>
                <a:gridCol w="1480346"/>
                <a:gridCol w="751387"/>
                <a:gridCol w="563542"/>
                <a:gridCol w="630830"/>
                <a:gridCol w="482233"/>
                <a:gridCol w="482233"/>
                <a:gridCol w="482233"/>
                <a:gridCol w="482233"/>
                <a:gridCol w="493449"/>
                <a:gridCol w="493449"/>
                <a:gridCol w="1816789"/>
              </a:tblGrid>
              <a:tr h="275631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767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2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6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76770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сельского хозяйства»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673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6.1.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 Развитие отраслей сельского хозяйства и перерабатывающей промышленности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4919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96,7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06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29673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6.2.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Вовлечение в оборот земель сельскохозяйственного назначения и развитие мелиорации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106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260647"/>
          <a:ext cx="8640960" cy="6336704"/>
        </p:xfrm>
        <a:graphic>
          <a:graphicData uri="http://schemas.openxmlformats.org/drawingml/2006/table">
            <a:tbl>
              <a:tblPr/>
              <a:tblGrid>
                <a:gridCol w="323459"/>
                <a:gridCol w="1524875"/>
                <a:gridCol w="773990"/>
                <a:gridCol w="580492"/>
                <a:gridCol w="649804"/>
                <a:gridCol w="496741"/>
                <a:gridCol w="496741"/>
                <a:gridCol w="476523"/>
                <a:gridCol w="496741"/>
                <a:gridCol w="441868"/>
                <a:gridCol w="508290"/>
                <a:gridCol w="1871436"/>
              </a:tblGrid>
              <a:tr h="3577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6.3.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3. Комплексное развитие сельских территорий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7631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сельского населения в общей численности населения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49,7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51,03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52,2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51,03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51,03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51,03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«Создание условий для обеспечения доступным и комфортным жильем сельского населения»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«Обеспечение доступности торгового обслуживания в сельских населенных пунктах»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«Создание и развитие инфраструктуры на сельских территориях»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 «Благоустройство сельских территорий»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0716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6.4.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4. Обеспечение эпизоотического и ветеринарно-санитарного благополучия Московской области </a:t>
                      </a:r>
                      <a:b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 развитие государственной ветеринарной службы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4125"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собак без владельцев, подлежащих отлову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Приоритетныйотраслевой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«Сохранение ветеринарно-санитарного благополучия»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675456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«Экология и окружающая среда»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18" y="692696"/>
          <a:ext cx="8640962" cy="5824801"/>
        </p:xfrm>
        <a:graphic>
          <a:graphicData uri="http://schemas.openxmlformats.org/drawingml/2006/table">
            <a:tbl>
              <a:tblPr/>
              <a:tblGrid>
                <a:gridCol w="482234"/>
                <a:gridCol w="1480347"/>
                <a:gridCol w="751389"/>
                <a:gridCol w="563542"/>
                <a:gridCol w="630829"/>
                <a:gridCol w="482234"/>
                <a:gridCol w="482234"/>
                <a:gridCol w="482234"/>
                <a:gridCol w="482234"/>
                <a:gridCol w="493448"/>
                <a:gridCol w="493448"/>
                <a:gridCol w="1816789"/>
              </a:tblGrid>
              <a:tr h="132291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94" marR="4694" marT="46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56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9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2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713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"Экология и окружающая среда"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13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7.1.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1. Охрана окружающей среды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706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проведенных исследований состояния окружающей среды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«Проведение обследований состояния окружающей среды»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9660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населения, участвующего в мероприятиях по формированию экологической культуры и образования населения в сфере защиты окружающей среды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525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525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550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575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600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«Организация, охрана и использование особо охраняемых природных территорий»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«Вовлечение населения в экологические мероприятия»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2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7.2.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Развитие водохозяйственного комплекса</a:t>
                      </a:r>
                    </a:p>
                  </a:txBody>
                  <a:tcPr marL="4694" marR="4694" marT="4694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138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Численность населения, проживающего на подверженных негативному воздействию вод территориях, защищенного в результате проведения мероприятий по повышению защищенности от негативного воздействия вод, нарастающим итогом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человек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безопасности гидротехнических сооружений и проведение мероприятий по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берегоукреплению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»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2399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гидротехнических сооружений с неудовлетворительным и опасным уровнем безопасности, приведенных в безопасное техническое состояние и поддерживаемых в безаварийном режиме работы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Штука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безопасности гидротехнических сооружений и проведение мероприятий по берегоукреплению»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1445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водных объектов, на которых выполнены комплексы мероприятий по ликвидации последствий засорения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Штука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«Ликвидация последствий засорения водных объектов»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8706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прудов, на которых выполнены работы по очистке от мусора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Штука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«Ликвидация последствий засорения водных объектов»</a:t>
                      </a:r>
                    </a:p>
                  </a:txBody>
                  <a:tcPr marL="4694" marR="4694" marT="469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51518" y="260650"/>
          <a:ext cx="8640960" cy="6263991"/>
        </p:xfrm>
        <a:graphic>
          <a:graphicData uri="http://schemas.openxmlformats.org/drawingml/2006/table">
            <a:tbl>
              <a:tblPr/>
              <a:tblGrid>
                <a:gridCol w="323459"/>
                <a:gridCol w="1524875"/>
                <a:gridCol w="773989"/>
                <a:gridCol w="580494"/>
                <a:gridCol w="649805"/>
                <a:gridCol w="496739"/>
                <a:gridCol w="496739"/>
                <a:gridCol w="476524"/>
                <a:gridCol w="496739"/>
                <a:gridCol w="441867"/>
                <a:gridCol w="508293"/>
                <a:gridCol w="1871437"/>
              </a:tblGrid>
              <a:tr h="1920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7.3.</a:t>
                      </a:r>
                    </a:p>
                  </a:txBody>
                  <a:tcPr marL="4745" marR="4745" marT="474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3. Развитие лесного хозяйства</a:t>
                      </a:r>
                    </a:p>
                  </a:txBody>
                  <a:tcPr marL="4745" marR="4745" marT="474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415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общем объеме обнаруженных отходов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Штука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«Вовлечение населения в мероприятия по охране леса»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20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7.5.</a:t>
                      </a:r>
                    </a:p>
                  </a:txBody>
                  <a:tcPr marL="4745" marR="4745" marT="474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5. Ликвидация накопленного вреда окружающей среде</a:t>
                      </a:r>
                    </a:p>
                  </a:txBody>
                  <a:tcPr marL="4745" marR="4745" marT="474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471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Штука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G1 «Чистая страна»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0415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человек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«Эксплуатация закрытых полигонов твердых коммунальных отходов после завершения технической части рекультивации»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G1 «Чистая страна»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533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 реализации мероприятий по содержанию и эксплуатации объекта размещения отходов, в том числе по утилизации фильтрата и обеспечению работ, связанных с обезвреживанием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биогаза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в объеме, определенном соглашением о предоставлении субсидии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 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«Эксплуатация закрытых полигонов твердых коммунальных отходов после завершения технической части рекультивации»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0415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населения, участвующего в мероприятиях по формированию экологической культуры и образования населения в сфере защиты окружающей среды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525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525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550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575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600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«Финансовое обеспечение расходов, направленных на осуществление полномочий в области обращения с отходами»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5499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ликвидированных несанкционированных свалок в границах городов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Штука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G1 «Чистая страна»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5443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населения, качество жизни которого улучшится в связи с ликвидацией несанкционированных свалок в границах городов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чел./ процент 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G1 «Чистая страна»</a:t>
                      </a:r>
                    </a:p>
                  </a:txBody>
                  <a:tcPr marL="4745" marR="4745" marT="474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bioprocessintl.com/wp-content/uploads/2021/03/iStock-47112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513" y="188640"/>
            <a:ext cx="1177487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>
            <a:off x="3347864" y="1988840"/>
            <a:ext cx="1080120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3"/>
          <p:cNvSpPr txBox="1">
            <a:spLocks/>
          </p:cNvSpPr>
          <p:nvPr/>
        </p:nvSpPr>
        <p:spPr>
          <a:xfrm>
            <a:off x="251520" y="16288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>
              <a:buNone/>
            </a:pPr>
            <a:r>
              <a:rPr lang="ru-RU" sz="2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Составление проекта бюджета</a:t>
            </a: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51520" y="3501008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2. Рассмотрение проекта бюджета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47864" y="3861048"/>
            <a:ext cx="1080120" cy="0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3"/>
          <p:cNvSpPr txBox="1">
            <a:spLocks/>
          </p:cNvSpPr>
          <p:nvPr/>
        </p:nvSpPr>
        <p:spPr>
          <a:xfrm>
            <a:off x="251520" y="52292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3. Утверждение проекта бюджета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347864" y="5661248"/>
            <a:ext cx="1080120" cy="0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427984" y="1412776"/>
            <a:ext cx="4608512" cy="13280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Составление проекта бюджета Рузского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округа регламентируется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Постановлением Администрации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РМО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02.04.2025 №140-ПА "Об утверждении Порядка составления проекта бюджета Рузского муниципального округа Московской области на очередной финансовый год и плановый период»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427984" y="3140968"/>
            <a:ext cx="4608512" cy="1293971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Глава Рузского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округа представляет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бюджета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 на рассмотрение Совету депутатов не позднее 15 ноября текущего года. Совет депутатов рассматривает проект решения о бюджете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427984" y="4797152"/>
            <a:ext cx="460851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Бюджет Рузского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округа утверждается Советом депутатов Рузского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подлежит опубликованию его в специальном средстве массовой информации и размещению на официальном сайте администрации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Рузского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6">
            <a:extLst>
              <a:ext uri="{FF2B5EF4-FFF2-40B4-BE49-F238E27FC236}">
                <a16:creationId xmlns=""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467544" y="404664"/>
            <a:ext cx="8317432" cy="620687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Этапы составления и утверждения бюджета Рузского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муниципального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округа</a:t>
            </a:r>
            <a:endParaRPr kumimoji="0" lang="ru-RU" sz="2400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https://mospravda.ru/wp-content/uploads/2019/10/budjrt_2018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8610"/>
            <a:ext cx="1403648" cy="9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035496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«Безопасность и обеспечение безопасности жизнедеятельности населения»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052737"/>
          <a:ext cx="8496944" cy="5566429"/>
        </p:xfrm>
        <a:graphic>
          <a:graphicData uri="http://schemas.openxmlformats.org/drawingml/2006/table">
            <a:tbl>
              <a:tblPr/>
              <a:tblGrid>
                <a:gridCol w="474197"/>
                <a:gridCol w="1455673"/>
                <a:gridCol w="738864"/>
                <a:gridCol w="554149"/>
                <a:gridCol w="620317"/>
                <a:gridCol w="474197"/>
                <a:gridCol w="474197"/>
                <a:gridCol w="474197"/>
                <a:gridCol w="474197"/>
                <a:gridCol w="485224"/>
                <a:gridCol w="485224"/>
                <a:gridCol w="1786508"/>
              </a:tblGrid>
              <a:tr h="145355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7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8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34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«Безопасность и обеспечение безопасности жизнедеятельности населения» 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46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8.1.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1. Профилактика преступлений и иных правонарушений</a:t>
                      </a:r>
                    </a:p>
                  </a:txBody>
                  <a:tcPr marL="5400" marR="5400" marT="540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915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949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894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803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867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841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816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«Повышение степени антитеррористической защищенности социально значимых объектов, находящихся в собственности городского округа, и мест с массовым пребыванием людей»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«Развертывание элементов системы технологического обеспечения региональной общественной безопасности и оперативного управления «Безопасный регион»» 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5887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542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651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651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683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717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754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«Развертывание элементов системы технологического обеспечения региональной общественной безопасности и оперативного управления «Безопасный регион»» </a:t>
                      </a:r>
                    </a:p>
                  </a:txBody>
                  <a:tcPr marL="5400" marR="5400" marT="540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18" y="332656"/>
          <a:ext cx="8568953" cy="6192687"/>
        </p:xfrm>
        <a:graphic>
          <a:graphicData uri="http://schemas.openxmlformats.org/drawingml/2006/table">
            <a:tbl>
              <a:tblPr/>
              <a:tblGrid>
                <a:gridCol w="320763"/>
                <a:gridCol w="1512168"/>
                <a:gridCol w="767540"/>
                <a:gridCol w="575655"/>
                <a:gridCol w="644389"/>
                <a:gridCol w="492600"/>
                <a:gridCol w="492600"/>
                <a:gridCol w="472554"/>
                <a:gridCol w="492600"/>
                <a:gridCol w="438186"/>
                <a:gridCol w="504056"/>
                <a:gridCol w="1855842"/>
              </a:tblGrid>
              <a:tr h="122474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«Повышение степени антитеррористической защищенности социально значимых объектов, находящихся в собственности городского округа, и мест с массовым пребыванием людей»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6890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Снижение уровня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криминогенности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наркомании на 100 тыс. человек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 на 100 тыс. населения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70,16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70,16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67,78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65,4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63,02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11" marR="6011" marT="6011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6890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Снижение уровня вовлечённости населения в незаконный оборот наркотиков на 100 тыс. населения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 на 100 тыс. населения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79,95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79,95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78,24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76,53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74,82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11" marR="6011" marT="6011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3012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кладбищ, соответствующих требованиям Регионального стандарта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14,29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17,65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07 «Развитие похоронного дела»</a:t>
                      </a:r>
                    </a:p>
                  </a:txBody>
                  <a:tcPr marL="6011" marR="6011" marT="601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404664"/>
          <a:ext cx="8352927" cy="5976664"/>
        </p:xfrm>
        <a:graphic>
          <a:graphicData uri="http://schemas.openxmlformats.org/drawingml/2006/table">
            <a:tbl>
              <a:tblPr/>
              <a:tblGrid>
                <a:gridCol w="312990"/>
                <a:gridCol w="1475527"/>
                <a:gridCol w="748940"/>
                <a:gridCol w="561705"/>
                <a:gridCol w="628775"/>
                <a:gridCol w="480664"/>
                <a:gridCol w="480664"/>
                <a:gridCol w="461102"/>
                <a:gridCol w="477869"/>
                <a:gridCol w="427566"/>
                <a:gridCol w="486253"/>
                <a:gridCol w="1810872"/>
              </a:tblGrid>
              <a:tr h="2570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8.2.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2. "Обеспечение мероприятий по защите населения и территорий от чрезвычайных ситуаций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8174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Укомплектованность резервного фонда материальных ресурсов для ликвидации чрезвычайных ситуаций на территории муниципального образования Московской области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69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«Создание резервов материальных ресурсов для ликвидации чрезвычайных ситуаций муниципального характера на территории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«Реализация мероприятий по подготовке населения, специалистов и должностных лиц в области гражданской обороны, защиты населения и территории от чрезвычайных ситуаций природного и техногенного характера»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«Организация деятельности аварийно-спасательных формирований на территории муниципального образования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«Создание, содержание системно-аппаратного комплекса "Безопасный город" на территории муниципального образования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5378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Минуты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44,5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«Эксплуатация Системы-112»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1" y="116631"/>
          <a:ext cx="8856984" cy="6624737"/>
        </p:xfrm>
        <a:graphic>
          <a:graphicData uri="http://schemas.openxmlformats.org/drawingml/2006/table">
            <a:tbl>
              <a:tblPr/>
              <a:tblGrid>
                <a:gridCol w="331546"/>
                <a:gridCol w="1562997"/>
                <a:gridCol w="793338"/>
                <a:gridCol w="595005"/>
                <a:gridCol w="666051"/>
                <a:gridCol w="509158"/>
                <a:gridCol w="509158"/>
                <a:gridCol w="488438"/>
                <a:gridCol w="509158"/>
                <a:gridCol w="452913"/>
                <a:gridCol w="520999"/>
                <a:gridCol w="1918223"/>
              </a:tblGrid>
              <a:tr h="377143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8.3.</a:t>
                      </a:r>
                    </a:p>
                  </a:txBody>
                  <a:tcPr marL="4928" marR="4928" marT="492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3. "Обеспечение мероприятий гражданской обороны на территории муниципального образования Московской области"</a:t>
                      </a:r>
                    </a:p>
                  </a:txBody>
                  <a:tcPr marL="4928" marR="4928" marT="492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988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 Московской области, проживающего в границах зоны действия технических средств оповещения (электрических, электронных сирен и мощных акустических системам) муниципальной системы оповещения населения (далее – МСОН)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85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85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86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«Создание, развитие и поддержание в постоянной готовности систем оповещения населения об опасностях, возникающих при военных конфликтах или вследствие этих конфликтов, а также при чрезвычайных ситуациях природного и техногенного характера (происшествий) на территории муниципального образования Московской области»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7453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«Накопление, хранение и использование в целях гражданской обороны запасов материально-технических, продовольственных, медицинских и иных средств»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8121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населения защитными сооружениями гражданской обороны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«Накопление, хранение и использование в целях гражданской обороны запасов материально-технических, продовольственных, медицинских и иных средств»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«Развитие и совершенствование материально-технической базы учреждений в сфере гражданской обороны и защиты населения и территорий от чрезвычайных ситуаций»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107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8.4.</a:t>
                      </a:r>
                    </a:p>
                  </a:txBody>
                  <a:tcPr marL="4928" marR="4928" marT="492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4. "Обеспечение пожарной безопасности на территории муниципального образования Московской области"</a:t>
                      </a:r>
                    </a:p>
                  </a:txBody>
                  <a:tcPr marL="4928" marR="4928" marT="492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186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Снижение числа погибших при пожарах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87,5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«Повышение степени пожарной безопасности на территории муниципального образования Московской области»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77143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8.5.</a:t>
                      </a:r>
                    </a:p>
                  </a:txBody>
                  <a:tcPr marL="4928" marR="4928" marT="492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5. "Обеспечение безопасности населения на водных объектах, расположенных на территории муниципального образования </a:t>
                      </a:r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Московской 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области"</a:t>
                      </a:r>
                    </a:p>
                  </a:txBody>
                  <a:tcPr marL="4928" marR="4928" marT="492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186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928" marR="4928" marT="492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«Выполнение мероприятий по безопасности населения на водных объектах, расположенных на территории Московской области»</a:t>
                      </a:r>
                    </a:p>
                  </a:txBody>
                  <a:tcPr marL="4928" marR="4928" marT="492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733474"/>
          </a:xfrm>
        </p:spPr>
        <p:txBody>
          <a:bodyPr>
            <a:noAutofit/>
          </a:bodyPr>
          <a:lstStyle/>
          <a:p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2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«Жилище»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30" y="764704"/>
          <a:ext cx="8496940" cy="5721282"/>
        </p:xfrm>
        <a:graphic>
          <a:graphicData uri="http://schemas.openxmlformats.org/drawingml/2006/table">
            <a:tbl>
              <a:tblPr/>
              <a:tblGrid>
                <a:gridCol w="474196"/>
                <a:gridCol w="1455674"/>
                <a:gridCol w="738865"/>
                <a:gridCol w="554149"/>
                <a:gridCol w="620316"/>
                <a:gridCol w="474196"/>
                <a:gridCol w="474196"/>
                <a:gridCol w="474196"/>
                <a:gridCol w="474196"/>
                <a:gridCol w="485224"/>
                <a:gridCol w="485224"/>
                <a:gridCol w="1786508"/>
              </a:tblGrid>
              <a:tr h="154527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10" marR="5810" marT="5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47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667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"Жилище" 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623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9.1.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1. Создание условий для жилищного строительства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924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семей, улучшивших жилищные условия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Семей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Создание условий для развития жилищного строительства»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3367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жилищного строительства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кв.м.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153,4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«Создание условий для развития жилищного строительства»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«Обеспечение комплексной инфраструктурой земельных участков для предоставления отдельным категориям граждан»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667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9.2.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Обеспечение жильем молодых семей</a:t>
                      </a:r>
                    </a:p>
                  </a:txBody>
                  <a:tcPr marL="5810" marR="5810" marT="581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609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семей, улучшивших жилищные условия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Семей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«Оказание государственной поддержки молодым семьям в виде социальных выплат на приобретение жилого помещения или создание объекта индивидуального жилищного строительства»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6691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9.3.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3. Обеспечение жильем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886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семей, улучшивших жилищные условия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Семей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«Оказание государственной поддержки в решении жилищной проблемы детей-сирот и детей, оставшихся без попечения родителей, лиц из числа детей-сирот и детей, оставшихся без попечения родителей»</a:t>
                      </a:r>
                    </a:p>
                  </a:txBody>
                  <a:tcPr marL="5810" marR="5810" marT="581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332656"/>
          <a:ext cx="8496944" cy="6251618"/>
        </p:xfrm>
        <a:graphic>
          <a:graphicData uri="http://schemas.openxmlformats.org/drawingml/2006/table">
            <a:tbl>
              <a:tblPr/>
              <a:tblGrid>
                <a:gridCol w="318279"/>
                <a:gridCol w="1500464"/>
                <a:gridCol w="761599"/>
                <a:gridCol w="571200"/>
                <a:gridCol w="639403"/>
                <a:gridCol w="488787"/>
                <a:gridCol w="488787"/>
                <a:gridCol w="468896"/>
                <a:gridCol w="488787"/>
                <a:gridCol w="434794"/>
                <a:gridCol w="494470"/>
                <a:gridCol w="1841478"/>
              </a:tblGrid>
              <a:tr h="3049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9.4.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4. "Социальная ипотека"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705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семей, улучшивших жилищные условия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Семей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«I этап реализации подпрограммы 4. Компенсация оплаты основного долга по ипотечному жилищному кредиту»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284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9.6.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6. Обеспечение жильем отдельных категорий граждан за счет средств федерального бюджета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932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семей, улучшивших жилищные условия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Семей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«Оказание государственной поддержки по обеспечению жильем отдельных категорий граждан из числа ветеранов и инвалидов Великой Отечественной войны 1941 - 1945 годов и членов их семей»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«Оказание государственной поддержки по обеспечению жильем отдельных категорий граждан из числа ветеранов и инвалидов боевых действий и членов их семей, инвалидов и семей, имеющих детей-инвалидов»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284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9.7.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7. Улучшение жилищных условий отдельных категорий многодетных семей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338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семей, улучшивших жилищные условия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Семей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«Предоставление многодетным семьям жилищных субсидий на приобретение жилого помещения или строительство индивидуального жилого дома»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77490"/>
          </a:xfrm>
        </p:spPr>
        <p:txBody>
          <a:bodyPr>
            <a:noAutofit/>
          </a:bodyPr>
          <a:lstStyle/>
          <a:p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18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инженерной </a:t>
            </a:r>
            <a:r>
              <a:rPr lang="ru-RU" sz="18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инфраструктуры, </a:t>
            </a:r>
            <a:r>
              <a:rPr lang="ru-RU" sz="1800" dirty="0" err="1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энергоэффективности</a:t>
            </a:r>
            <a:r>
              <a:rPr lang="ru-RU" sz="18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 и отрасли обращения с отходами»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1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6" y="1124744"/>
          <a:ext cx="8496948" cy="5329687"/>
        </p:xfrm>
        <a:graphic>
          <a:graphicData uri="http://schemas.openxmlformats.org/drawingml/2006/table">
            <a:tbl>
              <a:tblPr/>
              <a:tblGrid>
                <a:gridCol w="474197"/>
                <a:gridCol w="1455674"/>
                <a:gridCol w="738865"/>
                <a:gridCol w="554149"/>
                <a:gridCol w="620316"/>
                <a:gridCol w="474197"/>
                <a:gridCol w="474197"/>
                <a:gridCol w="474197"/>
                <a:gridCol w="474197"/>
                <a:gridCol w="485225"/>
                <a:gridCol w="485225"/>
                <a:gridCol w="1786509"/>
              </a:tblGrid>
              <a:tr h="20540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8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9877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инженерной инфраструктуры,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энергоэффективности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и отрасли обращения с отходами" 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40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10.1.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1. Чистая вода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443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отремонтированных шахтных колодцев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0443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Приобретено и введено в эксплуатацию, капитально отремонтировано объектов водоснабжения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0443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коммунальной инфраструктуры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332658"/>
          <a:ext cx="8424935" cy="6120678"/>
        </p:xfrm>
        <a:graphic>
          <a:graphicData uri="http://schemas.openxmlformats.org/drawingml/2006/table">
            <a:tbl>
              <a:tblPr/>
              <a:tblGrid>
                <a:gridCol w="315372"/>
                <a:gridCol w="1486754"/>
                <a:gridCol w="754640"/>
                <a:gridCol w="565980"/>
                <a:gridCol w="633559"/>
                <a:gridCol w="484320"/>
                <a:gridCol w="484320"/>
                <a:gridCol w="464611"/>
                <a:gridCol w="484320"/>
                <a:gridCol w="430822"/>
                <a:gridCol w="495585"/>
                <a:gridCol w="1824652"/>
              </a:tblGrid>
              <a:tr h="2363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10.2.</a:t>
                      </a:r>
                    </a:p>
                  </a:txBody>
                  <a:tcPr marL="7031" marR="7031" marT="703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Системы водоотведения</a:t>
                      </a:r>
                    </a:p>
                  </a:txBody>
                  <a:tcPr marL="7031" marR="7031" marT="703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914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8732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Количество построенных, реконструированных, отремонтированных коллекторов (участков), канализационных насосных станций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«Строительство (реконструкция), капитальный ремонт канализационных коллекторов (участков) и канализационных насосных станций на территории муниципальных образований Московской области»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9557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Количество созданных и восстановленных объектов очистки сточных вод суммарной производительностью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 на тысячу кубических метров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7228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приобретенных и введенных в эксплуатацию, капитально отремонтированных объектов очистки сточных вод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</a:p>
                  </a:txBody>
                  <a:tcPr marL="7031" marR="7031" marT="703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332657"/>
          <a:ext cx="8496944" cy="6192686"/>
        </p:xfrm>
        <a:graphic>
          <a:graphicData uri="http://schemas.openxmlformats.org/drawingml/2006/table">
            <a:tbl>
              <a:tblPr/>
              <a:tblGrid>
                <a:gridCol w="318279"/>
                <a:gridCol w="1500464"/>
                <a:gridCol w="761599"/>
                <a:gridCol w="571200"/>
                <a:gridCol w="639403"/>
                <a:gridCol w="488787"/>
                <a:gridCol w="488787"/>
                <a:gridCol w="468896"/>
                <a:gridCol w="488787"/>
                <a:gridCol w="434794"/>
                <a:gridCol w="494470"/>
                <a:gridCol w="1841478"/>
              </a:tblGrid>
              <a:tr h="26122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10.3.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3. "Объекты теплоснабжения, инженерные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коммуникациии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</a:p>
                  </a:txBody>
                  <a:tcPr marL="6120" marR="6120" marT="612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987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 «Мониторинг разработки и утверждения схем водоснабжения и водоотведения, теплоснабжения, а также программ комплексного развития систем коммунальной инфраструктуры городских округов»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3861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построенных и реконструированных (модернизированных, технически перевооруженных) (в том числе технологически присоединенных) объектов теплоснабжения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«Строительство, реконструкция, капитальный ремонт объектов теплоснабжения на территории муниципальных образований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0059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капитально отремонтированных приобретенных, смонтированных и введенных в эксплуатацию объектов теплоснабжения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«Строительство, реконструкция, капитальный ремонт объектов теплоснабжения на территории муниципальных образований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7237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коммунальной инфраструктуры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4" y="188640"/>
          <a:ext cx="8496947" cy="6552728"/>
        </p:xfrm>
        <a:graphic>
          <a:graphicData uri="http://schemas.openxmlformats.org/drawingml/2006/table">
            <a:tbl>
              <a:tblPr/>
              <a:tblGrid>
                <a:gridCol w="318067"/>
                <a:gridCol w="1499461"/>
                <a:gridCol w="761090"/>
                <a:gridCol w="570819"/>
                <a:gridCol w="638974"/>
                <a:gridCol w="488461"/>
                <a:gridCol w="488461"/>
                <a:gridCol w="468582"/>
                <a:gridCol w="488461"/>
                <a:gridCol w="434503"/>
                <a:gridCol w="499821"/>
                <a:gridCol w="1840247"/>
              </a:tblGrid>
              <a:tr h="2183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10.5.</a:t>
                      </a:r>
                    </a:p>
                  </a:txBody>
                  <a:tcPr marL="5888" marR="5888" marT="588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5. "Энергосбережение и повышение энергетической эффективности"</a:t>
                      </a:r>
                    </a:p>
                  </a:txBody>
                  <a:tcPr marL="5888" marR="5888" marT="588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156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18,39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18,39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6003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80,39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92,04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99,04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8727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Оснащенность многоквартирных домов общедомовыми (коллективными) приборами учета потребляемых энергетических ресурсов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35,83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53,9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64,6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88,5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88,5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88,5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5501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 Доля многоквартирных домов с присвоенными классами энергоэфективности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28,96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33,01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31,9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«Повышение энергетической эффективности многоквартирных домов»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884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10.6.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6. "Развитие газификации, топливозаправочного комплекса и электроэнергетики"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451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восстановленных объектов коммунальной инфраструктуры 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 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"Строительство и содержание газопроводов в населенных пунктах"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884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10.8.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8 Реализация полномочий в сфере жилищно-коммунального хозяйства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829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финансового обеспечения расходов, направленных на осуществление полномочий в сфере жилищно-коммунального хозяйства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"Финансовое обеспечение расходов, направленных на осуществление полномочий в сфере жилищно-коммунального хозяйства"</a:t>
                      </a:r>
                    </a:p>
                  </a:txBody>
                  <a:tcPr marL="5888" marR="5888" marT="588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143000"/>
          </a:xfrm>
        </p:spPr>
        <p:txBody>
          <a:bodyPr>
            <a:noAutofit/>
          </a:bodyPr>
          <a:lstStyle/>
          <a:p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Основы формирования бюджета Рузского </a:t>
            </a:r>
            <a:r>
              <a:rPr lang="ru-RU" sz="20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муниципального </a:t>
            </a:r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округа на </a:t>
            </a:r>
            <a:r>
              <a:rPr lang="ru-RU" sz="20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2026 </a:t>
            </a:r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год и на плановый период </a:t>
            </a:r>
            <a:r>
              <a:rPr lang="ru-RU" sz="20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2027 </a:t>
            </a:r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и </a:t>
            </a:r>
            <a:r>
              <a:rPr lang="ru-RU" sz="20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2028 </a:t>
            </a:r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годов</a:t>
            </a:r>
            <a:endParaRPr lang="ru-RU" sz="2000" b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396044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Требования Бюджетного Кодекса Российской Федерации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Муниципальные программы Рузского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округа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Прогноз социально-экономического развития Рузского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округа на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2026-2028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годы</a:t>
            </a:r>
          </a:p>
          <a:p>
            <a:pPr>
              <a:buNone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направления бюджетной и налоговой политики Рузского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округа 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2026-2028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s://traveltimes.ru/wp-content/uploads/2021/06/j5twt9ejeegosw4o88scw00oc8w8c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97153"/>
            <a:ext cx="3275856" cy="206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008" y="-99392"/>
            <a:ext cx="8928992" cy="72008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19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«Предпринимательство»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19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6" y="620684"/>
          <a:ext cx="8496945" cy="6059764"/>
        </p:xfrm>
        <a:graphic>
          <a:graphicData uri="http://schemas.openxmlformats.org/drawingml/2006/table">
            <a:tbl>
              <a:tblPr/>
              <a:tblGrid>
                <a:gridCol w="474197"/>
                <a:gridCol w="1455672"/>
                <a:gridCol w="738864"/>
                <a:gridCol w="554149"/>
                <a:gridCol w="620316"/>
                <a:gridCol w="474197"/>
                <a:gridCol w="474197"/>
                <a:gridCol w="474197"/>
                <a:gridCol w="474197"/>
                <a:gridCol w="485226"/>
                <a:gridCol w="485226"/>
                <a:gridCol w="1786507"/>
              </a:tblGrid>
              <a:tr h="195539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84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32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1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66644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«Предпринимательство» </a:t>
                      </a:r>
                    </a:p>
                  </a:txBody>
                  <a:tcPr marL="5972" marR="5972" marT="597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76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11.1.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 Инвестиции 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657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107,1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115,5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117,9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114,3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105,5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72" marR="5972" marT="5972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«Создание и (или) развитие индустриальных (промышленных) парков, промышленных технопарков, инновационно-технологических центров, промышленных площадок, особых экономических зон»   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6214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Количество созданных рабочих мест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414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425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425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440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420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450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 «Организация работ по поддержке и развитию промышленного потенциала на территории городских округов Московской области»   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5326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Объем инвестиций, привлеченных в основной капитал (без учета бюджетных инвестиций ), на душу населения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рублей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136,53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22,55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44,45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20,57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78,51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81,04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72" marR="5972" marT="5972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08 «Стимулирование инвестиционной деятельности»     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11.2.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2 Развитие конкуренции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017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Индекс совокупной результативности мероприятий, направленных на развитие конкуренции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50 «Оценка уровня эффективности, результативности, обеспечение гласности и прозрачности контрактной системы в сфере закупок» Основное мероприятие 52 «Развитие конкуренции в муниципальном образовании Московской области»</a:t>
                      </a:r>
                    </a:p>
                  </a:txBody>
                  <a:tcPr marL="5972" marR="5972" marT="597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260648"/>
          <a:ext cx="8496941" cy="6301908"/>
        </p:xfrm>
        <a:graphic>
          <a:graphicData uri="http://schemas.openxmlformats.org/drawingml/2006/table">
            <a:tbl>
              <a:tblPr/>
              <a:tblGrid>
                <a:gridCol w="318493"/>
                <a:gridCol w="1501467"/>
                <a:gridCol w="762110"/>
                <a:gridCol w="571582"/>
                <a:gridCol w="639831"/>
                <a:gridCol w="486270"/>
                <a:gridCol w="486270"/>
                <a:gridCol w="469208"/>
                <a:gridCol w="489113"/>
                <a:gridCol w="435085"/>
                <a:gridCol w="494802"/>
                <a:gridCol w="1842710"/>
              </a:tblGrid>
              <a:tr h="103621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11.3.</a:t>
                      </a:r>
                    </a:p>
                  </a:txBody>
                  <a:tcPr marL="3838" marR="3838" marT="383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 Развитие малого и среднего предпринимательства</a:t>
                      </a:r>
                    </a:p>
                  </a:txBody>
                  <a:tcPr marL="3838" marR="3838" marT="3838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853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24,66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23,5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30,3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23,19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26,18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26,2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838" marR="3838" marT="3838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5896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Число субъектов МСП в расчете на 10 тыс. человек населения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429,37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377,66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392,5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377,87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382,08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382,08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838" marR="3838" marT="3838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656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Количество вновь созданных субъектов малого и среднего бизнеса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437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527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079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объектов недвижимого имущества, предоставленных субъектам малого и среднего предпринимательства и физическим лицам, не являющимся индивидуальными предпринимателями и применяющим специальный налоговый режим «налог на профессиональный доход» в рамках оказания имущественной поддержи и (или) предоставления муниципальной преференции для поддержки субъектов малого и среднего предпринимательства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6933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заключенных договоров с субъектами малого и среднего предпринимательства для размещения нестационарных торговых объектов на территории парков культуры и отдыха Московской области без проведения торгов на льготных условиях при организации: мобильной торговли (в мобильных пунктах быстрого питания (фудтрках) и передвижных сооружения (тележках), торговли в киосках малых площадью до 9 кв. м включительно и торговых автоматах (вендинговых автоматах).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3838" marR="3838" marT="3838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5" y="332656"/>
          <a:ext cx="8496946" cy="5860011"/>
        </p:xfrm>
        <a:graphic>
          <a:graphicData uri="http://schemas.openxmlformats.org/drawingml/2006/table">
            <a:tbl>
              <a:tblPr/>
              <a:tblGrid>
                <a:gridCol w="318067"/>
                <a:gridCol w="1499461"/>
                <a:gridCol w="761090"/>
                <a:gridCol w="570818"/>
                <a:gridCol w="638974"/>
                <a:gridCol w="488461"/>
                <a:gridCol w="488461"/>
                <a:gridCol w="468583"/>
                <a:gridCol w="488461"/>
                <a:gridCol w="434504"/>
                <a:gridCol w="499820"/>
                <a:gridCol w="1840246"/>
              </a:tblGrid>
              <a:tr h="3445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11.4.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4 Развитие потребительского рынка и услуг на территории муниципального образования Московской области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652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Обеспеченность населения площадью торговых объектов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Кв. метры на 1000 жителей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1 120,30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1 116,74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1143,9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1169,7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1181,5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«Развитие потребительского рынка на территории муниципального образования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9652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Обеспеченность населения предприятиями общественного питания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пос.мест/  1000 человек.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44,69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44,89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44,63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44,25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44,0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44,2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51 «Развитие сферы общественного питания на территории муниципального образования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9652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Обеспеченность населения предприятиями бытового обслуживания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раб.мест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  1000 человек.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6,19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6,28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6,99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20" marR="6120" marT="6120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52 «Развитие сферы бытовых услуг на территории муниципального образования Московской области»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598553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0,4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0,3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53 «Участие в организации региональной системы защиты прав потребителей»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120" marR="6120" marT="612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016" y="0"/>
            <a:ext cx="8856984" cy="936104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«Управление имуществом и муниципальными финансами»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2" y="908718"/>
          <a:ext cx="8712966" cy="5832651"/>
        </p:xfrm>
        <a:graphic>
          <a:graphicData uri="http://schemas.openxmlformats.org/drawingml/2006/table">
            <a:tbl>
              <a:tblPr/>
              <a:tblGrid>
                <a:gridCol w="486252"/>
                <a:gridCol w="1492682"/>
                <a:gridCol w="757651"/>
                <a:gridCol w="568238"/>
                <a:gridCol w="636086"/>
                <a:gridCol w="486252"/>
                <a:gridCol w="486252"/>
                <a:gridCol w="486252"/>
                <a:gridCol w="486252"/>
                <a:gridCol w="497560"/>
                <a:gridCol w="497560"/>
                <a:gridCol w="1831929"/>
              </a:tblGrid>
              <a:tr h="170459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7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9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12.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«Управление имуществом и муниципальными финансами» 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12.1.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1. Эффективное управление имущественным комплексом</a:t>
                      </a:r>
                    </a:p>
                  </a:txBody>
                  <a:tcPr marL="5405" marR="5405" marT="540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535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61,64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«Создание условий для реализации государственных полномочий в области земельных отношений, определения соответствия объектов жилищного строительства, присвоения адресов и согласования перепланировки помещений»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5156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2192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143,36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«Создание условий для реализации государственных полномочий в области земельных отношений, определения соответствия объектов жилищного строительства, присвоения адресов и согласования перепланировки помещений»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5156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131,5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0146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Предоставление земельных участков многодетным семьям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работ»»</a:t>
                      </a:r>
                    </a:p>
                  </a:txBody>
                  <a:tcPr marL="5405" marR="5405" marT="540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79514" y="116632"/>
          <a:ext cx="8784973" cy="6552727"/>
        </p:xfrm>
        <a:graphic>
          <a:graphicData uri="http://schemas.openxmlformats.org/drawingml/2006/table">
            <a:tbl>
              <a:tblPr/>
              <a:tblGrid>
                <a:gridCol w="328849"/>
                <a:gridCol w="1550289"/>
                <a:gridCol w="786889"/>
                <a:gridCol w="590167"/>
                <a:gridCol w="660635"/>
                <a:gridCol w="505019"/>
                <a:gridCol w="505019"/>
                <a:gridCol w="484465"/>
                <a:gridCol w="505019"/>
                <a:gridCol w="449233"/>
                <a:gridCol w="516762"/>
                <a:gridCol w="1902627"/>
              </a:tblGrid>
              <a:tr h="45883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Проверка использования земель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92,7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«Создание условий для реализации полномочий органов местного самоуправления»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876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незарегистрированных объектов недвижимого имущества, вовлеченных в налоговый оборот по результатам МЗК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90,39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«Создание условий для реализации полномочий органов местного самоуправления»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4762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Прирост земельного налога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111,2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«Создание условий для реализации полномочий органов местного самоуправления»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2413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Эффективность работы по расторжению договоров аренды земельных участков и размещению на Инвестиционном портале Московской области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«Управление имуществом, находящимся в муниципальной собственности и выполнение кадастровых работ»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«Создание условий для реализации государственных полномочий в области земельных отношений, определения соответствия объектов жилищного строительства, присвоения адресов и согласования перепланировки помещений»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1293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обработанных заявлений граждан и юридических лиц на получение государственных услуг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«Создание условий для реализации государственных полномочий в области земельных отношений, определения соответствия объектов жилищного строительства, присвоения адресов и согласования перепланировки помещений»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118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12.3.</a:t>
                      </a:r>
                    </a:p>
                  </a:txBody>
                  <a:tcPr marL="4887" marR="4887" marT="488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3. Управление муниципальным долгом</a:t>
                      </a:r>
                    </a:p>
                  </a:txBody>
                  <a:tcPr marL="4887" marR="4887" marT="488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01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«Реализация мероприятий в рамках управления муниципальным долгом»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6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12.4.</a:t>
                      </a:r>
                    </a:p>
                  </a:txBody>
                  <a:tcPr marL="4887" marR="4887" marT="488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4. Управление муниципальными финансами</a:t>
                      </a:r>
                    </a:p>
                  </a:txBody>
                  <a:tcPr marL="4887" marR="4887" marT="488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383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Ежегодный прирост налоговых и неналоговых доходов местного бюджета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4,85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31,8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6,48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50 «Разработка проекта бюджета и исполнение бюджета городского округа»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51 «Снижение уровня задолженности по налоговым платежам»</a:t>
                      </a:r>
                    </a:p>
                  </a:txBody>
                  <a:tcPr marL="4887" marR="4887" marT="488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368152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8" y="1340768"/>
          <a:ext cx="8928992" cy="5206664"/>
        </p:xfrm>
        <a:graphic>
          <a:graphicData uri="http://schemas.openxmlformats.org/drawingml/2006/table">
            <a:tbl>
              <a:tblPr/>
              <a:tblGrid>
                <a:gridCol w="498308"/>
                <a:gridCol w="1529691"/>
                <a:gridCol w="776434"/>
                <a:gridCol w="582325"/>
                <a:gridCol w="651858"/>
                <a:gridCol w="498308"/>
                <a:gridCol w="498308"/>
                <a:gridCol w="498308"/>
                <a:gridCol w="498308"/>
                <a:gridCol w="509897"/>
                <a:gridCol w="509897"/>
                <a:gridCol w="1877350"/>
              </a:tblGrid>
              <a:tr h="155080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1015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91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13.1.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1: Развитие системы информирования населения о деятельности органов местного самоуправления городских округов Московской области, создание доступной современной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медиасреды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851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информированности населения в средствах массовой информации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Полказатель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МП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8235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информированности населения в социальных сетях и мессенджерах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Полказатель МП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7097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Полказатель МП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032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13.2.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Мир и согласие. Новые возможности</a:t>
                      </a:r>
                    </a:p>
                  </a:txBody>
                  <a:tcPr marL="5857" marR="5857" marT="585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900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участников мероприятий по укреплению единства российской нации и этнокультурному развитию народов России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Полказатель МП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«Организация и проведение мероприятий по укреплению единства российской нации и этнокультурному развитию народов России»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8432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участников мероприятий по социально-культурной адаптации и интеграции иностранных граждан в Московской области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Полказатель МП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1500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«Организация и проведение мероприятий по укреплению единства российской нации и этнокультурному развитию народов России»</a:t>
                      </a:r>
                    </a:p>
                  </a:txBody>
                  <a:tcPr marL="5857" marR="5857" marT="585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18" y="116633"/>
          <a:ext cx="8712971" cy="6552727"/>
        </p:xfrm>
        <a:graphic>
          <a:graphicData uri="http://schemas.openxmlformats.org/drawingml/2006/table">
            <a:tbl>
              <a:tblPr/>
              <a:tblGrid>
                <a:gridCol w="326156"/>
                <a:gridCol w="1537582"/>
                <a:gridCol w="780440"/>
                <a:gridCol w="585330"/>
                <a:gridCol w="655220"/>
                <a:gridCol w="500880"/>
                <a:gridCol w="500880"/>
                <a:gridCol w="480494"/>
                <a:gridCol w="500880"/>
                <a:gridCol w="445551"/>
                <a:gridCol w="512527"/>
                <a:gridCol w="1887031"/>
              </a:tblGrid>
              <a:tr h="188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13.3.</a:t>
                      </a: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3. Эффективное местное самоуправление </a:t>
                      </a: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026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реализованных проектов инициативного бюджетирования из общего числа заявленных проектов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«Практики инициативного бюджетирования»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8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13.4.</a:t>
                      </a: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4. Молодежь Подмосковья</a:t>
                      </a: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37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молодежи, задействованной в мероприятиях по вовлечению в творческую деятельность, от общего числа молодежи в городском округе Московской области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Полказатель МП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«Вовлечение молодежи в общественную жизнь»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«Организация и проведение мероприятий по профориентации и реализации трудового и творческого потенциала молодежи, вовлечению молодежи в инновационную деятельность, научно-техническое творчество и предпринимательство, а также по поддержке молодежных творческих инициатив и медиасообществ»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5362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 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Полказатель МП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«Вовлечение молодежи в общественную жизнь»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«Организация и проведение мероприятий по профориентации и реализации трудового и творческого потенциала молодежи, вовлечению молодежи в инновационную деятельность, научно-техническое творчество и предпринимательство, а также по поддержке молодежных творческих инициатив и медиасообществ»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8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13.5.</a:t>
                      </a: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5. Развитие добровольчества (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волонтерства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) в городском округе Московской области</a:t>
                      </a:r>
                    </a:p>
                  </a:txBody>
                  <a:tcPr marL="4262" marR="4262" marT="426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289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Общая численность граждан Российской Федерации,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Миллион человек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8828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0,00992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0,011608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0,013227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0,009992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0,00999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«Организация и проведение мероприятий, направленных на популяризацию добровольчества (волонтерства)»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8572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Полказатель МП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13,2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13,2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15,3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13,2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13,2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13,2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«Организация и проведение мероприятий, направленных на популяризацию добровольчества (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волонтерства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)»</a:t>
                      </a:r>
                    </a:p>
                  </a:txBody>
                  <a:tcPr marL="4262" marR="4262" marT="426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008" y="0"/>
            <a:ext cx="8928992" cy="66632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 функционирование дорожно-транспортного комплекса»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2" y="764704"/>
          <a:ext cx="8712968" cy="5652870"/>
        </p:xfrm>
        <a:graphic>
          <a:graphicData uri="http://schemas.openxmlformats.org/drawingml/2006/table">
            <a:tbl>
              <a:tblPr/>
              <a:tblGrid>
                <a:gridCol w="486252"/>
                <a:gridCol w="1492683"/>
                <a:gridCol w="757650"/>
                <a:gridCol w="568237"/>
                <a:gridCol w="636086"/>
                <a:gridCol w="486252"/>
                <a:gridCol w="486252"/>
                <a:gridCol w="486252"/>
                <a:gridCol w="486252"/>
                <a:gridCol w="497561"/>
                <a:gridCol w="497561"/>
                <a:gridCol w="1831930"/>
              </a:tblGrid>
              <a:tr h="168682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51" marR="5551" marT="55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45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9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401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и функционирование дорожно-транспортного комплекса»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868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14.1.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 Пассажирский транспорт общего пользования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79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области, включенных в Перечень маршрутов регулярных перевозок по регулируемым тарифам, на которых отдельным категориям граждан предоставляются меры социальной поддержки, утверждаемый Правительством Московской области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81,82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«Организация транспортного обслуживания населения» 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2105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 на 100 тыс. населения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19,38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8,8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12,5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8,6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8,4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8,2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«Обеспечение развития транспортной инфраструктуры и безопасности населения на объектах»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6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14.2.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Дороги Подмосковья</a:t>
                      </a:r>
                    </a:p>
                  </a:txBody>
                  <a:tcPr marL="5551" marR="5551" marT="5551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956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«Строительство и реконструкция автомобильных дорог местного значения»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«Ремонт, капитальный ремонт сети автомобильных дорог, мостов и путепроводов местного значения» </a:t>
                      </a:r>
                    </a:p>
                  </a:txBody>
                  <a:tcPr marL="5551" marR="5551" marT="5551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Autofit/>
          </a:bodyPr>
          <a:lstStyle/>
          <a:p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19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«Цифровое муниципальное образование»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1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19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764703"/>
          <a:ext cx="9143999" cy="6010896"/>
        </p:xfrm>
        <a:graphic>
          <a:graphicData uri="http://schemas.openxmlformats.org/drawingml/2006/table">
            <a:tbl>
              <a:tblPr/>
              <a:tblGrid>
                <a:gridCol w="510308"/>
                <a:gridCol w="1566523"/>
                <a:gridCol w="795131"/>
                <a:gridCol w="596347"/>
                <a:gridCol w="667554"/>
                <a:gridCol w="510308"/>
                <a:gridCol w="510308"/>
                <a:gridCol w="510308"/>
                <a:gridCol w="510308"/>
                <a:gridCol w="522176"/>
                <a:gridCol w="522176"/>
                <a:gridCol w="1922552"/>
              </a:tblGrid>
              <a:tr h="122770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02" marR="4602" marT="46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1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27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192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 "Цифровое муниципальное образование" </a:t>
                      </a:r>
                    </a:p>
                  </a:txBody>
                  <a:tcPr marL="4602" marR="4602" marT="46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3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15.1.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1. «Повышение качества и доступности предоставления государственных и муниципальных услуг на базе многофункциональных центров предоставления государственных и муниципальных услуг» 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581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Уровень удовлетворенности граждан качеством предоставления государственных и муниципальных услуг в МФЦ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97,4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97,44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98,23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97,46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97,48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97,5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«Организация деятельности многофункциональных центров предоставления государственных и муниципальных услуг»    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3683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15.2.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Подпрограмма:2. «Развитие информационной и технологической инфраструктуры экосистемы цифровой экономики муниципального образования </a:t>
                      </a:r>
                      <a:b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Московской области»                                                                                         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259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«Информационная инфраструктура»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7903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Отраслевой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«Информационная безопасность»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«Цифровое государственное управление»</a:t>
                      </a:r>
                    </a:p>
                  </a:txBody>
                  <a:tcPr marL="4602" marR="4602" marT="46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6633"/>
          <a:ext cx="8856984" cy="6668599"/>
        </p:xfrm>
        <a:graphic>
          <a:graphicData uri="http://schemas.openxmlformats.org/drawingml/2006/table">
            <a:tbl>
              <a:tblPr/>
              <a:tblGrid>
                <a:gridCol w="331545"/>
                <a:gridCol w="1562998"/>
                <a:gridCol w="793339"/>
                <a:gridCol w="595004"/>
                <a:gridCol w="666048"/>
                <a:gridCol w="509160"/>
                <a:gridCol w="509160"/>
                <a:gridCol w="488436"/>
                <a:gridCol w="509160"/>
                <a:gridCol w="452913"/>
                <a:gridCol w="520998"/>
                <a:gridCol w="1918223"/>
              </a:tblGrid>
              <a:tr h="8206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Приоритеный 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«Информационная безопасность»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0393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0393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юридически значимого электронного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206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2024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Приоритеный 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5416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95,5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95,7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95,7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95,8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96,2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626" marR="3626" marT="3626" marB="0" anchor="b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5416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Быстро/качественно решаем - Доля сообщений, отправленных на портал «Добродел»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0,03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472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E4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«Цифровая образовательная среда»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0393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домохозяйств, которым обеспечена возможность фиксированного широкополосного доступа к информационно-телекоммуникационной сети «Интернет»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«Информационная инфраструктура»</a:t>
                      </a:r>
                    </a:p>
                  </a:txBody>
                  <a:tcPr marL="3626" marR="3626" marT="362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6984776" cy="648072"/>
          </a:xfrm>
        </p:spPr>
        <p:txBody>
          <a:bodyPr>
            <a:noAutofit/>
          </a:bodyPr>
          <a:lstStyle/>
          <a:p>
            <a:r>
              <a:rPr lang="ru-RU" sz="2000" b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itchFamily="34" charset="0"/>
              </a:rPr>
              <a:t>Информация об основных показателях социально-экономического развития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3490" name="Picture 2" descr="https://mirvracha.ru/i/00/01/71/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5" y="0"/>
            <a:ext cx="1475656" cy="764704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1" y="764706"/>
          <a:ext cx="8928998" cy="57606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26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96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596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96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61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461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5960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5960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5960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5960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5690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14913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Фактическое значение за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Плановые 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3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3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6735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Демографические показатели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3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Численность постоянного населения (на конец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79 874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80478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80782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80985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81019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81186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81246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81390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81476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3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 Промышленное производство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80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 по крупным и средним организациям (без организаций с численностью работающих менее 15 человек)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млн.руб.в ценах соответствующих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40504.0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38451,6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41566,2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42189,7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44126,9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43160,1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46245,0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44670,7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49250,9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3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 Малое и среднее предпринимательство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3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малых и средних предприятий, включая микропредприятия (на конец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3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 Инвестиции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33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млн.рублей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5357,89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4439,79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4975,00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5340,00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4640,00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5790,00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6400,00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3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 Строительство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40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жилищного строительства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 м общей площади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175,98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153,35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95,33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115,52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3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 Труд и заработная плата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3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440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 (по полному кругу организаций)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67882,4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79699,7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89368,6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95109,6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99283,0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98078,6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107178,2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104227,9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115683,7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3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 Торговля и услуги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93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площадью торговых объектов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749" marR="5319" marT="5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кв.метров на 1000 чел.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1079,1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1136,3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1147,2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1147,3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1169,3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1154,3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1194,3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1165,0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9" marR="5319" marT="5319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«Архитектура и градостроительство»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8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0" y="1268760"/>
          <a:ext cx="8784977" cy="5400220"/>
        </p:xfrm>
        <a:graphic>
          <a:graphicData uri="http://schemas.openxmlformats.org/drawingml/2006/table">
            <a:tbl>
              <a:tblPr/>
              <a:tblGrid>
                <a:gridCol w="490271"/>
                <a:gridCol w="1505018"/>
                <a:gridCol w="763912"/>
                <a:gridCol w="572932"/>
                <a:gridCol w="641344"/>
                <a:gridCol w="490271"/>
                <a:gridCol w="490271"/>
                <a:gridCol w="490271"/>
                <a:gridCol w="490271"/>
                <a:gridCol w="501674"/>
                <a:gridCol w="501674"/>
                <a:gridCol w="1847068"/>
              </a:tblGrid>
              <a:tr h="142823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77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0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3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721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16.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"Архитектура и градостроительство"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75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16.1.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 "Разработка Генерального плана развития городского округа"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36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«Разработка и внесение изменений в документы территориального планирования и градостроительного зонирования муниципального образования»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«Обеспечение разработки и внесение изменений в нормативы градостроительного проектирования городского округа»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826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16.2.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Реализация политики пространственного развития городского округа</a:t>
                      </a:r>
                    </a:p>
                  </a:txBody>
                  <a:tcPr marL="5102" marR="5102" marT="5102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270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подготовки документации по планировке территории в соответствии с документами территориального планирования Московской области, документами территориального планирования муниципального образования Московской области»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04 «Финансовое обеспечение выполнения отдельных государственных полномочий в сфере архитектуры и градостроительства, переданных органам местного самоуправления муниципальных образований»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05 «Обеспечение мер по ликвидации самовольных, недостроенных и аварийных объектов на территории муниципального образования Московской области»</a:t>
                      </a:r>
                    </a:p>
                  </a:txBody>
                  <a:tcPr marL="5102" marR="5102" marT="5102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579296" cy="1070992"/>
          </a:xfrm>
        </p:spPr>
        <p:txBody>
          <a:bodyPr>
            <a:noAutofit/>
          </a:bodyPr>
          <a:lstStyle/>
          <a:p>
            <a:r>
              <a:rPr lang="ru-RU" sz="2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1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«Формирование современной комфортной городской среды» </a:t>
            </a:r>
            <a:r>
              <a:rPr lang="ru-RU" sz="2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1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1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3" y="1052736"/>
          <a:ext cx="8784972" cy="5695327"/>
        </p:xfrm>
        <a:graphic>
          <a:graphicData uri="http://schemas.openxmlformats.org/drawingml/2006/table">
            <a:tbl>
              <a:tblPr/>
              <a:tblGrid>
                <a:gridCol w="490270"/>
                <a:gridCol w="1505018"/>
                <a:gridCol w="763910"/>
                <a:gridCol w="572933"/>
                <a:gridCol w="641344"/>
                <a:gridCol w="490270"/>
                <a:gridCol w="490270"/>
                <a:gridCol w="490270"/>
                <a:gridCol w="490270"/>
                <a:gridCol w="501674"/>
                <a:gridCol w="501674"/>
                <a:gridCol w="1847069"/>
              </a:tblGrid>
              <a:tr h="155659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0518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17.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"Формирование современной комфортной городской среды" 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111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17.1.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1. "Комфортная городская среда"</a:t>
                      </a:r>
                    </a:p>
                  </a:txBody>
                  <a:tcPr marL="5055" marR="5055" marT="505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84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Уровень освещенности территорий общественного пользования в пределах городской черты на конец года, не менее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81,89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82,68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82,68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«Благоустройство общественных территорий муниципальных образований Московской области» 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226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Уровень освещенности территорий общественного пользования вне пределов городской черты на конец года, не менее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78,81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80,15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80,15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81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«Благоустройство общественных территорий муниципальных образований Московской области» 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47876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«Благоустройство общественных территорий муниципальных образований Московской области» Федеральный проект F2 «Формирование комфортной городской среды»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6225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Количество благоустроенных общественных территорий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«Благоустройство общественных территорий муниципальных образований Московской области» Федеральный проект F2 «Формирование комфортной городской среды»</a:t>
                      </a:r>
                    </a:p>
                  </a:txBody>
                  <a:tcPr marL="5055" marR="5055" marT="505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2" y="260647"/>
          <a:ext cx="8712965" cy="6342260"/>
        </p:xfrm>
        <a:graphic>
          <a:graphicData uri="http://schemas.openxmlformats.org/drawingml/2006/table">
            <a:tbl>
              <a:tblPr/>
              <a:tblGrid>
                <a:gridCol w="326154"/>
                <a:gridCol w="1537581"/>
                <a:gridCol w="780439"/>
                <a:gridCol w="585330"/>
                <a:gridCol w="655219"/>
                <a:gridCol w="500879"/>
                <a:gridCol w="500879"/>
                <a:gridCol w="480496"/>
                <a:gridCol w="500879"/>
                <a:gridCol w="445550"/>
                <a:gridCol w="512527"/>
                <a:gridCol w="1887032"/>
              </a:tblGrid>
              <a:tr h="67528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Замена детских игровых площадок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0230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Модернизация детских, игровых площадок, установленных ранее с привлечением средств бюджета Московской области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9457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Заменена неэнергоэффективных светильников наружного освещения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6140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1251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665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17.2.</a:t>
                      </a:r>
                    </a:p>
                  </a:txBody>
                  <a:tcPr marL="6375" marR="6375" marT="637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2. "Создание условий для обеспечения комфортного проживания жителей, в том числе в многоквартирных домах на территории Московской области"</a:t>
                      </a:r>
                    </a:p>
                  </a:txBody>
                  <a:tcPr marL="6375" marR="6375" marT="6375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709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Количество благоустроенных общественных территорий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комфортной среды проживания на территории муниципального образования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«Создание благоприятных условий для проживания граждан в многоквартирных домах, расположенных на территории Московской области»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8043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Замена детских игровых площадок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комфортной среды проживания на территории муниципального образования Московской области»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8043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Модернизация детских, игровых площадок, установленных ранее с привлечением средств бюджета Московской области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комфортной среды проживания на территории муниципального образования Московской области»</a:t>
                      </a:r>
                    </a:p>
                  </a:txBody>
                  <a:tcPr marL="6375" marR="6375" marT="6375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3" y="188640"/>
          <a:ext cx="8784974" cy="6480720"/>
        </p:xfrm>
        <a:graphic>
          <a:graphicData uri="http://schemas.openxmlformats.org/drawingml/2006/table">
            <a:tbl>
              <a:tblPr/>
              <a:tblGrid>
                <a:gridCol w="328851"/>
                <a:gridCol w="1550289"/>
                <a:gridCol w="786889"/>
                <a:gridCol w="590166"/>
                <a:gridCol w="660634"/>
                <a:gridCol w="505019"/>
                <a:gridCol w="505019"/>
                <a:gridCol w="484466"/>
                <a:gridCol w="505019"/>
                <a:gridCol w="449231"/>
                <a:gridCol w="516764"/>
                <a:gridCol w="1902627"/>
              </a:tblGrid>
              <a:tr h="85916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Установка шкафов управления наружным освещением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комфортной среды проживания на территории муниципального образования Московской области»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79528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комфортной среды проживания на территории муниципального образования Московской области»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0853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Обеспечено содержание дворовых территорий и общественных пространств за счет бюджетных средств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кв. км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1416,72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1416,72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1416,72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1416,72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1416,72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1416,72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комфортной среды проживания на территории муниципального образования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03 «Обеспечение комфортной среды проживания на территории муниципального образования Московской области»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F2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«Формирование комфортной городской среды»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1794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комфортной среды проживания на территории муниципального образования Московской области»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9979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отремонтированных пешеходных коммуникаций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комфортной среды проживания на территории муниципального образования Московской области»</a:t>
                      </a:r>
                    </a:p>
                  </a:txBody>
                  <a:tcPr marL="5699" marR="5699" marT="569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49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«Строительство и капитальный ремонт объектов социальной инфраструктуры»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5" y="980727"/>
          <a:ext cx="8856982" cy="5786396"/>
        </p:xfrm>
        <a:graphic>
          <a:graphicData uri="http://schemas.openxmlformats.org/drawingml/2006/table">
            <a:tbl>
              <a:tblPr/>
              <a:tblGrid>
                <a:gridCol w="494289"/>
                <a:gridCol w="1517355"/>
                <a:gridCol w="770173"/>
                <a:gridCol w="577630"/>
                <a:gridCol w="646601"/>
                <a:gridCol w="494289"/>
                <a:gridCol w="494289"/>
                <a:gridCol w="494289"/>
                <a:gridCol w="494289"/>
                <a:gridCol w="505785"/>
                <a:gridCol w="505785"/>
                <a:gridCol w="1862208"/>
              </a:tblGrid>
              <a:tr h="17936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608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58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01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18.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"Строительство и капитальный ремонт объектов социальной инфраструктуры"</a:t>
                      </a:r>
                    </a:p>
                  </a:txBody>
                  <a:tcPr marL="5936" marR="5936" marT="5936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06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18.3.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3. "Строительство (реконструкция), капитальный ремонт объектов образования"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07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Введены в эксплуатацию объекты общего образования в целях обеспечения односменного режима обучения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 «Организация строительства (реконструкции) объектов общего образования»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5299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Проведен капитальный ремонт дошкольных образовательных организаций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06  «Капитальный ремонт объектов дошкольного образования»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169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Оснащены средствами обучения и воспитания отремонтированные здания муниципальных дошкольных образовательных организаций и дошкольных отделений муниципальных общеобразовательных организаций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06  «Капитальный ремонт объектов дошкольного образования»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2128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Проведен капитальный ремонт, технически переоснащены и благоустроены территории дошкольных образовательных организаций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06  «Капитальный ремонт объектов дошкольного образования»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5606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Проведен капитальный ремонт, технически переоснащены и благоустроены территории общеобразовательных организаций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07 «Модернизация школьных систем образования в рамках государственной программы Российской Федерации "Развитие образования»</a:t>
                      </a:r>
                    </a:p>
                  </a:txBody>
                  <a:tcPr marL="5936" marR="5936" marT="5936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49498"/>
          </a:xfrm>
        </p:spPr>
        <p:txBody>
          <a:bodyPr>
            <a:noAutofit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«Переселение граждан из аварийного жилищного фонда»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округа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692696"/>
          <a:ext cx="8856987" cy="5972001"/>
        </p:xfrm>
        <a:graphic>
          <a:graphicData uri="http://schemas.openxmlformats.org/drawingml/2006/table">
            <a:tbl>
              <a:tblPr/>
              <a:tblGrid>
                <a:gridCol w="494290"/>
                <a:gridCol w="1517355"/>
                <a:gridCol w="770172"/>
                <a:gridCol w="577630"/>
                <a:gridCol w="646600"/>
                <a:gridCol w="494290"/>
                <a:gridCol w="494290"/>
                <a:gridCol w="494290"/>
                <a:gridCol w="494290"/>
                <a:gridCol w="505786"/>
                <a:gridCol w="505786"/>
                <a:gridCol w="1862208"/>
              </a:tblGrid>
              <a:tr h="147773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п/п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14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2028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год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2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8073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"Переселение граждан из аварийного жилищного фонда"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19.1.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1. Обеспечение устойчивого сокращения непригодного для проживания жилищного фонда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36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2024 Количество граждан, расселенных из аварийного жилищного фонда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Приоритетный 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человек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836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кв.м.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9259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расселенного аварийного жилищного фонда, за счет муниципальных программ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«Реализация мероприятий по предоставлению субсидии гражданам, переселяемым из аварийного жилищного фонда, на приобретение (строительство) жилых помещений»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94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19.2.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2. Обеспечение мероприятий по переселению граждан из аварийного жилищного фонда в Московской области</a:t>
                      </a:r>
                    </a:p>
                  </a:txBody>
                  <a:tcPr marL="4750" marR="4750" marT="4750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976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2.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0,033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0,033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«Переселение граждан из аварийного жилищного фонда»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6648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2.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человек 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0,001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0,001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7677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адресной программе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4750" marR="4750" marT="4750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188640"/>
          <a:ext cx="8784977" cy="6480719"/>
        </p:xfrm>
        <a:graphic>
          <a:graphicData uri="http://schemas.openxmlformats.org/drawingml/2006/table">
            <a:tbl>
              <a:tblPr/>
              <a:tblGrid>
                <a:gridCol w="328851"/>
                <a:gridCol w="1550289"/>
                <a:gridCol w="786890"/>
                <a:gridCol w="590167"/>
                <a:gridCol w="660635"/>
                <a:gridCol w="505018"/>
                <a:gridCol w="505018"/>
                <a:gridCol w="484467"/>
                <a:gridCol w="505018"/>
                <a:gridCol w="449233"/>
                <a:gridCol w="516763"/>
                <a:gridCol w="1902628"/>
              </a:tblGrid>
              <a:tr h="109928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адресной программе 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человек 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5112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2.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3741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2.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человек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3593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расселенного аварийного жилищного фонда за счет средств внебюджетных источников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78648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расселенного аварийного жилищного фонда, за счет муниципальных программ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63454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Количество граждан, расселенных из аварийного жилищного фонда, за счет муниципальных программ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человек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3593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расселенных из аварийного жилищного фонда за счет средств внебюджетных источников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человек 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5604" marR="5604" marT="5604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2" y="188640"/>
          <a:ext cx="8712969" cy="6563925"/>
        </p:xfrm>
        <a:graphic>
          <a:graphicData uri="http://schemas.openxmlformats.org/drawingml/2006/table">
            <a:tbl>
              <a:tblPr/>
              <a:tblGrid>
                <a:gridCol w="326700"/>
                <a:gridCol w="1540156"/>
                <a:gridCol w="781747"/>
                <a:gridCol w="586309"/>
                <a:gridCol w="656316"/>
                <a:gridCol w="498801"/>
                <a:gridCol w="498801"/>
                <a:gridCol w="481299"/>
                <a:gridCol w="498801"/>
                <a:gridCol w="446295"/>
                <a:gridCol w="507552"/>
                <a:gridCol w="1890192"/>
              </a:tblGrid>
              <a:tr h="543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19.3.</a:t>
                      </a:r>
                    </a:p>
                  </a:txBody>
                  <a:tcPr marL="5889" marR="5889" marT="5889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3. Обеспечение мероприятий по завершению адресной программы "Переселение граждан из аварийного жилищного фонда </a:t>
                      </a:r>
                      <a:b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Московской области"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1831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Целевой показатель 3: Количество квадратных метров непригодного для проживания жилищного фонда, признанного аварийными после 01.01.2017 года, расселенного по Подпрограмме 3.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      </a:t>
                      </a:r>
                      <a:br>
                        <a:rPr lang="ru-RU" sz="8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35511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Целевой показатель 4: 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3.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человек 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      </a:t>
                      </a:r>
                      <a:br>
                        <a:rPr lang="ru-RU" sz="8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5632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человек 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0,004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0,004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    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7963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0,07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0,07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     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5889" marR="5889" marT="5889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512" y="116631"/>
          <a:ext cx="8784976" cy="6552728"/>
        </p:xfrm>
        <a:graphic>
          <a:graphicData uri="http://schemas.openxmlformats.org/drawingml/2006/table">
            <a:tbl>
              <a:tblPr/>
              <a:tblGrid>
                <a:gridCol w="328849"/>
                <a:gridCol w="1550289"/>
                <a:gridCol w="786890"/>
                <a:gridCol w="590167"/>
                <a:gridCol w="660636"/>
                <a:gridCol w="505018"/>
                <a:gridCol w="505018"/>
                <a:gridCol w="484467"/>
                <a:gridCol w="505018"/>
                <a:gridCol w="449233"/>
                <a:gridCol w="516763"/>
                <a:gridCol w="1902628"/>
              </a:tblGrid>
              <a:tr h="3874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19.4.</a:t>
                      </a:r>
                    </a:p>
                  </a:txBody>
                  <a:tcPr marL="6007" marR="6007" marT="600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4. Обеспечение мероприятий по переселению граждан из аварийного жилищного фонда в Московской области, признанного таковым </a:t>
                      </a:r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после 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января 2017 года</a:t>
                      </a:r>
                    </a:p>
                  </a:txBody>
                  <a:tcPr marL="6007" marR="6007" marT="6007" marB="0" anchor="ctr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794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расселенного аварийного жилищного фонда за счет средств внебюджетных источников после 01.01.2017 года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«Переселение граждан из аварийного жилищного фонда в Московской области, признанного таковым после 1 января 2017 года»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8794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расселенных из аварийного жилищного фонда за счет средств внебюджетных источников после 01.01.2017 года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человек 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«Переселение граждан из аварийного жилищного фонда в Московской области, признанного таковым после 1 января 2017 года»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15260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4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2,08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0,897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0,97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1,41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«Переселение граждан из аварийного жилищного фонда в Московской области, признанного таковым после 1 января 2017 года»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22557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4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человек 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0,12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0,055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0,061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0,057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«Переселение граждан из аварийного жилищного фонда в Московской области, признанного таковым после 1 января 2017 года»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8794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расселенного аварийного жилищного фонда, за счет муниципальных программ после 01.01.2017 года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Тысяча квадратных метров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«Переселение граждан из аварийного жилищного фонда в Московской области, признанного таковым после 1 января 2017 года»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2328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расселенных из аварийного жилищного фонда, за счет муниципальных программ после 01.01.2017 года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человек 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«Переселение граждан из аварийного жилищного фонда в Московской области, признанного таковым после 1 января 2017 года»</a:t>
                      </a:r>
                    </a:p>
                  </a:txBody>
                  <a:tcPr marL="6007" marR="6007" marT="6007" marB="0">
                    <a:lnL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46D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ПЛАНИРУЕМЫХ ЦЕЛЕВЫХ ПОКАЗАТЕЛЯХ МУНИЦИПАЛЬНЫХ ПРОГРАММ В ДИНАМИКЕ 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79912" y="1700808"/>
            <a:ext cx="5122912" cy="293833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увязанный по ресурсам, исполнителям и срокам комплекс социально – экономических, организационно – хозяйственных и других мероприятий, обеспечивающих эффективное решение экономических, экологических, социальных и иных проблем развития городского округа.</a:t>
            </a:r>
          </a:p>
        </p:txBody>
      </p:sp>
      <p:pic>
        <p:nvPicPr>
          <p:cNvPr id="33794" name="Picture 2" descr="https://city-yaroslavl.ru/upload/iblock/b2a/11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96877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catherineasquithgallery.com/uploads/posts/2021-02/1613675346_21-p-fon-dlya-prezentatsii-tsel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095" y="5445224"/>
            <a:ext cx="1693903" cy="14127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Основными задачами и приоритетами бюджетной политики Рузского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муниципального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 на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2026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 и на плановый период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2027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2028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годов являются: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бюджетной системы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сохранение социальной направленности бюджета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достигнутого уровня заработной платы в бюджетной сфере;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соответствия расходных обязательств реальным доходным источникам и источникам покрытия дефицита бюджета;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1340768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реализацию мероприятий, направленных на достижение целей национальных проектов Российской Федерации, показателей государственных программ Московской области и муниципальных программ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недопущение образования просроченной кредиторской задолженности по принятым обязательствам;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совершенствование процедуры исполнения бюджета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бюджетного процесса и вовлечение в него граждан;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умеренной долговой нагрузки на бюджет Рузского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5805264"/>
            <a:ext cx="655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максимальное привлечение населения к электронным сервисам в части уплаты имущественных налогов.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«Здравоохранение»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4653136"/>
            <a:ext cx="3960440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720,00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рублей;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720,00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рублей; </a:t>
            </a:r>
          </a:p>
          <a:p>
            <a:pPr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720,00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рублей.</a:t>
            </a:r>
          </a:p>
        </p:txBody>
      </p:sp>
      <p:pic>
        <p:nvPicPr>
          <p:cNvPr id="59394" name="Picture 2" descr="https://micarrerauniversitaria.com/wp-content/uploads/2018/03/medicina-preventiva-31.jpg"/>
          <p:cNvPicPr>
            <a:picLocks noChangeAspect="1" noChangeArrowheads="1"/>
          </p:cNvPicPr>
          <p:nvPr/>
        </p:nvPicPr>
        <p:blipFill>
          <a:blip r:embed="rId2" cstate="print"/>
          <a:srcRect b="7178"/>
          <a:stretch>
            <a:fillRect/>
          </a:stretch>
        </p:blipFill>
        <p:spPr bwMode="auto">
          <a:xfrm>
            <a:off x="6146118" y="4409728"/>
            <a:ext cx="2997882" cy="2448272"/>
          </a:xfrm>
          <a:prstGeom prst="rect">
            <a:avLst/>
          </a:prstGeom>
          <a:noFill/>
        </p:spPr>
      </p:pic>
      <p:pic>
        <p:nvPicPr>
          <p:cNvPr id="59396" name="Picture 4" descr="https://moyaokruga.ru/img/image_big/e2df7501-7e80-4da1-8a60-68d5ed12fb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53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https://er-luhovicy.ru/img/user/c7c5d58f51e8cb05cdeda4a7b9661c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4228225" cy="2376263"/>
          </a:xfrm>
          <a:prstGeom prst="rect">
            <a:avLst/>
          </a:prstGeom>
          <a:noFill/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4319464" y="1556792"/>
            <a:ext cx="4824536" cy="309634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программы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улучшение состояния здоровья населения и увеличение ожидаемой продолжительности жизни, развитие первичной медико-санитарной помощи путем развития системы раннего выявления заболеваний, патологических состояний и факторов их развития, включая проведение медицинских осмотров и диспансеризации населения, а также привлечение и закрепление медицинских кадров в учреждениях здравоохранения Рузского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гмуниципального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округа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«Культура и туризм»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0418" name="Picture 2" descr="https://xn--12-kmc.xn--80aafey1amqq.xn--d1acj3b/images/events/cover/0a5d5c4c993bb8a05561e0050545e0f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518" y="4437112"/>
            <a:ext cx="363648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21328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доступности населения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 Московской области к культурным ценностям и удовлетворение культурных потребностей граждан, повышение качества услуг в сфере культуры в Рузском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округе Московской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502 451,97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484 873,61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480 628,76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35597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«Образование»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44" name="Picture 4" descr="https://kartinkin.net/uploads/posts/2022-02/1645072325_43-kartinkin-net-p-kartinki-bez-fona-dlya-prezentatsii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419872" cy="2841914"/>
          </a:xfrm>
          <a:prstGeom prst="rect">
            <a:avLst/>
          </a:prstGeom>
          <a:noFill/>
        </p:spPr>
      </p:pic>
      <p:pic>
        <p:nvPicPr>
          <p:cNvPr id="61448" name="Picture 8" descr="https://www.adams-trade.com/wp-content/uploads/2019/02/kartink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61048"/>
            <a:ext cx="4099436" cy="278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27584" y="1988840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создание условий для получения качественного образования и успешной социализации детей и подростков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2 334 602,67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2 309 298,03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2 246 471,25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«Социальная защита населения»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2466" name="Picture 2" descr="https://online-buhuchet.ru/wp-content/uploads/2021/11/457eb5238cd7f28655abc78f62a7027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536" y="4337720"/>
            <a:ext cx="2551464" cy="2520280"/>
          </a:xfrm>
          <a:prstGeom prst="rect">
            <a:avLst/>
          </a:prstGeom>
          <a:noFill/>
        </p:spPr>
      </p:pic>
      <p:pic>
        <p:nvPicPr>
          <p:cNvPr id="62468" name="Picture 4" descr="https://kcson.stv.socinfo.ru/media/2018/06/21/1238190204/image_image_2769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907439" cy="30243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1960" y="1556792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социальная поддержка граждан по оплате жилых помещений и коммунальных услуг, формирование условий для беспрепятственного доступа инвалидов и других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групп населения к приоритетным объектам и услугам в сфере культуры, образования, пешеходной инфраструктуры и физической культуры, и спорта в Рузском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округе, создание условий для отдыха и оздоровления детей в возрасте от семи до пятнадцати лет, развитие и поддержка социально ориентированных некоммерческих организаций.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34 495,04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34 809,13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36 528,53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«Спорт»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40768"/>
            <a:ext cx="48965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возможности жителям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  систематически заниматься физической культурой и спортом,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Рузском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округе, обеспечение эффективного финансового, информационного, методического и кадрового сопровождения деятельности</a:t>
            </a:r>
          </a:p>
        </p:txBody>
      </p:sp>
      <p:pic>
        <p:nvPicPr>
          <p:cNvPr id="63490" name="Picture 2" descr="https://icqinfo.ru/800/600/https/images.golos.io/DQmVTUiMFEo3LPG9a4Qofsm4VvYd5dNEaoVFh54TJVfSkUV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4139952" cy="2204864"/>
          </a:xfrm>
          <a:prstGeom prst="rect">
            <a:avLst/>
          </a:prstGeom>
          <a:noFill/>
        </p:spPr>
      </p:pic>
      <p:pic>
        <p:nvPicPr>
          <p:cNvPr id="63494" name="Picture 6" descr="https://dopportal.amurobl.ru/images/events/cover/667f5dc087401402a11b39e5e0a1837e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12776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1960" y="4797152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161 720,53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145 435,07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147 718,51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сельского хозяйства»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4514" name="Picture 2" descr="https://sun9-67.userapi.com/p-HW9KxghIOx25awY47SOmeJ9k6dJcaKWPZHUw/j_ucIUOv_k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628800"/>
          </a:xfrm>
          <a:prstGeom prst="rect">
            <a:avLst/>
          </a:prstGeom>
          <a:noFill/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64072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7544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устойчивое развитие сельских территорий, повышение уровня жизни сельского населения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284984"/>
            <a:ext cx="4572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22 109,61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22 652,61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23 191,61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https://phonoteka.org/uploads/posts/2021-04/1619758259_8-phonoteka_org-p-kartinki-dlya-prezentatsii-ekologiya-bez-f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829" y="0"/>
            <a:ext cx="1536171" cy="11521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1296144"/>
          </a:xfrm>
        </p:spPr>
        <p:txBody>
          <a:bodyPr>
            <a:normAutofit fontScale="90000"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«Экология и окружающая среда»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5538" name="AutoShape 2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4" name="Picture 8" descr="https://www.bsau.ru/upload/iblock/968/%D1%8D%D0%BA%D0%BE%D0%BB%D0%BE%D0%B3%D0%B8%D1%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315534"/>
            <a:ext cx="4067944" cy="2542465"/>
          </a:xfrm>
          <a:prstGeom prst="rect">
            <a:avLst/>
          </a:prstGeom>
          <a:noFill/>
        </p:spPr>
      </p:pic>
      <p:pic>
        <p:nvPicPr>
          <p:cNvPr id="65548" name="Picture 12" descr="https://dunyo.info/uploads/post/1605293862.5521.png"/>
          <p:cNvPicPr>
            <a:picLocks noChangeAspect="1" noChangeArrowheads="1"/>
          </p:cNvPicPr>
          <p:nvPr/>
        </p:nvPicPr>
        <p:blipFill>
          <a:blip r:embed="rId4" cstate="print"/>
          <a:srcRect l="21136" r="22852" b="3021"/>
          <a:stretch>
            <a:fillRect/>
          </a:stretch>
        </p:blipFill>
        <p:spPr bwMode="auto">
          <a:xfrm>
            <a:off x="467544" y="1628800"/>
            <a:ext cx="2900482" cy="27363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99992" y="198884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конституционного права жителей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благоприятную окружающую среду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797152"/>
            <a:ext cx="41764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63 065,40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132 169,60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15 567,98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16824" cy="165618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«Безопасность и обеспечение безопасности жизнедеятельности населения»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6562" name="Picture 2" descr="https://madoudetsad10.ucoz.ru/_tbkp/Pe0MKRuj61M-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33448"/>
            <a:ext cx="9144000" cy="23245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44824"/>
            <a:ext cx="439248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комплексное обеспечение безопасности населения и объектов на территории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 Московской области, повышение уровня и результативности профилактики преступлений и правонарушений.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49289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119 744,62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103 376,64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106 348,79 тыс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penzavzglyad.ru/images/uploads/735a8bedcb704aea5c365768c7e39c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428" y="4221088"/>
            <a:ext cx="396257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«Жилище»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7588" name="Picture 4" descr="https://xn----7sbhhxewmlhe5j.xn--p1ai/wp-content/uploads/stoimost-1536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7984" y="191683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повышение доступности жилья для населения, обеспечение безопасных и комфортных условий проживания в Рузском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27 861,20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21 909,90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17 067,00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1556792"/>
          </a:xfrm>
        </p:spPr>
        <p:txBody>
          <a:bodyPr>
            <a:noAutofit/>
          </a:bodyPr>
          <a:lstStyle/>
          <a:p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инженерной инфраструктуры, </a:t>
            </a:r>
            <a:r>
              <a:rPr lang="ru-RU" sz="2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энергоэффективности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обеспечение комфортных условий проживания, повышения качества и условий жизни населения на территории Рузского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округа,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эффективности, развитие газификации на территории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Рузского муниципального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округа.</a:t>
            </a:r>
          </a:p>
        </p:txBody>
      </p:sp>
      <p:pic>
        <p:nvPicPr>
          <p:cNvPr id="68610" name="Picture 2" descr="https://gradrazvitie.ru/wp-content/uploads/2022/06/B7XN2fOa3pVyV6ndFUJ0SEaGSrZTB3CGJ7KBdCu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600897"/>
            <a:ext cx="3995936" cy="2257103"/>
          </a:xfrm>
          <a:prstGeom prst="rect">
            <a:avLst/>
          </a:prstGeom>
          <a:noFill/>
        </p:spPr>
      </p:pic>
      <p:pic>
        <p:nvPicPr>
          <p:cNvPr id="68612" name="Picture 4" descr="https://pbs.twimg.com/media/Dj6ZkXCXgAAQw7R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54325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4869160"/>
            <a:ext cx="446449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2 626 925,01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453 682,93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484 618,50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рублей.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6828</TotalTime>
  <Words>26418</Words>
  <Application>Microsoft Office PowerPoint</Application>
  <PresentationFormat>Экран (4:3)</PresentationFormat>
  <Paragraphs>7228</Paragraphs>
  <Slides>115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16" baseType="lpstr">
      <vt:lpstr>Аспект</vt:lpstr>
      <vt:lpstr>Бюджет для граждан  На основе проекта бюджета   Рузского муниципального округа  на 2026 год  и плановый период 2027 и 2028 годов</vt:lpstr>
      <vt:lpstr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 Бюджетная система —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  Бюджетный процесс —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  Доходы бюджета - 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  Расходы бюджета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 Межбюджетные трансферты - 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  Субсидии- межбюджетные трансферты, предоставляемые в целях софинансирования расходных обязательств, возникающих при выполнении полномочий.  Субвенции - 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  Дотации - межбюджетные трансферты, предоставляемые на безвозмездной и безвозвратной основе без установления направлений их использования. </vt:lpstr>
      <vt:lpstr>Какие бывают виды бюджетов?</vt:lpstr>
      <vt:lpstr>Прогноз численности населения на 01.01.2026</vt:lpstr>
      <vt:lpstr>Слайд 5</vt:lpstr>
      <vt:lpstr>Слайд 6</vt:lpstr>
      <vt:lpstr>Основы формирования бюджета Рузского муниципального округа на 2026 год и на плановый период 2027 и 2028 годов</vt:lpstr>
      <vt:lpstr>Информация об основных показателях социально-экономического развития </vt:lpstr>
      <vt:lpstr>Основными задачами и приоритетами бюджетной политики Рузского муниципального округа на 2026 год и на плановый период 2027 и 2028 годов являются: </vt:lpstr>
      <vt:lpstr>Информация о выполнении основных характеристик бюджета  Рузского муниципального округа</vt:lpstr>
      <vt:lpstr>Основные характеристики бюджета  Рузского муниципального округа</vt:lpstr>
      <vt:lpstr>Слайд 12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Объем и структура  налоговых и неналоговых доходов, а также межбюджетных трансфертов, поступивших в бюджет Рузского муниципального округа </vt:lpstr>
      <vt:lpstr>Информация об удельном объеме налоговых и неналоговых доходов бюджета Рузского муниципального округа в расчете на душу населения в сравнении с другими муниципальными образованиями Московской области</vt:lpstr>
      <vt:lpstr>Информация о налоговых ставках и льготах по местным налогам, действующим на территории Рузского муниципального округа</vt:lpstr>
      <vt:lpstr>Информация о налоговых ставках и льготах по местным налогам, действующим на территории Рузского муниципального округа</vt:lpstr>
      <vt:lpstr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vt:lpstr>
      <vt:lpstr>Объем выпадающих доходов по льготам, предоставленным органами местного самоуправления</vt:lpstr>
      <vt:lpstr>Объем выпадающих доходов по льготам, предоставленным органами местного самоуправления</vt:lpstr>
      <vt:lpstr>Налоговые льготы, установленные в муниципальных образованиях дополнительно  к льготам, предусмотренным Налоговым кодексом Российской Федерации</vt:lpstr>
      <vt:lpstr>Расходы бюджета  Рузского муниципального округа</vt:lpstr>
      <vt:lpstr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 Рузского муниципального округа</vt:lpstr>
      <vt:lpstr>Расходы бюджета Рузского муниципального округа</vt:lpstr>
      <vt:lpstr>Слайд 40</vt:lpstr>
      <vt:lpstr>Расходы бюджета Рузского муниципального округа на 2026 год и плановый период 2027 и 2028 годов по разделам и подразделам бюджетной классификации в сравнении с ожидаемым исполнением бюджета 2025 года</vt:lpstr>
      <vt:lpstr>Информация о расходах бюджета с учетом интересов целевых групп пользователей планируемые к реализации в 2026 -2028 годах в Рузском муниципальном округе</vt:lpstr>
      <vt:lpstr>Информация о расходах бюджета Рузского муниципального округа  на 2026 год и плановый период 2027 и 2028 годов в разрезе муниципальных программ с указанием планируемых целевых показателей программ в динамике</vt:lpstr>
      <vt:lpstr>Расходы бюджета Рузского муниципального округа на 2026 год и плановый период 2027 и 2028 годов в разрезе муниципальных программ</vt:lpstr>
      <vt:lpstr>Показатели муниципальной программы «Здравоохранение» Рузского муниципального округа</vt:lpstr>
      <vt:lpstr>Показатели муниципальной программы  «Культура и туризм» Рузского муниципального округа</vt:lpstr>
      <vt:lpstr>Слайд 47</vt:lpstr>
      <vt:lpstr>Слайд 48</vt:lpstr>
      <vt:lpstr>Показатели муниципальной программы «Образование» Рузского муниципального округа</vt:lpstr>
      <vt:lpstr>Слайд 50</vt:lpstr>
      <vt:lpstr>Слайд 51</vt:lpstr>
      <vt:lpstr>Показатели муниципальной программы «Социальная защита населения» Рузского муниципального округа</vt:lpstr>
      <vt:lpstr>Слайд 53</vt:lpstr>
      <vt:lpstr>Показатели муниципальной программы «Спорт» Рузского муниципального округа</vt:lpstr>
      <vt:lpstr>Слайд 55</vt:lpstr>
      <vt:lpstr>Показатели муниципальной программы «Развитие сельского хозяйства» Рузского муниципального округа</vt:lpstr>
      <vt:lpstr>Слайд 57</vt:lpstr>
      <vt:lpstr>Показатели муниципальной программы «Экология и окружающая среда» Рузского муниципального округа</vt:lpstr>
      <vt:lpstr>Слайд 59</vt:lpstr>
      <vt:lpstr>Показатели муниципальной программы «Безопасность и обеспечение безопасности жизнедеятельности населения» Рузского муниципального округа</vt:lpstr>
      <vt:lpstr>Слайд 61</vt:lpstr>
      <vt:lpstr>Слайд 62</vt:lpstr>
      <vt:lpstr>Слайд 63</vt:lpstr>
      <vt:lpstr>Показатели муниципальной программы «Жилище» Рузского муниципального округа</vt:lpstr>
      <vt:lpstr>Слайд 65</vt:lpstr>
      <vt:lpstr>Показатели муниципальной программы «Развитие инженерной инфраструктуры, энергоэффективности и отрасли обращения с отходами» Рузского муниципального округа</vt:lpstr>
      <vt:lpstr>Слайд 67</vt:lpstr>
      <vt:lpstr>Слайд 68</vt:lpstr>
      <vt:lpstr>Слайд 69</vt:lpstr>
      <vt:lpstr>Показатели муниципальной программы «Предпринимательство» Рузского муниципального округа</vt:lpstr>
      <vt:lpstr>Слайд 71</vt:lpstr>
      <vt:lpstr>Слайд 72</vt:lpstr>
      <vt:lpstr>Показатели муниципальной программы «Управление имуществом и муниципальными финансами» Рузского муниципального округа</vt:lpstr>
      <vt:lpstr>Слайд 74</vt:lpstr>
      <vt:lpstr>Показатели муниципальной программы «Развитие институтов гражданского общества, повышение эффективности местного самоуправления и реализации молодежной политики» Рузского муниципального округа</vt:lpstr>
      <vt:lpstr>Слайд 76</vt:lpstr>
      <vt:lpstr>Показатели муниципальной программы «Развитие и функционирование дорожно-транспортного комплекса»</vt:lpstr>
      <vt:lpstr>Показатели муниципальной программы «Цифровое муниципальное образование» Рузского муниципального округа</vt:lpstr>
      <vt:lpstr>Слайд 79</vt:lpstr>
      <vt:lpstr>Показатели муниципальной программы «Архитектура и градостроительство» Рузского муниципального округа</vt:lpstr>
      <vt:lpstr>Показатели муниципальной программы «Формирование современной комфортной городской среды» Рузского муниципального округа</vt:lpstr>
      <vt:lpstr>Слайд 82</vt:lpstr>
      <vt:lpstr>Слайд 83</vt:lpstr>
      <vt:lpstr>Показатели муниципальной программы «Строительство и капитальный ремонт объектов социальной инфраструктуры» Рузского муниципального округа</vt:lpstr>
      <vt:lpstr>Показатели муниципальной программы «Переселение граждан из аварийного жилищного фонда» Рузского муниципального округа</vt:lpstr>
      <vt:lpstr>Слайд 86</vt:lpstr>
      <vt:lpstr>Слайд 87</vt:lpstr>
      <vt:lpstr>Слайд 88</vt:lpstr>
      <vt:lpstr>ИНФОРМАЦИЯ О ПЛАНИРУЕМЫХ ЦЕЛЕВЫХ ПОКАЗАТЕЛЯХ МУНИЦИПАЛЬНЫХ ПРОГРАММ В ДИНАМИКЕ </vt:lpstr>
      <vt:lpstr>Муниципальная программа «Здравоохранение»</vt:lpstr>
      <vt:lpstr>Муниципальная программа «Культура и туризм»</vt:lpstr>
      <vt:lpstr>Муниципальная программа «Образование»</vt:lpstr>
      <vt:lpstr>Муниципальная программа «Социальная защита населения»</vt:lpstr>
      <vt:lpstr>Муниципальная программа «Спорт»</vt:lpstr>
      <vt:lpstr>Муниципальная программа «Развитие сельского хозяйства»</vt:lpstr>
      <vt:lpstr>Муниципальная программа «Экология и окружающая среда»</vt:lpstr>
      <vt:lpstr>Муниципальная программа «Безопасность и обеспечение безопасности жизнедеятельности населения»</vt:lpstr>
      <vt:lpstr>Муниципальная программа  «Жилище»</vt:lpstr>
      <vt:lpstr>Муниципальная программа  «Развитие инженерной инфраструктуры, энергоэффективности»</vt:lpstr>
      <vt:lpstr>Муниципальная программа «Предпринимательство»</vt:lpstr>
      <vt:lpstr>Муниципальная программа «Управление имуществом и муниципальными финансами»</vt:lpstr>
      <vt:lpstr>Муниципальная программа  «Развитие институтов гражданского общества, повышение эффективности местного самоуправления и реализации молодежной политики»</vt:lpstr>
      <vt:lpstr>Муниципальная программа  «Развитие и функционирование дорожно-транспортного комплекса»</vt:lpstr>
      <vt:lpstr>Муниципальная программа «Цифровое муниципальное образование»</vt:lpstr>
      <vt:lpstr>Муниципальная программа «Архитектура  и градостроительство»</vt:lpstr>
      <vt:lpstr>Муниципальная программа «Формирование современной комфортной городской среды»</vt:lpstr>
      <vt:lpstr>Муниципальная программа  «Переселение граждан из аварийного жилищного фонда»</vt:lpstr>
      <vt:lpstr>Муниципальная программа  «Чистый округ»</vt:lpstr>
      <vt:lpstr>Информация об общественно значимых проектах, реализуемых на территории Рузского муниципального округа в 2026-2028 годах</vt:lpstr>
      <vt:lpstr>Информация об общественно значимых проектах, реализуемых на территории Рузского муниципального округа в 2026-2028 годах</vt:lpstr>
      <vt:lpstr>Дефицит бюджета Рузского муниципального округа</vt:lpstr>
      <vt:lpstr>Планируемые расходы в рамках «Федерального проекта»</vt:lpstr>
      <vt:lpstr>Планируемые расходы в рамках «Федерального проекта»</vt:lpstr>
      <vt:lpstr>Контактная информация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User</dc:creator>
  <cp:lastModifiedBy>User</cp:lastModifiedBy>
  <cp:revision>618</cp:revision>
  <dcterms:created xsi:type="dcterms:W3CDTF">2022-11-07T11:57:23Z</dcterms:created>
  <dcterms:modified xsi:type="dcterms:W3CDTF">2025-11-13T12:58:49Z</dcterms:modified>
</cp:coreProperties>
</file>