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35"/>
  </p:notesMasterIdLst>
  <p:sldIdLst>
    <p:sldId id="257" r:id="rId2"/>
    <p:sldId id="273" r:id="rId3"/>
    <p:sldId id="288" r:id="rId4"/>
    <p:sldId id="274" r:id="rId5"/>
    <p:sldId id="258" r:id="rId6"/>
    <p:sldId id="269" r:id="rId7"/>
    <p:sldId id="270" r:id="rId8"/>
    <p:sldId id="259" r:id="rId9"/>
    <p:sldId id="260" r:id="rId10"/>
    <p:sldId id="261" r:id="rId11"/>
    <p:sldId id="263" r:id="rId12"/>
    <p:sldId id="264" r:id="rId13"/>
    <p:sldId id="265" r:id="rId14"/>
    <p:sldId id="266" r:id="rId15"/>
    <p:sldId id="267" r:id="rId16"/>
    <p:sldId id="268" r:id="rId17"/>
    <p:sldId id="262" r:id="rId18"/>
    <p:sldId id="275" r:id="rId19"/>
    <p:sldId id="276" r:id="rId20"/>
    <p:sldId id="277" r:id="rId21"/>
    <p:sldId id="278" r:id="rId22"/>
    <p:sldId id="279" r:id="rId23"/>
    <p:sldId id="280" r:id="rId24"/>
    <p:sldId id="290" r:id="rId25"/>
    <p:sldId id="291" r:id="rId26"/>
    <p:sldId id="289" r:id="rId27"/>
    <p:sldId id="281" r:id="rId28"/>
    <p:sldId id="282" r:id="rId29"/>
    <p:sldId id="283" r:id="rId30"/>
    <p:sldId id="284" r:id="rId31"/>
    <p:sldId id="285" r:id="rId32"/>
    <p:sldId id="286" r:id="rId33"/>
    <p:sldId id="287" r:id="rId3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77" autoAdjust="0"/>
    <p:restoredTop sz="94660"/>
  </p:normalViewPr>
  <p:slideViewPr>
    <p:cSldViewPr>
      <p:cViewPr varScale="1">
        <p:scale>
          <a:sx n="109" d="100"/>
          <a:sy n="109" d="100"/>
        </p:scale>
        <p:origin x="173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ED4F2D-7D19-4B56-B7BE-3E16756FCB14}" type="datetimeFigureOut">
              <a:rPr lang="ru-RU" smtClean="0"/>
              <a:t>05.05.2025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50AA43-B0F0-475B-B67B-BB659DACED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63848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22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just"/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Этимология слова коррупция производна от латинского глагола «</a:t>
            </a:r>
            <a:r>
              <a:rPr lang="en-US" altLang="ru-RU" dirty="0" err="1">
                <a:latin typeface="Times New Roman" pitchFamily="18" charset="0"/>
                <a:cs typeface="Times New Roman" pitchFamily="18" charset="0"/>
              </a:rPr>
              <a:t>corrumpere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», употребляемого в значениях</a:t>
            </a:r>
            <a:r>
              <a:rPr lang="en-US" alt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«ломать», «нарушать», «</a:t>
            </a:r>
            <a:r>
              <a:rPr lang="vi-VN" altLang="ru-RU" dirty="0">
                <a:latin typeface="Times New Roman" pitchFamily="18" charset="0"/>
                <a:cs typeface="Times New Roman" pitchFamily="18" charset="0"/>
              </a:rPr>
              <a:t>растлевать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».</a:t>
            </a:r>
          </a:p>
          <a:p>
            <a:pPr algn="just"/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Под коррупцией обычно понимается противоправное использование должностным  или иным лицом своего положения в целях получения ненадлежащей выгоды для себя или третьих лиц, представление другими лицами такой выгоды,  а также посредничество и иные формы содействия в совершении указанных деяний</a:t>
            </a:r>
          </a:p>
          <a:p>
            <a:endParaRPr lang="ru-RU" altLang="ru-RU" dirty="0"/>
          </a:p>
        </p:txBody>
      </p:sp>
      <p:sp>
        <p:nvSpPr>
          <p:cNvPr id="5222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D9326E9-6C39-427B-9BA2-C3B42F08B35A}" type="slidenum">
              <a:rPr lang="ru-RU" altLang="ru-RU" smtClean="0"/>
              <a:pPr eaLnBrk="1" hangingPunct="1"/>
              <a:t>2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50AA43-B0F0-475B-B67B-BB659DACED35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0190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6480C8-0CDC-4EEA-926C-3EC749AA7233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25489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65F97-4D8E-4BFA-B5CE-C1354E3896B6}" type="datetimeFigureOut">
              <a:rPr lang="ru-RU" smtClean="0"/>
              <a:t>05.05.2025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6B5FC-C9E5-4205-8650-08C312241A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136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65F97-4D8E-4BFA-B5CE-C1354E3896B6}" type="datetimeFigureOut">
              <a:rPr lang="ru-RU" smtClean="0"/>
              <a:t>05.05.2025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6B5FC-C9E5-4205-8650-08C312241A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5237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65F97-4D8E-4BFA-B5CE-C1354E3896B6}" type="datetimeFigureOut">
              <a:rPr lang="ru-RU" smtClean="0"/>
              <a:t>05.05.2025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6B5FC-C9E5-4205-8650-08C312241A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53470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304802"/>
            <a:ext cx="7543800" cy="14319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1066800" y="1981200"/>
            <a:ext cx="7543800" cy="4114800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EE9958-DBC6-410B-8156-726E51ED6FE6}" type="datetime1">
              <a:rPr lang="ru-RU" altLang="ru-RU" smtClean="0"/>
              <a:t>05.05.2025</a:t>
            </a:fld>
            <a:endParaRPr lang="ru-RU" altLang="ru-RU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9902D3-4F64-47FA-8442-97A89E9E0AB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35607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65F97-4D8E-4BFA-B5CE-C1354E3896B6}" type="datetimeFigureOut">
              <a:rPr lang="ru-RU" smtClean="0"/>
              <a:t>05.05.2025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6B5FC-C9E5-4205-8650-08C312241A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94122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65F97-4D8E-4BFA-B5CE-C1354E3896B6}" type="datetimeFigureOut">
              <a:rPr lang="ru-RU" smtClean="0"/>
              <a:t>05.05.2025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6B5FC-C9E5-4205-8650-08C312241A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4697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65F97-4D8E-4BFA-B5CE-C1354E3896B6}" type="datetimeFigureOut">
              <a:rPr lang="ru-RU" smtClean="0"/>
              <a:t>05.05.2025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6B5FC-C9E5-4205-8650-08C312241A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0734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65F97-4D8E-4BFA-B5CE-C1354E3896B6}" type="datetimeFigureOut">
              <a:rPr lang="ru-RU" smtClean="0"/>
              <a:t>05.05.2025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6B5FC-C9E5-4205-8650-08C312241A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6810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65F97-4D8E-4BFA-B5CE-C1354E3896B6}" type="datetimeFigureOut">
              <a:rPr lang="ru-RU" smtClean="0"/>
              <a:t>05.05.2025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6B5FC-C9E5-4205-8650-08C312241A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2991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65F97-4D8E-4BFA-B5CE-C1354E3896B6}" type="datetimeFigureOut">
              <a:rPr lang="ru-RU" smtClean="0"/>
              <a:t>05.05.2025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6B5FC-C9E5-4205-8650-08C312241A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1771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65F97-4D8E-4BFA-B5CE-C1354E3896B6}" type="datetimeFigureOut">
              <a:rPr lang="ru-RU" smtClean="0"/>
              <a:t>05.05.2025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6B5FC-C9E5-4205-8650-08C312241A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624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65F97-4D8E-4BFA-B5CE-C1354E3896B6}" type="datetimeFigureOut">
              <a:rPr lang="ru-RU" smtClean="0"/>
              <a:t>05.05.2025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6B5FC-C9E5-4205-8650-08C312241A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1804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665F97-4D8E-4BFA-B5CE-C1354E3896B6}" type="datetimeFigureOut">
              <a:rPr lang="ru-RU" smtClean="0"/>
              <a:t>05.05.2025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A6B5FC-C9E5-4205-8650-08C312241A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2445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0781CA23F11174FA950C1226666645D057BF6DBD5484D127BD21BD98739605480BC5E05F487E0FB69A5B2B8316C639A37C8768434AM6Q0O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hyperlink" Target="https://izak.ru/institute/announcements/mezhdunarodnaya-nauchno-prakticheskaya-konferentsiya-xiv-evraziyskiy-antikorruptsionnyy-forum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3"/>
          <p:cNvSpPr>
            <a:spLocks noGrp="1"/>
          </p:cNvSpPr>
          <p:nvPr>
            <p:ph type="subTitle" idx="1"/>
          </p:nvPr>
        </p:nvSpPr>
        <p:spPr>
          <a:xfrm>
            <a:off x="370878" y="4059072"/>
            <a:ext cx="8338116" cy="2610289"/>
          </a:xfrm>
        </p:spPr>
        <p:txBody>
          <a:bodyPr>
            <a:normAutofit fontScale="85000" lnSpcReduction="10000"/>
          </a:bodyPr>
          <a:lstStyle/>
          <a:p>
            <a:pPr algn="just"/>
            <a:endParaRPr lang="ru-RU" sz="2000" dirty="0">
              <a:solidFill>
                <a:schemeClr val="tx1"/>
              </a:solidFill>
            </a:endParaRPr>
          </a:p>
          <a:p>
            <a:pPr algn="just"/>
            <a:r>
              <a:rPr lang="en-U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Цирин Артем Михайлович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endParaRPr lang="en-U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ru-RU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секретарь Бюро Междисциплинарного совета по координации научного и учебно-методического обеспечения противодействия коррупции,</a:t>
            </a:r>
            <a:r>
              <a:rPr lang="en-US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ведущий научный сотрудник отдела методологии противодействия коррупции Института законодательства и сравнительного правоведения при Правительстве Российской Федерации, член Информационно-аналитического правового центра и экспертно-консультативного совета ПА ОДКБ, член Комиссии по координации работы по противодействию коррупции в МО, кандидат юридических наук.</a:t>
            </a:r>
          </a:p>
          <a:p>
            <a:pPr algn="just"/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sz="2000" b="1" dirty="0">
              <a:solidFill>
                <a:schemeClr val="tx1"/>
              </a:solidFill>
            </a:endParaRPr>
          </a:p>
          <a:p>
            <a:endParaRPr lang="en-US" sz="20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2"/>
          <p:cNvSpPr txBox="1">
            <a:spLocks/>
          </p:cNvSpPr>
          <p:nvPr/>
        </p:nvSpPr>
        <p:spPr>
          <a:xfrm>
            <a:off x="604648" y="2924944"/>
            <a:ext cx="8352928" cy="15841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endParaRPr lang="ru-RU" sz="11200" i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1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Противодействие коррупции: </a:t>
            </a:r>
          </a:p>
          <a:p>
            <a:r>
              <a:rPr lang="ru-RU" sz="11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изменения в правовом регулировании и новая судебная практика </a:t>
            </a:r>
            <a:br>
              <a:rPr lang="ru-RU" sz="11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1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1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1200" i="1" dirty="0">
                <a:solidFill>
                  <a:schemeClr val="accent3">
                    <a:lumMod val="50000"/>
                  </a:schemeClr>
                </a:solidFill>
              </a:rPr>
              <a:t> </a:t>
            </a:r>
            <a:r>
              <a:rPr lang="ru-RU" sz="12000" b="1" i="1" dirty="0"/>
              <a:t/>
            </a:r>
            <a:br>
              <a:rPr lang="ru-RU" sz="12000" b="1" i="1" dirty="0"/>
            </a:br>
            <a:r>
              <a:rPr lang="ru-RU" sz="12000" i="1" dirty="0"/>
              <a:t/>
            </a:r>
            <a:br>
              <a:rPr lang="ru-RU" sz="12000" i="1" dirty="0"/>
            </a:br>
            <a:r>
              <a:rPr lang="ru-RU" sz="12000" i="1" dirty="0"/>
              <a:t/>
            </a:r>
            <a:br>
              <a:rPr lang="ru-RU" sz="12000" i="1" dirty="0"/>
            </a:br>
            <a:r>
              <a:rPr lang="ru-RU" sz="12000" i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0" i="1" dirty="0">
                <a:latin typeface="Times New Roman" pitchFamily="18" charset="0"/>
                <a:cs typeface="Times New Roman" pitchFamily="18" charset="0"/>
              </a:rPr>
            </a:br>
            <a:r>
              <a:rPr lang="ru-RU" sz="12000" i="1" dirty="0"/>
              <a:t/>
            </a:r>
            <a:br>
              <a:rPr lang="ru-RU" sz="12000" i="1" dirty="0"/>
            </a:br>
            <a:r>
              <a:rPr lang="ru-RU" sz="12000" i="1" dirty="0"/>
              <a:t/>
            </a:r>
            <a:br>
              <a:rPr lang="ru-RU" sz="12000" i="1" dirty="0"/>
            </a:br>
            <a:endParaRPr lang="ru-RU" sz="12000" b="1" i="1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3544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188640"/>
            <a:ext cx="7886700" cy="919009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Антикоррупционная политика в России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196752"/>
            <a:ext cx="8063365" cy="5400600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В Российской Федерации противодействие коррупции является </a:t>
            </a:r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стратегической государственной задачей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для реализации которой требуется объединение усилий органов государственной власти, местного самоуправления, институтов гражданского общества, организаций и физических лиц.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Государственная антикоррупционная политика ориентирована не только на сокращение ситуативных проявлений коррупции (коррупционных правонарушений), но также и на </a:t>
            </a:r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выявление и устранение причин и условий, способствующих коррупции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Для решения данных задач необходимо эффективное законодательство и высокий уровень правосознания населения.</a:t>
            </a:r>
          </a:p>
          <a:p>
            <a:pPr marL="0" indent="0" algn="just">
              <a:buNone/>
            </a:pPr>
            <a:endParaRPr lang="ru-RU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7E4B0-282A-4D34-9252-6F26FE18A268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2381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260648"/>
            <a:ext cx="8532440" cy="831273"/>
          </a:xfrm>
        </p:spPr>
        <p:txBody>
          <a:bodyPr>
            <a:noAutofit/>
          </a:bodyPr>
          <a:lstStyle/>
          <a:p>
            <a:pPr fontAlgn="base">
              <a:lnSpc>
                <a:spcPct val="80000"/>
              </a:lnSpc>
              <a:spcBef>
                <a:spcPts val="600"/>
              </a:spcBef>
              <a:spcAft>
                <a:spcPct val="0"/>
              </a:spcAft>
              <a:buClr>
                <a:srgbClr val="FF0000"/>
              </a:buClr>
              <a:buSzPct val="90000"/>
            </a:pPr>
            <a:r>
              <a:rPr lang="ru-RU" altLang="ru-RU" sz="2400" b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Ответы 590 коррупционных преступников, отбывающих наказание в колониях</a:t>
            </a:r>
          </a:p>
        </p:txBody>
      </p:sp>
      <p:graphicFrame>
        <p:nvGraphicFramePr>
          <p:cNvPr id="14379" name="Group 4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9151329"/>
              </p:ext>
            </p:extLst>
          </p:nvPr>
        </p:nvGraphicFramePr>
        <p:xfrm>
          <a:off x="3108176" y="1196752"/>
          <a:ext cx="6035823" cy="5330765"/>
        </p:xfrm>
        <a:graphic>
          <a:graphicData uri="http://schemas.openxmlformats.org/drawingml/2006/table">
            <a:tbl>
              <a:tblPr/>
              <a:tblGrid>
                <a:gridCol w="50610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747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05967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«Какие, на Ваш взгляд, основные причины и условия способствуют коррупционному поведению и распространению коррупции?»</a:t>
                      </a:r>
                    </a:p>
                  </a:txBody>
                  <a:tcPr marL="68585" marR="68585"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% отв.</a:t>
                      </a:r>
                      <a:endParaRPr kumimoji="0" lang="ru-RU" alt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5" marR="68585"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250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 Низкий уровень доходов должностных лиц</a:t>
                      </a:r>
                    </a:p>
                  </a:txBody>
                  <a:tcPr marL="68585" marR="68585"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46%</a:t>
                      </a:r>
                    </a:p>
                  </a:txBody>
                  <a:tcPr marL="68585" marR="68585"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087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2. Низкие морально-этические качества должностных лиц</a:t>
                      </a:r>
                    </a:p>
                  </a:txBody>
                  <a:tcPr marL="68585" marR="68585"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23%</a:t>
                      </a:r>
                    </a:p>
                  </a:txBody>
                  <a:tcPr marL="68585" marR="68585"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087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3. Недостатки действующего законодательства</a:t>
                      </a:r>
                    </a:p>
                  </a:txBody>
                  <a:tcPr marL="68585" marR="68585"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21%</a:t>
                      </a:r>
                    </a:p>
                  </a:txBody>
                  <a:tcPr marL="68585" marR="68585"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7089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4. Терпимое отношение в обществе и органах государственной власти к проявлениям коррупции</a:t>
                      </a:r>
                    </a:p>
                  </a:txBody>
                  <a:tcPr marL="68585" marR="68585"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15%</a:t>
                      </a:r>
                    </a:p>
                  </a:txBody>
                  <a:tcPr marL="68585" marR="68585"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7089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5. Терпимое отношение руководителей к проявлениям коррупции среди подчиненных</a:t>
                      </a:r>
                    </a:p>
                  </a:txBody>
                  <a:tcPr marL="68585" marR="68585"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13%</a:t>
                      </a:r>
                    </a:p>
                  </a:txBody>
                  <a:tcPr marL="68585" marR="68585"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746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6. Недостаточный уровень правосознания должностных лиц</a:t>
                      </a:r>
                    </a:p>
                  </a:txBody>
                  <a:tcPr marL="68585" marR="68585"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13%</a:t>
                      </a:r>
                    </a:p>
                  </a:txBody>
                  <a:tcPr marL="68585" marR="68585"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746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7. Недостатки реализации мер противодействия коррупции</a:t>
                      </a:r>
                    </a:p>
                  </a:txBody>
                  <a:tcPr marL="68585" marR="68585"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13%</a:t>
                      </a:r>
                    </a:p>
                  </a:txBody>
                  <a:tcPr marL="68585" marR="68585"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746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8. Недостаточная эффективность правоохранительной деятельности</a:t>
                      </a:r>
                    </a:p>
                  </a:txBody>
                  <a:tcPr marL="68585" marR="68585"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9%</a:t>
                      </a:r>
                    </a:p>
                  </a:txBody>
                  <a:tcPr marL="68585" marR="68585"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4704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9. Недостаточная эффективность прокурорского надзора</a:t>
                      </a:r>
                    </a:p>
                  </a:txBody>
                  <a:tcPr marL="68585" marR="68585"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9%</a:t>
                      </a:r>
                    </a:p>
                  </a:txBody>
                  <a:tcPr marL="68585" marR="68585"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087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10. Другие причины</a:t>
                      </a:r>
                    </a:p>
                  </a:txBody>
                  <a:tcPr marL="68585" marR="68585"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10%</a:t>
                      </a:r>
                    </a:p>
                  </a:txBody>
                  <a:tcPr marL="68585" marR="68585"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941DEB-63CE-479B-BC28-7FADD881F0C6}" type="slidenum">
              <a:rPr lang="ru-RU" altLang="ru-RU" smtClean="0"/>
              <a:pPr>
                <a:defRPr/>
              </a:pPr>
              <a:t>11</a:t>
            </a:fld>
            <a:endParaRPr lang="ru-RU" altLang="ru-RU"/>
          </a:p>
        </p:txBody>
      </p:sp>
      <p:pic>
        <p:nvPicPr>
          <p:cNvPr id="2058" name="Picture 10">
            <a:extLst>
              <a:ext uri="{FF2B5EF4-FFF2-40B4-BE49-F238E27FC236}">
                <a16:creationId xmlns:a16="http://schemas.microsoft.com/office/drawing/2014/main" id="{C84AEFA1-D7E1-5663-EEA9-BFFBD1C86E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886" y="1196752"/>
            <a:ext cx="3103242" cy="53766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5293782"/>
      </p:ext>
    </p:extLst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51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169143"/>
            <a:ext cx="7886700" cy="955602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Типичный коррупционер</a:t>
            </a:r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8" y="1216363"/>
            <a:ext cx="2437042" cy="5110882"/>
          </a:xfrm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C34FD-A43B-634A-9B8C-9626670F7CE8}" type="slidenum">
              <a:rPr lang="en-US" smtClean="0"/>
              <a:t>12</a:t>
            </a:fld>
            <a:endParaRPr lang="en-US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306297"/>
            <a:ext cx="3051638" cy="4931015"/>
          </a:xfrm>
          <a:prstGeom prst="rect">
            <a:avLst/>
          </a:prstGeom>
        </p:spPr>
      </p:pic>
      <p:sp>
        <p:nvSpPr>
          <p:cNvPr id="7" name="Content Placeholder 3"/>
          <p:cNvSpPr>
            <a:spLocks noGrp="1"/>
          </p:cNvSpPr>
          <p:nvPr>
            <p:ph sz="half" idx="2"/>
          </p:nvPr>
        </p:nvSpPr>
        <p:spPr>
          <a:xfrm>
            <a:off x="2771800" y="1258219"/>
            <a:ext cx="3600400" cy="4925425"/>
          </a:xfrm>
        </p:spPr>
        <p:txBody>
          <a:bodyPr>
            <a:noAutofit/>
          </a:bodyPr>
          <a:lstStyle/>
          <a:p>
            <a:pPr algn="just"/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возраст 30-40 лет; </a:t>
            </a:r>
          </a:p>
          <a:p>
            <a:pPr algn="just"/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высшее образование;</a:t>
            </a:r>
          </a:p>
          <a:p>
            <a:pPr algn="just"/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состоит в браке;</a:t>
            </a:r>
          </a:p>
          <a:p>
            <a:pPr algn="just"/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имеет детей;</a:t>
            </a:r>
          </a:p>
          <a:p>
            <a:pPr algn="just"/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имеет постоянное место жительства и работу; </a:t>
            </a:r>
          </a:p>
          <a:p>
            <a:pPr algn="just"/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не злоупотребляет спиртными напитками и не употребляет наркотики;</a:t>
            </a:r>
          </a:p>
          <a:p>
            <a:pPr algn="just"/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положительно характеризуется по месту работы и жительства;</a:t>
            </a:r>
          </a:p>
          <a:p>
            <a:pPr algn="just"/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ранее не судим, не склонен к нарушению</a:t>
            </a:r>
          </a:p>
          <a:p>
            <a:pPr marL="0" indent="0" algn="just">
              <a:buNone/>
            </a:pP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    общественного порядка</a:t>
            </a:r>
          </a:p>
        </p:txBody>
      </p:sp>
    </p:spTree>
    <p:extLst>
      <p:ext uri="{BB962C8B-B14F-4D97-AF65-F5344CB8AC3E}">
        <p14:creationId xmlns:p14="http://schemas.microsoft.com/office/powerpoint/2010/main" val="4098455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Номер слайда 5"/>
          <p:cNvSpPr txBox="1">
            <a:spLocks noGrp="1"/>
          </p:cNvSpPr>
          <p:nvPr/>
        </p:nvSpPr>
        <p:spPr bwMode="auto">
          <a:xfrm>
            <a:off x="6172200" y="6248400"/>
            <a:ext cx="142875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endParaRPr lang="ru-RU" altLang="ru-RU" sz="10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63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403648" y="116632"/>
            <a:ext cx="6557342" cy="1215191"/>
          </a:xfrm>
        </p:spPr>
        <p:txBody>
          <a:bodyPr>
            <a:normAutofit fontScale="90000"/>
          </a:bodyPr>
          <a:lstStyle/>
          <a:p>
            <a:pPr algn="ctr" eaLnBrk="1" hangingPunct="1">
              <a:lnSpc>
                <a:spcPct val="95000"/>
              </a:lnSpc>
              <a:defRPr/>
            </a:pPr>
            <a:r>
              <a:rPr lang="ru-RU" altLang="ru-RU" sz="2000" b="1" dirty="0">
                <a:latin typeface="Times New Roman" panose="02020603050405020304" pitchFamily="18" charset="0"/>
              </a:rPr>
              <a:t>Распределение ответов коррупционных преступников на вопрос: «Если Вы надеялись на то, что Вам удастся избежать ответственности, на чем основывался Ваш расчет?»</a:t>
            </a:r>
          </a:p>
        </p:txBody>
      </p:sp>
      <p:graphicFrame>
        <p:nvGraphicFramePr>
          <p:cNvPr id="56409" name="Group 8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8264121"/>
              </p:ext>
            </p:extLst>
          </p:nvPr>
        </p:nvGraphicFramePr>
        <p:xfrm>
          <a:off x="1040524" y="1484786"/>
          <a:ext cx="7407822" cy="4611217"/>
        </p:xfrm>
        <a:graphic>
          <a:graphicData uri="http://schemas.openxmlformats.org/drawingml/2006/table">
            <a:tbl>
              <a:tblPr/>
              <a:tblGrid>
                <a:gridCol w="6145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626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1937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от отв.</a:t>
                      </a:r>
                      <a:endParaRPr kumimoji="0" lang="ru-RU" altLang="ru-R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840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Полагал, что данное преступление сложно будет выявить</a:t>
                      </a:r>
                      <a:endParaRPr kumimoji="0" lang="ru-RU" altLang="ru-RU" sz="20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kumimoji="0" lang="ru-RU" altLang="ru-RU" sz="20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9840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Полагал, что мне удастся избежать ответственности, дав взятку,      в том числе:</a:t>
                      </a:r>
                      <a:endParaRPr kumimoji="0" lang="ru-RU" altLang="ru-RU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  <a:endParaRPr kumimoji="0" lang="ru-RU" altLang="ru-RU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5776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Полагал, что раскрытию данного преступления воспрепятствуют мои высокопоставленные покровители</a:t>
                      </a:r>
                      <a:endParaRPr kumimoji="0" lang="ru-RU" altLang="ru-R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kumimoji="0" lang="ru-RU" altLang="ru-R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72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Иными способами</a:t>
                      </a:r>
                      <a:endParaRPr kumimoji="0" lang="ru-RU" altLang="ru-R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  <a:endParaRPr kumimoji="0" lang="ru-RU" altLang="ru-RU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7E4B0-282A-4D34-9252-6F26FE18A268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0923879"/>
      </p:ext>
    </p:extLst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63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63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563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7E4B0-282A-4D34-9252-6F26FE18A268}" type="slidenum">
              <a:rPr lang="ru-RU" smtClean="0"/>
              <a:t>14</a:t>
            </a:fld>
            <a:endParaRPr lang="ru-RU"/>
          </a:p>
        </p:txBody>
      </p:sp>
      <p:pic>
        <p:nvPicPr>
          <p:cNvPr id="1030" name="Picture 6">
            <a:extLst>
              <a:ext uri="{FF2B5EF4-FFF2-40B4-BE49-F238E27FC236}">
                <a16:creationId xmlns:a16="http://schemas.microsoft.com/office/drawing/2014/main" id="{1FEBE888-61B1-7232-A19F-6D20D316922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-39430"/>
            <a:ext cx="7923068" cy="49762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B30DD472-FA88-9C3A-F481-3D4FAD621029}"/>
              </a:ext>
            </a:extLst>
          </p:cNvPr>
          <p:cNvSpPr/>
          <p:nvPr/>
        </p:nvSpPr>
        <p:spPr>
          <a:xfrm>
            <a:off x="909205" y="3730599"/>
            <a:ext cx="2618510" cy="707886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Риски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ru-RU" sz="1600" dirty="0">
              <a:solidFill>
                <a:schemeClr val="accent6">
                  <a:lumMod val="25000"/>
                </a:schemeClr>
              </a:solidFill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24B3ED47-3AB1-D63F-3A0C-35B96BB8D528}"/>
              </a:ext>
            </a:extLst>
          </p:cNvPr>
          <p:cNvSpPr/>
          <p:nvPr/>
        </p:nvSpPr>
        <p:spPr>
          <a:xfrm>
            <a:off x="5896840" y="3730600"/>
            <a:ext cx="2618510" cy="769441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Выгода</a:t>
            </a:r>
            <a:r>
              <a:rPr lang="ru-RU" sz="2400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ru-RU" sz="2000" b="1" dirty="0">
              <a:solidFill>
                <a:schemeClr val="accent6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239B6479-CA81-BBC1-D897-4716C86159DD}"/>
              </a:ext>
            </a:extLst>
          </p:cNvPr>
          <p:cNvSpPr/>
          <p:nvPr/>
        </p:nvSpPr>
        <p:spPr>
          <a:xfrm>
            <a:off x="301369" y="4500040"/>
            <a:ext cx="3834181" cy="2369880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200" b="1" dirty="0"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Лишение свободы, Крупный штраф,</a:t>
            </a:r>
          </a:p>
          <a:p>
            <a:pPr algn="ctr"/>
            <a:r>
              <a:rPr lang="ru-RU" sz="2200" b="1" dirty="0"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Обращение имущества в доход государства, </a:t>
            </a:r>
          </a:p>
          <a:p>
            <a:pPr algn="ctr"/>
            <a:r>
              <a:rPr lang="ru-RU" sz="2200" b="1" dirty="0"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Утрата доверия,</a:t>
            </a:r>
          </a:p>
          <a:p>
            <a:pPr algn="ctr"/>
            <a:r>
              <a:rPr lang="ru-RU" sz="2200" b="1" dirty="0"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Общественное  осуждение</a:t>
            </a:r>
            <a:endParaRPr lang="ru-RU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600" dirty="0">
              <a:solidFill>
                <a:schemeClr val="accent6">
                  <a:lumMod val="25000"/>
                </a:schemeClr>
              </a:solidFill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E6BC7E00-1D4A-2690-3D37-B71E3AF11FC9}"/>
              </a:ext>
            </a:extLst>
          </p:cNvPr>
          <p:cNvSpPr/>
          <p:nvPr/>
        </p:nvSpPr>
        <p:spPr>
          <a:xfrm>
            <a:off x="4860031" y="4597984"/>
            <a:ext cx="4176465" cy="2123658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r>
              <a:rPr lang="ru-RU" sz="2200" b="1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Рост социального статуса и личного состояния, </a:t>
            </a:r>
          </a:p>
          <a:p>
            <a:r>
              <a:rPr lang="ru-RU" sz="2200" b="1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Получение пассивных доходов,</a:t>
            </a:r>
          </a:p>
          <a:p>
            <a:r>
              <a:rPr lang="ru-RU" sz="2200" b="1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Досуговые услуги,</a:t>
            </a:r>
          </a:p>
          <a:p>
            <a:r>
              <a:rPr lang="ru-RU" sz="2200" b="1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Путешествия,  </a:t>
            </a:r>
          </a:p>
          <a:p>
            <a:r>
              <a:rPr lang="ru-RU" sz="2200" b="1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Предметы роскоши…</a:t>
            </a:r>
          </a:p>
        </p:txBody>
      </p:sp>
    </p:spTree>
    <p:extLst>
      <p:ext uri="{BB962C8B-B14F-4D97-AF65-F5344CB8AC3E}">
        <p14:creationId xmlns:p14="http://schemas.microsoft.com/office/powerpoint/2010/main" val="3481411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6B1931-9A31-E94E-6F52-6F62D1F7E1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60" y="116632"/>
            <a:ext cx="7995805" cy="804069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Основные новеллы законодательства о противодействии коррупции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84CAF1A-4E15-AF6A-41BC-2E39205658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1196752"/>
            <a:ext cx="8352928" cy="5024122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Федеральным законом от 26.05.2021 № 155-ФЗ (ред. от 21.12.2021) «О внесении изменений в отдельные законодательные акты Российской Федерации» (с изм. и доп., вступ. в силу с 01.01.2023)  запрет отдельным категориям лиц открывать и иметь счета (вклады), хранить наличные денежные средства и ценности в иностранных банках, расположенных за пределами территории Российской Федерации, владеть и (или) пользоваться иностранными финансовыми инструментами распространен на глав муниципальных округов.</a:t>
            </a:r>
            <a:endParaRPr lang="ru-RU" sz="2400" kern="1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/>
            <a:endParaRPr lang="ru-RU" sz="2400" kern="1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/>
            <a:r>
              <a:rPr lang="ru-RU" sz="2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Федеральным законом от 29.12.2022 № 591-ФЗ «О внесении изменений в статьи 5 и 12.1 Федерального закона «О противодействии коррупции» был определен порядок исполнения обязанности  лицами, замещающими государственные должности субъектов Российской Федерации, уведомлять органы прокуратуры или другие государственные органы обо всех фактах обращения к ним каких-либо лиц в целях склонения их к совершению коррупционных правонарушений.</a:t>
            </a:r>
            <a:endParaRPr lang="en-US" sz="2400" kern="1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/>
            <a:endParaRPr lang="en-US" sz="2400" kern="1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ru-RU" sz="2400" kern="100" dirty="0">
                <a:solidFill>
                  <a:srgbClr val="000000"/>
                </a:solidFill>
                <a:latin typeface="Times New Roman" panose="02020603050405020304" pitchFamily="18" charset="0"/>
              </a:rPr>
              <a:t>Федеральным законом от 06.03.2022 № 44-ФЗ «О внесении изменений в статью 26 Федерального закона «О банках и банковской деятельности» и Федеральный закон     «О противодействии коррупции», в Федеральные закон о противодействии коррупции была введена статья 8.2 «Контроль за законностью получения денежных средств». Рассматриваемы изменения позволили истребовать у проверяемых лиц сведения, подтверждающие законность получения ими соответствующих денежных средств.</a:t>
            </a:r>
          </a:p>
          <a:p>
            <a:pPr algn="just"/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839A8A2-DED4-E580-3142-7FEBBD96F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7E4B0-282A-4D34-9252-6F26FE18A268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5838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72008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Федеральный закон от 06.03.2022 № 44-ФЗ: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908720"/>
            <a:ext cx="8568952" cy="4925144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r>
              <a:rPr lang="ru-RU" sz="62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8800" dirty="0">
                <a:latin typeface="Times New Roman" pitchFamily="18" charset="0"/>
                <a:cs typeface="Times New Roman" pitchFamily="18" charset="0"/>
              </a:rPr>
              <a:t>предусматривает:</a:t>
            </a:r>
          </a:p>
          <a:p>
            <a:pPr algn="just">
              <a:buFont typeface="Wingdings" pitchFamily="2" charset="2"/>
              <a:buChar char="ü"/>
            </a:pPr>
            <a:r>
              <a:rPr lang="ru-RU" sz="8800" dirty="0">
                <a:latin typeface="Times New Roman" pitchFamily="18" charset="0"/>
                <a:cs typeface="Times New Roman" pitchFamily="18" charset="0"/>
              </a:rPr>
              <a:t>	механизм, позволяющий обращать </a:t>
            </a:r>
            <a:br>
              <a:rPr lang="ru-RU" sz="8800" dirty="0">
                <a:latin typeface="Times New Roman" pitchFamily="18" charset="0"/>
                <a:cs typeface="Times New Roman" pitchFamily="18" charset="0"/>
              </a:rPr>
            </a:br>
            <a:r>
              <a:rPr lang="ru-RU" sz="8800" dirty="0">
                <a:latin typeface="Times New Roman" pitchFamily="18" charset="0"/>
                <a:cs typeface="Times New Roman" pitchFamily="18" charset="0"/>
              </a:rPr>
              <a:t>в доход Российской Федерации денежные средства, поступившие на счета в банках и иных кредитных организациях лица, в случае, если сумма таких денежных средств превышает совокупный доход за отчетный период и предшествующие ему два года, и в отношении них не представлены достоверные сведения, подтверждающие законность их получения.</a:t>
            </a:r>
          </a:p>
          <a:p>
            <a:pPr algn="just">
              <a:buFont typeface="Wingdings" pitchFamily="2" charset="2"/>
              <a:buChar char="ü"/>
            </a:pPr>
            <a:r>
              <a:rPr lang="ru-RU" sz="8800" dirty="0">
                <a:latin typeface="Times New Roman" pitchFamily="18" charset="0"/>
                <a:cs typeface="Times New Roman" pitchFamily="18" charset="0"/>
              </a:rPr>
              <a:t>	порядок проведения Генеральным прокурором Российской Федерации и подчиненными ему прокурорами проверки достоверности сведений о законности получения денежных средств на счета в банках или иных кредитных организациях лица, замещавшего (занимавшего) должность, осуществление полномочий  по которой влечет за собой обязанность представлять сведения о доходах,  об имуществе и обязательствах имущественного характера, его супруги (супруга) и несовершеннолетних детей.</a:t>
            </a:r>
          </a:p>
          <a:p>
            <a:pPr algn="just">
              <a:buFont typeface="Wingdings" pitchFamily="2" charset="2"/>
              <a:buChar char="ü"/>
            </a:pPr>
            <a:r>
              <a:rPr lang="ru-RU" sz="8800" dirty="0">
                <a:latin typeface="Times New Roman" pitchFamily="18" charset="0"/>
                <a:cs typeface="Times New Roman" pitchFamily="18" charset="0"/>
              </a:rPr>
              <a:t>	обязательное направление материалов в органы прокуратуры в случае непредставления проверяемым лицом сведений, подтверждающих законность получения этих денежных средств.</a:t>
            </a:r>
          </a:p>
          <a:p>
            <a:endParaRPr lang="ru-RU" sz="8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3015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Группа 24">
            <a:extLst>
              <a:ext uri="{FF2B5EF4-FFF2-40B4-BE49-F238E27FC236}">
                <a16:creationId xmlns:a16="http://schemas.microsoft.com/office/drawing/2014/main" id="{C94D860E-4EAA-4EE1-A480-89433075C7B1}"/>
              </a:ext>
            </a:extLst>
          </p:cNvPr>
          <p:cNvGrpSpPr>
            <a:grpSpLocks noChangeAspect="1"/>
          </p:cNvGrpSpPr>
          <p:nvPr/>
        </p:nvGrpSpPr>
        <p:grpSpPr>
          <a:xfrm>
            <a:off x="7743399" y="5723747"/>
            <a:ext cx="663844" cy="884520"/>
            <a:chOff x="9808331" y="4174561"/>
            <a:chExt cx="2273146" cy="2244847"/>
          </a:xfrm>
          <a:gradFill flip="none" rotWithShape="1">
            <a:gsLst>
              <a:gs pos="0">
                <a:srgbClr val="0070C0">
                  <a:alpha val="44000"/>
                </a:srgbClr>
              </a:gs>
              <a:gs pos="100000">
                <a:schemeClr val="accent2">
                  <a:alpha val="20000"/>
                </a:schemeClr>
              </a:gs>
            </a:gsLst>
            <a:lin ang="0" scaled="1"/>
            <a:tileRect/>
          </a:gradFill>
        </p:grpSpPr>
        <p:sp>
          <p:nvSpPr>
            <p:cNvPr id="26" name="Freeform 1702">
              <a:extLst>
                <a:ext uri="{FF2B5EF4-FFF2-40B4-BE49-F238E27FC236}">
                  <a16:creationId xmlns:a16="http://schemas.microsoft.com/office/drawing/2014/main" id="{6C15FC44-F8DF-42D7-8E8E-A22A32CBA704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9808331" y="5297244"/>
              <a:ext cx="2084289" cy="1122164"/>
            </a:xfrm>
            <a:custGeom>
              <a:avLst/>
              <a:gdLst>
                <a:gd name="T0" fmla="*/ 1915 w 3951"/>
                <a:gd name="T1" fmla="*/ 3 h 2157"/>
                <a:gd name="T2" fmla="*/ 2157 w 3951"/>
                <a:gd name="T3" fmla="*/ 30 h 2157"/>
                <a:gd name="T4" fmla="*/ 2392 w 3951"/>
                <a:gd name="T5" fmla="*/ 84 h 2157"/>
                <a:gd name="T6" fmla="*/ 2618 w 3951"/>
                <a:gd name="T7" fmla="*/ 163 h 2157"/>
                <a:gd name="T8" fmla="*/ 2835 w 3951"/>
                <a:gd name="T9" fmla="*/ 267 h 2157"/>
                <a:gd name="T10" fmla="*/ 3039 w 3951"/>
                <a:gd name="T11" fmla="*/ 396 h 2157"/>
                <a:gd name="T12" fmla="*/ 3229 w 3951"/>
                <a:gd name="T13" fmla="*/ 548 h 2157"/>
                <a:gd name="T14" fmla="*/ 3403 w 3951"/>
                <a:gd name="T15" fmla="*/ 720 h 2157"/>
                <a:gd name="T16" fmla="*/ 3555 w 3951"/>
                <a:gd name="T17" fmla="*/ 912 h 2157"/>
                <a:gd name="T18" fmla="*/ 3683 w 3951"/>
                <a:gd name="T19" fmla="*/ 1115 h 2157"/>
                <a:gd name="T20" fmla="*/ 3787 w 3951"/>
                <a:gd name="T21" fmla="*/ 1331 h 2157"/>
                <a:gd name="T22" fmla="*/ 3867 w 3951"/>
                <a:gd name="T23" fmla="*/ 1557 h 2157"/>
                <a:gd name="T24" fmla="*/ 3921 w 3951"/>
                <a:gd name="T25" fmla="*/ 1793 h 2157"/>
                <a:gd name="T26" fmla="*/ 3947 w 3951"/>
                <a:gd name="T27" fmla="*/ 2034 h 2157"/>
                <a:gd name="T28" fmla="*/ 3886 w 3951"/>
                <a:gd name="T29" fmla="*/ 2157 h 2157"/>
                <a:gd name="T30" fmla="*/ 3873 w 3951"/>
                <a:gd name="T31" fmla="*/ 1920 h 2157"/>
                <a:gd name="T32" fmla="*/ 3834 w 3951"/>
                <a:gd name="T33" fmla="*/ 1688 h 2157"/>
                <a:gd name="T34" fmla="*/ 3770 w 3951"/>
                <a:gd name="T35" fmla="*/ 1464 h 2157"/>
                <a:gd name="T36" fmla="*/ 3681 w 3951"/>
                <a:gd name="T37" fmla="*/ 1249 h 2157"/>
                <a:gd name="T38" fmla="*/ 3567 w 3951"/>
                <a:gd name="T39" fmla="*/ 1045 h 2157"/>
                <a:gd name="T40" fmla="*/ 3432 w 3951"/>
                <a:gd name="T41" fmla="*/ 854 h 2157"/>
                <a:gd name="T42" fmla="*/ 3273 w 3951"/>
                <a:gd name="T43" fmla="*/ 677 h 2157"/>
                <a:gd name="T44" fmla="*/ 3095 w 3951"/>
                <a:gd name="T45" fmla="*/ 519 h 2157"/>
                <a:gd name="T46" fmla="*/ 2904 w 3951"/>
                <a:gd name="T47" fmla="*/ 383 h 2157"/>
                <a:gd name="T48" fmla="*/ 2700 w 3951"/>
                <a:gd name="T49" fmla="*/ 270 h 2157"/>
                <a:gd name="T50" fmla="*/ 2485 w 3951"/>
                <a:gd name="T51" fmla="*/ 181 h 2157"/>
                <a:gd name="T52" fmla="*/ 2261 w 3951"/>
                <a:gd name="T53" fmla="*/ 117 h 2157"/>
                <a:gd name="T54" fmla="*/ 2030 w 3951"/>
                <a:gd name="T55" fmla="*/ 77 h 2157"/>
                <a:gd name="T56" fmla="*/ 1792 w 3951"/>
                <a:gd name="T57" fmla="*/ 64 h 2157"/>
                <a:gd name="T58" fmla="*/ 1548 w 3951"/>
                <a:gd name="T59" fmla="*/ 79 h 2157"/>
                <a:gd name="T60" fmla="*/ 1310 w 3951"/>
                <a:gd name="T61" fmla="*/ 121 h 2157"/>
                <a:gd name="T62" fmla="*/ 1079 w 3951"/>
                <a:gd name="T63" fmla="*/ 189 h 2157"/>
                <a:gd name="T64" fmla="*/ 860 w 3951"/>
                <a:gd name="T65" fmla="*/ 283 h 2157"/>
                <a:gd name="T66" fmla="*/ 652 w 3951"/>
                <a:gd name="T67" fmla="*/ 401 h 2157"/>
                <a:gd name="T68" fmla="*/ 459 w 3951"/>
                <a:gd name="T69" fmla="*/ 542 h 2157"/>
                <a:gd name="T70" fmla="*/ 283 w 3951"/>
                <a:gd name="T71" fmla="*/ 706 h 2157"/>
                <a:gd name="T72" fmla="*/ 124 w 3951"/>
                <a:gd name="T73" fmla="*/ 892 h 2157"/>
                <a:gd name="T74" fmla="*/ 0 w 3951"/>
                <a:gd name="T75" fmla="*/ 956 h 2157"/>
                <a:gd name="T76" fmla="*/ 142 w 3951"/>
                <a:gd name="T77" fmla="*/ 765 h 2157"/>
                <a:gd name="T78" fmla="*/ 305 w 3951"/>
                <a:gd name="T79" fmla="*/ 593 h 2157"/>
                <a:gd name="T80" fmla="*/ 483 w 3951"/>
                <a:gd name="T81" fmla="*/ 442 h 2157"/>
                <a:gd name="T82" fmla="*/ 676 w 3951"/>
                <a:gd name="T83" fmla="*/ 311 h 2157"/>
                <a:gd name="T84" fmla="*/ 880 w 3951"/>
                <a:gd name="T85" fmla="*/ 201 h 2157"/>
                <a:gd name="T86" fmla="*/ 1096 w 3951"/>
                <a:gd name="T87" fmla="*/ 114 h 2157"/>
                <a:gd name="T88" fmla="*/ 1321 w 3951"/>
                <a:gd name="T89" fmla="*/ 51 h 2157"/>
                <a:gd name="T90" fmla="*/ 1555 w 3951"/>
                <a:gd name="T91" fmla="*/ 13 h 2157"/>
                <a:gd name="T92" fmla="*/ 1792 w 3951"/>
                <a:gd name="T93" fmla="*/ 0 h 2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3951" h="2157">
                  <a:moveTo>
                    <a:pt x="1792" y="0"/>
                  </a:moveTo>
                  <a:lnTo>
                    <a:pt x="1915" y="3"/>
                  </a:lnTo>
                  <a:lnTo>
                    <a:pt x="2037" y="13"/>
                  </a:lnTo>
                  <a:lnTo>
                    <a:pt x="2157" y="30"/>
                  </a:lnTo>
                  <a:lnTo>
                    <a:pt x="2275" y="54"/>
                  </a:lnTo>
                  <a:lnTo>
                    <a:pt x="2392" y="84"/>
                  </a:lnTo>
                  <a:lnTo>
                    <a:pt x="2507" y="119"/>
                  </a:lnTo>
                  <a:lnTo>
                    <a:pt x="2618" y="163"/>
                  </a:lnTo>
                  <a:lnTo>
                    <a:pt x="2728" y="212"/>
                  </a:lnTo>
                  <a:lnTo>
                    <a:pt x="2835" y="267"/>
                  </a:lnTo>
                  <a:lnTo>
                    <a:pt x="2938" y="328"/>
                  </a:lnTo>
                  <a:lnTo>
                    <a:pt x="3039" y="396"/>
                  </a:lnTo>
                  <a:lnTo>
                    <a:pt x="3136" y="468"/>
                  </a:lnTo>
                  <a:lnTo>
                    <a:pt x="3229" y="548"/>
                  </a:lnTo>
                  <a:lnTo>
                    <a:pt x="3318" y="631"/>
                  </a:lnTo>
                  <a:lnTo>
                    <a:pt x="3403" y="720"/>
                  </a:lnTo>
                  <a:lnTo>
                    <a:pt x="3482" y="815"/>
                  </a:lnTo>
                  <a:lnTo>
                    <a:pt x="3555" y="912"/>
                  </a:lnTo>
                  <a:lnTo>
                    <a:pt x="3622" y="1011"/>
                  </a:lnTo>
                  <a:lnTo>
                    <a:pt x="3683" y="1115"/>
                  </a:lnTo>
                  <a:lnTo>
                    <a:pt x="3738" y="1222"/>
                  </a:lnTo>
                  <a:lnTo>
                    <a:pt x="3787" y="1331"/>
                  </a:lnTo>
                  <a:lnTo>
                    <a:pt x="3830" y="1443"/>
                  </a:lnTo>
                  <a:lnTo>
                    <a:pt x="3867" y="1557"/>
                  </a:lnTo>
                  <a:lnTo>
                    <a:pt x="3897" y="1674"/>
                  </a:lnTo>
                  <a:lnTo>
                    <a:pt x="3921" y="1793"/>
                  </a:lnTo>
                  <a:lnTo>
                    <a:pt x="3938" y="1912"/>
                  </a:lnTo>
                  <a:lnTo>
                    <a:pt x="3947" y="2034"/>
                  </a:lnTo>
                  <a:lnTo>
                    <a:pt x="3951" y="2157"/>
                  </a:lnTo>
                  <a:lnTo>
                    <a:pt x="3886" y="2157"/>
                  </a:lnTo>
                  <a:lnTo>
                    <a:pt x="3883" y="2038"/>
                  </a:lnTo>
                  <a:lnTo>
                    <a:pt x="3873" y="1920"/>
                  </a:lnTo>
                  <a:lnTo>
                    <a:pt x="3856" y="1803"/>
                  </a:lnTo>
                  <a:lnTo>
                    <a:pt x="3834" y="1688"/>
                  </a:lnTo>
                  <a:lnTo>
                    <a:pt x="3805" y="1576"/>
                  </a:lnTo>
                  <a:lnTo>
                    <a:pt x="3770" y="1464"/>
                  </a:lnTo>
                  <a:lnTo>
                    <a:pt x="3728" y="1356"/>
                  </a:lnTo>
                  <a:lnTo>
                    <a:pt x="3681" y="1249"/>
                  </a:lnTo>
                  <a:lnTo>
                    <a:pt x="3627" y="1146"/>
                  </a:lnTo>
                  <a:lnTo>
                    <a:pt x="3567" y="1045"/>
                  </a:lnTo>
                  <a:lnTo>
                    <a:pt x="3503" y="948"/>
                  </a:lnTo>
                  <a:lnTo>
                    <a:pt x="3432" y="854"/>
                  </a:lnTo>
                  <a:lnTo>
                    <a:pt x="3355" y="764"/>
                  </a:lnTo>
                  <a:lnTo>
                    <a:pt x="3273" y="677"/>
                  </a:lnTo>
                  <a:lnTo>
                    <a:pt x="3186" y="595"/>
                  </a:lnTo>
                  <a:lnTo>
                    <a:pt x="3095" y="519"/>
                  </a:lnTo>
                  <a:lnTo>
                    <a:pt x="3002" y="448"/>
                  </a:lnTo>
                  <a:lnTo>
                    <a:pt x="2904" y="383"/>
                  </a:lnTo>
                  <a:lnTo>
                    <a:pt x="2803" y="324"/>
                  </a:lnTo>
                  <a:lnTo>
                    <a:pt x="2700" y="270"/>
                  </a:lnTo>
                  <a:lnTo>
                    <a:pt x="2593" y="223"/>
                  </a:lnTo>
                  <a:lnTo>
                    <a:pt x="2485" y="181"/>
                  </a:lnTo>
                  <a:lnTo>
                    <a:pt x="2375" y="146"/>
                  </a:lnTo>
                  <a:lnTo>
                    <a:pt x="2261" y="117"/>
                  </a:lnTo>
                  <a:lnTo>
                    <a:pt x="2147" y="93"/>
                  </a:lnTo>
                  <a:lnTo>
                    <a:pt x="2030" y="77"/>
                  </a:lnTo>
                  <a:lnTo>
                    <a:pt x="1911" y="67"/>
                  </a:lnTo>
                  <a:lnTo>
                    <a:pt x="1792" y="64"/>
                  </a:lnTo>
                  <a:lnTo>
                    <a:pt x="1670" y="68"/>
                  </a:lnTo>
                  <a:lnTo>
                    <a:pt x="1548" y="79"/>
                  </a:lnTo>
                  <a:lnTo>
                    <a:pt x="1428" y="96"/>
                  </a:lnTo>
                  <a:lnTo>
                    <a:pt x="1310" y="121"/>
                  </a:lnTo>
                  <a:lnTo>
                    <a:pt x="1193" y="151"/>
                  </a:lnTo>
                  <a:lnTo>
                    <a:pt x="1079" y="189"/>
                  </a:lnTo>
                  <a:lnTo>
                    <a:pt x="968" y="232"/>
                  </a:lnTo>
                  <a:lnTo>
                    <a:pt x="860" y="283"/>
                  </a:lnTo>
                  <a:lnTo>
                    <a:pt x="754" y="339"/>
                  </a:lnTo>
                  <a:lnTo>
                    <a:pt x="652" y="401"/>
                  </a:lnTo>
                  <a:lnTo>
                    <a:pt x="554" y="469"/>
                  </a:lnTo>
                  <a:lnTo>
                    <a:pt x="459" y="542"/>
                  </a:lnTo>
                  <a:lnTo>
                    <a:pt x="369" y="622"/>
                  </a:lnTo>
                  <a:lnTo>
                    <a:pt x="283" y="706"/>
                  </a:lnTo>
                  <a:lnTo>
                    <a:pt x="201" y="796"/>
                  </a:lnTo>
                  <a:lnTo>
                    <a:pt x="124" y="892"/>
                  </a:lnTo>
                  <a:lnTo>
                    <a:pt x="52" y="992"/>
                  </a:lnTo>
                  <a:lnTo>
                    <a:pt x="0" y="956"/>
                  </a:lnTo>
                  <a:lnTo>
                    <a:pt x="69" y="858"/>
                  </a:lnTo>
                  <a:lnTo>
                    <a:pt x="142" y="765"/>
                  </a:lnTo>
                  <a:lnTo>
                    <a:pt x="221" y="677"/>
                  </a:lnTo>
                  <a:lnTo>
                    <a:pt x="305" y="593"/>
                  </a:lnTo>
                  <a:lnTo>
                    <a:pt x="391" y="515"/>
                  </a:lnTo>
                  <a:lnTo>
                    <a:pt x="483" y="442"/>
                  </a:lnTo>
                  <a:lnTo>
                    <a:pt x="577" y="373"/>
                  </a:lnTo>
                  <a:lnTo>
                    <a:pt x="676" y="311"/>
                  </a:lnTo>
                  <a:lnTo>
                    <a:pt x="776" y="253"/>
                  </a:lnTo>
                  <a:lnTo>
                    <a:pt x="880" y="201"/>
                  </a:lnTo>
                  <a:lnTo>
                    <a:pt x="987" y="155"/>
                  </a:lnTo>
                  <a:lnTo>
                    <a:pt x="1096" y="114"/>
                  </a:lnTo>
                  <a:lnTo>
                    <a:pt x="1207" y="80"/>
                  </a:lnTo>
                  <a:lnTo>
                    <a:pt x="1321" y="51"/>
                  </a:lnTo>
                  <a:lnTo>
                    <a:pt x="1437" y="29"/>
                  </a:lnTo>
                  <a:lnTo>
                    <a:pt x="1555" y="13"/>
                  </a:lnTo>
                  <a:lnTo>
                    <a:pt x="1673" y="3"/>
                  </a:lnTo>
                  <a:lnTo>
                    <a:pt x="1792" y="0"/>
                  </a:lnTo>
                  <a:close/>
                </a:path>
              </a:pathLst>
            </a:custGeom>
            <a:gradFill>
              <a:gsLst>
                <a:gs pos="100000">
                  <a:schemeClr val="bg1">
                    <a:lumMod val="65000"/>
                    <a:lumOff val="35000"/>
                    <a:alpha val="15000"/>
                  </a:schemeClr>
                </a:gs>
                <a:gs pos="0">
                  <a:schemeClr val="bg1">
                    <a:lumMod val="50000"/>
                    <a:lumOff val="50000"/>
                    <a:alpha val="15000"/>
                  </a:schemeClr>
                </a:gs>
              </a:gsLst>
              <a:lin ang="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7" name="Freeform 1703">
              <a:extLst>
                <a:ext uri="{FF2B5EF4-FFF2-40B4-BE49-F238E27FC236}">
                  <a16:creationId xmlns:a16="http://schemas.microsoft.com/office/drawing/2014/main" id="{D7CC9A08-ED35-4E2E-965A-182EA6E6151A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10346944" y="4174561"/>
              <a:ext cx="1734533" cy="1025919"/>
            </a:xfrm>
            <a:custGeom>
              <a:avLst/>
              <a:gdLst>
                <a:gd name="T0" fmla="*/ 79 w 3288"/>
                <a:gd name="T1" fmla="*/ 119 h 1972"/>
                <a:gd name="T2" fmla="*/ 126 w 3288"/>
                <a:gd name="T3" fmla="*/ 352 h 1972"/>
                <a:gd name="T4" fmla="*/ 199 w 3288"/>
                <a:gd name="T5" fmla="*/ 576 h 1972"/>
                <a:gd name="T6" fmla="*/ 297 w 3288"/>
                <a:gd name="T7" fmla="*/ 791 h 1972"/>
                <a:gd name="T8" fmla="*/ 419 w 3288"/>
                <a:gd name="T9" fmla="*/ 994 h 1972"/>
                <a:gd name="T10" fmla="*/ 565 w 3288"/>
                <a:gd name="T11" fmla="*/ 1182 h 1972"/>
                <a:gd name="T12" fmla="*/ 732 w 3288"/>
                <a:gd name="T13" fmla="*/ 1354 h 1972"/>
                <a:gd name="T14" fmla="*/ 918 w 3288"/>
                <a:gd name="T15" fmla="*/ 1507 h 1972"/>
                <a:gd name="T16" fmla="*/ 1120 w 3288"/>
                <a:gd name="T17" fmla="*/ 1637 h 1972"/>
                <a:gd name="T18" fmla="*/ 1334 w 3288"/>
                <a:gd name="T19" fmla="*/ 1743 h 1972"/>
                <a:gd name="T20" fmla="*/ 1558 w 3288"/>
                <a:gd name="T21" fmla="*/ 1823 h 1972"/>
                <a:gd name="T22" fmla="*/ 1790 w 3288"/>
                <a:gd name="T23" fmla="*/ 1876 h 1972"/>
                <a:gd name="T24" fmla="*/ 2029 w 3288"/>
                <a:gd name="T25" fmla="*/ 1904 h 1972"/>
                <a:gd name="T26" fmla="*/ 2268 w 3288"/>
                <a:gd name="T27" fmla="*/ 1904 h 1972"/>
                <a:gd name="T28" fmla="*/ 2500 w 3288"/>
                <a:gd name="T29" fmla="*/ 1879 h 1972"/>
                <a:gd name="T30" fmla="*/ 2725 w 3288"/>
                <a:gd name="T31" fmla="*/ 1828 h 1972"/>
                <a:gd name="T32" fmla="*/ 2944 w 3288"/>
                <a:gd name="T33" fmla="*/ 1752 h 1972"/>
                <a:gd name="T34" fmla="*/ 3155 w 3288"/>
                <a:gd name="T35" fmla="*/ 1651 h 1972"/>
                <a:gd name="T36" fmla="*/ 3288 w 3288"/>
                <a:gd name="T37" fmla="*/ 1647 h 1972"/>
                <a:gd name="T38" fmla="*/ 3079 w 3288"/>
                <a:gd name="T39" fmla="*/ 1762 h 1972"/>
                <a:gd name="T40" fmla="*/ 2857 w 3288"/>
                <a:gd name="T41" fmla="*/ 1854 h 1972"/>
                <a:gd name="T42" fmla="*/ 2627 w 3288"/>
                <a:gd name="T43" fmla="*/ 1918 h 1972"/>
                <a:gd name="T44" fmla="*/ 2391 w 3288"/>
                <a:gd name="T45" fmla="*/ 1959 h 1972"/>
                <a:gd name="T46" fmla="*/ 2150 w 3288"/>
                <a:gd name="T47" fmla="*/ 1972 h 1972"/>
                <a:gd name="T48" fmla="*/ 1901 w 3288"/>
                <a:gd name="T49" fmla="*/ 1958 h 1972"/>
                <a:gd name="T50" fmla="*/ 1658 w 3288"/>
                <a:gd name="T51" fmla="*/ 1916 h 1972"/>
                <a:gd name="T52" fmla="*/ 1423 w 3288"/>
                <a:gd name="T53" fmla="*/ 1846 h 1972"/>
                <a:gd name="T54" fmla="*/ 1197 w 3288"/>
                <a:gd name="T55" fmla="*/ 1751 h 1972"/>
                <a:gd name="T56" fmla="*/ 983 w 3288"/>
                <a:gd name="T57" fmla="*/ 1629 h 1972"/>
                <a:gd name="T58" fmla="*/ 782 w 3288"/>
                <a:gd name="T59" fmla="*/ 1484 h 1972"/>
                <a:gd name="T60" fmla="*/ 600 w 3288"/>
                <a:gd name="T61" fmla="*/ 1315 h 1972"/>
                <a:gd name="T62" fmla="*/ 439 w 3288"/>
                <a:gd name="T63" fmla="*/ 1129 h 1972"/>
                <a:gd name="T64" fmla="*/ 300 w 3288"/>
                <a:gd name="T65" fmla="*/ 927 h 1972"/>
                <a:gd name="T66" fmla="*/ 187 w 3288"/>
                <a:gd name="T67" fmla="*/ 712 h 1972"/>
                <a:gd name="T68" fmla="*/ 98 w 3288"/>
                <a:gd name="T69" fmla="*/ 486 h 1972"/>
                <a:gd name="T70" fmla="*/ 35 w 3288"/>
                <a:gd name="T71" fmla="*/ 249 h 1972"/>
                <a:gd name="T72" fmla="*/ 0 w 3288"/>
                <a:gd name="T73" fmla="*/ 5 h 19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3288" h="1972">
                  <a:moveTo>
                    <a:pt x="64" y="0"/>
                  </a:moveTo>
                  <a:lnTo>
                    <a:pt x="79" y="119"/>
                  </a:lnTo>
                  <a:lnTo>
                    <a:pt x="98" y="236"/>
                  </a:lnTo>
                  <a:lnTo>
                    <a:pt x="126" y="352"/>
                  </a:lnTo>
                  <a:lnTo>
                    <a:pt x="160" y="465"/>
                  </a:lnTo>
                  <a:lnTo>
                    <a:pt x="199" y="576"/>
                  </a:lnTo>
                  <a:lnTo>
                    <a:pt x="245" y="685"/>
                  </a:lnTo>
                  <a:lnTo>
                    <a:pt x="297" y="791"/>
                  </a:lnTo>
                  <a:lnTo>
                    <a:pt x="356" y="894"/>
                  </a:lnTo>
                  <a:lnTo>
                    <a:pt x="419" y="994"/>
                  </a:lnTo>
                  <a:lnTo>
                    <a:pt x="490" y="1089"/>
                  </a:lnTo>
                  <a:lnTo>
                    <a:pt x="565" y="1182"/>
                  </a:lnTo>
                  <a:lnTo>
                    <a:pt x="646" y="1270"/>
                  </a:lnTo>
                  <a:lnTo>
                    <a:pt x="732" y="1354"/>
                  </a:lnTo>
                  <a:lnTo>
                    <a:pt x="824" y="1434"/>
                  </a:lnTo>
                  <a:lnTo>
                    <a:pt x="918" y="1507"/>
                  </a:lnTo>
                  <a:lnTo>
                    <a:pt x="1018" y="1575"/>
                  </a:lnTo>
                  <a:lnTo>
                    <a:pt x="1120" y="1637"/>
                  </a:lnTo>
                  <a:lnTo>
                    <a:pt x="1225" y="1693"/>
                  </a:lnTo>
                  <a:lnTo>
                    <a:pt x="1334" y="1743"/>
                  </a:lnTo>
                  <a:lnTo>
                    <a:pt x="1445" y="1786"/>
                  </a:lnTo>
                  <a:lnTo>
                    <a:pt x="1558" y="1823"/>
                  </a:lnTo>
                  <a:lnTo>
                    <a:pt x="1673" y="1853"/>
                  </a:lnTo>
                  <a:lnTo>
                    <a:pt x="1790" y="1876"/>
                  </a:lnTo>
                  <a:lnTo>
                    <a:pt x="1909" y="1893"/>
                  </a:lnTo>
                  <a:lnTo>
                    <a:pt x="2029" y="1904"/>
                  </a:lnTo>
                  <a:lnTo>
                    <a:pt x="2150" y="1908"/>
                  </a:lnTo>
                  <a:lnTo>
                    <a:pt x="2268" y="1904"/>
                  </a:lnTo>
                  <a:lnTo>
                    <a:pt x="2384" y="1895"/>
                  </a:lnTo>
                  <a:lnTo>
                    <a:pt x="2500" y="1879"/>
                  </a:lnTo>
                  <a:lnTo>
                    <a:pt x="2612" y="1855"/>
                  </a:lnTo>
                  <a:lnTo>
                    <a:pt x="2725" y="1828"/>
                  </a:lnTo>
                  <a:lnTo>
                    <a:pt x="2836" y="1793"/>
                  </a:lnTo>
                  <a:lnTo>
                    <a:pt x="2944" y="1752"/>
                  </a:lnTo>
                  <a:lnTo>
                    <a:pt x="3050" y="1705"/>
                  </a:lnTo>
                  <a:lnTo>
                    <a:pt x="3155" y="1651"/>
                  </a:lnTo>
                  <a:lnTo>
                    <a:pt x="3254" y="1594"/>
                  </a:lnTo>
                  <a:lnTo>
                    <a:pt x="3288" y="1647"/>
                  </a:lnTo>
                  <a:lnTo>
                    <a:pt x="3185" y="1709"/>
                  </a:lnTo>
                  <a:lnTo>
                    <a:pt x="3079" y="1762"/>
                  </a:lnTo>
                  <a:lnTo>
                    <a:pt x="2969" y="1811"/>
                  </a:lnTo>
                  <a:lnTo>
                    <a:pt x="2857" y="1854"/>
                  </a:lnTo>
                  <a:lnTo>
                    <a:pt x="2743" y="1890"/>
                  </a:lnTo>
                  <a:lnTo>
                    <a:pt x="2627" y="1918"/>
                  </a:lnTo>
                  <a:lnTo>
                    <a:pt x="2510" y="1942"/>
                  </a:lnTo>
                  <a:lnTo>
                    <a:pt x="2391" y="1959"/>
                  </a:lnTo>
                  <a:lnTo>
                    <a:pt x="2272" y="1968"/>
                  </a:lnTo>
                  <a:lnTo>
                    <a:pt x="2150" y="1972"/>
                  </a:lnTo>
                  <a:lnTo>
                    <a:pt x="2025" y="1968"/>
                  </a:lnTo>
                  <a:lnTo>
                    <a:pt x="1901" y="1958"/>
                  </a:lnTo>
                  <a:lnTo>
                    <a:pt x="1779" y="1941"/>
                  </a:lnTo>
                  <a:lnTo>
                    <a:pt x="1658" y="1916"/>
                  </a:lnTo>
                  <a:lnTo>
                    <a:pt x="1539" y="1884"/>
                  </a:lnTo>
                  <a:lnTo>
                    <a:pt x="1423" y="1846"/>
                  </a:lnTo>
                  <a:lnTo>
                    <a:pt x="1309" y="1802"/>
                  </a:lnTo>
                  <a:lnTo>
                    <a:pt x="1197" y="1751"/>
                  </a:lnTo>
                  <a:lnTo>
                    <a:pt x="1089" y="1693"/>
                  </a:lnTo>
                  <a:lnTo>
                    <a:pt x="983" y="1629"/>
                  </a:lnTo>
                  <a:lnTo>
                    <a:pt x="880" y="1560"/>
                  </a:lnTo>
                  <a:lnTo>
                    <a:pt x="782" y="1484"/>
                  </a:lnTo>
                  <a:lnTo>
                    <a:pt x="688" y="1402"/>
                  </a:lnTo>
                  <a:lnTo>
                    <a:pt x="600" y="1315"/>
                  </a:lnTo>
                  <a:lnTo>
                    <a:pt x="516" y="1224"/>
                  </a:lnTo>
                  <a:lnTo>
                    <a:pt x="439" y="1129"/>
                  </a:lnTo>
                  <a:lnTo>
                    <a:pt x="367" y="1030"/>
                  </a:lnTo>
                  <a:lnTo>
                    <a:pt x="300" y="927"/>
                  </a:lnTo>
                  <a:lnTo>
                    <a:pt x="241" y="821"/>
                  </a:lnTo>
                  <a:lnTo>
                    <a:pt x="187" y="712"/>
                  </a:lnTo>
                  <a:lnTo>
                    <a:pt x="139" y="600"/>
                  </a:lnTo>
                  <a:lnTo>
                    <a:pt x="98" y="486"/>
                  </a:lnTo>
                  <a:lnTo>
                    <a:pt x="63" y="368"/>
                  </a:lnTo>
                  <a:lnTo>
                    <a:pt x="35" y="249"/>
                  </a:lnTo>
                  <a:lnTo>
                    <a:pt x="14" y="128"/>
                  </a:lnTo>
                  <a:lnTo>
                    <a:pt x="0" y="5"/>
                  </a:lnTo>
                  <a:lnTo>
                    <a:pt x="64" y="0"/>
                  </a:lnTo>
                  <a:close/>
                </a:path>
              </a:pathLst>
            </a:custGeom>
            <a:gradFill>
              <a:gsLst>
                <a:gs pos="0">
                  <a:schemeClr val="bg1">
                    <a:lumMod val="65000"/>
                    <a:lumOff val="35000"/>
                    <a:alpha val="15000"/>
                  </a:schemeClr>
                </a:gs>
                <a:gs pos="100000">
                  <a:schemeClr val="bg1">
                    <a:lumMod val="50000"/>
                    <a:lumOff val="50000"/>
                    <a:alpha val="25000"/>
                  </a:schemeClr>
                </a:gs>
              </a:gsLst>
              <a:lin ang="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alpha val="2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Группа 27">
            <a:extLst>
              <a:ext uri="{FF2B5EF4-FFF2-40B4-BE49-F238E27FC236}">
                <a16:creationId xmlns:a16="http://schemas.microsoft.com/office/drawing/2014/main" id="{2D8A6D3E-5A0B-4F04-8300-A5109514DDE1}"/>
              </a:ext>
            </a:extLst>
          </p:cNvPr>
          <p:cNvGrpSpPr>
            <a:grpSpLocks noChangeAspect="1"/>
          </p:cNvGrpSpPr>
          <p:nvPr/>
        </p:nvGrpSpPr>
        <p:grpSpPr>
          <a:xfrm rot="5400000">
            <a:off x="7697064" y="5882507"/>
            <a:ext cx="756515" cy="567000"/>
            <a:chOff x="9808331" y="4174561"/>
            <a:chExt cx="2273146" cy="2244847"/>
          </a:xfrm>
          <a:gradFill flip="none" rotWithShape="1">
            <a:gsLst>
              <a:gs pos="0">
                <a:srgbClr val="0070C0">
                  <a:alpha val="44000"/>
                </a:srgbClr>
              </a:gs>
              <a:gs pos="100000">
                <a:schemeClr val="accent2">
                  <a:alpha val="20000"/>
                </a:schemeClr>
              </a:gs>
            </a:gsLst>
            <a:lin ang="0" scaled="1"/>
            <a:tileRect/>
          </a:gradFill>
        </p:grpSpPr>
        <p:sp>
          <p:nvSpPr>
            <p:cNvPr id="29" name="Freeform 1702">
              <a:extLst>
                <a:ext uri="{FF2B5EF4-FFF2-40B4-BE49-F238E27FC236}">
                  <a16:creationId xmlns:a16="http://schemas.microsoft.com/office/drawing/2014/main" id="{1E82BA4A-5F2C-46AC-9B19-BB081C1ED7ED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9808331" y="5297244"/>
              <a:ext cx="2084289" cy="1122164"/>
            </a:xfrm>
            <a:custGeom>
              <a:avLst/>
              <a:gdLst>
                <a:gd name="T0" fmla="*/ 1915 w 3951"/>
                <a:gd name="T1" fmla="*/ 3 h 2157"/>
                <a:gd name="T2" fmla="*/ 2157 w 3951"/>
                <a:gd name="T3" fmla="*/ 30 h 2157"/>
                <a:gd name="T4" fmla="*/ 2392 w 3951"/>
                <a:gd name="T5" fmla="*/ 84 h 2157"/>
                <a:gd name="T6" fmla="*/ 2618 w 3951"/>
                <a:gd name="T7" fmla="*/ 163 h 2157"/>
                <a:gd name="T8" fmla="*/ 2835 w 3951"/>
                <a:gd name="T9" fmla="*/ 267 h 2157"/>
                <a:gd name="T10" fmla="*/ 3039 w 3951"/>
                <a:gd name="T11" fmla="*/ 396 h 2157"/>
                <a:gd name="T12" fmla="*/ 3229 w 3951"/>
                <a:gd name="T13" fmla="*/ 548 h 2157"/>
                <a:gd name="T14" fmla="*/ 3403 w 3951"/>
                <a:gd name="T15" fmla="*/ 720 h 2157"/>
                <a:gd name="T16" fmla="*/ 3555 w 3951"/>
                <a:gd name="T17" fmla="*/ 912 h 2157"/>
                <a:gd name="T18" fmla="*/ 3683 w 3951"/>
                <a:gd name="T19" fmla="*/ 1115 h 2157"/>
                <a:gd name="T20" fmla="*/ 3787 w 3951"/>
                <a:gd name="T21" fmla="*/ 1331 h 2157"/>
                <a:gd name="T22" fmla="*/ 3867 w 3951"/>
                <a:gd name="T23" fmla="*/ 1557 h 2157"/>
                <a:gd name="T24" fmla="*/ 3921 w 3951"/>
                <a:gd name="T25" fmla="*/ 1793 h 2157"/>
                <a:gd name="T26" fmla="*/ 3947 w 3951"/>
                <a:gd name="T27" fmla="*/ 2034 h 2157"/>
                <a:gd name="T28" fmla="*/ 3886 w 3951"/>
                <a:gd name="T29" fmla="*/ 2157 h 2157"/>
                <a:gd name="T30" fmla="*/ 3873 w 3951"/>
                <a:gd name="T31" fmla="*/ 1920 h 2157"/>
                <a:gd name="T32" fmla="*/ 3834 w 3951"/>
                <a:gd name="T33" fmla="*/ 1688 h 2157"/>
                <a:gd name="T34" fmla="*/ 3770 w 3951"/>
                <a:gd name="T35" fmla="*/ 1464 h 2157"/>
                <a:gd name="T36" fmla="*/ 3681 w 3951"/>
                <a:gd name="T37" fmla="*/ 1249 h 2157"/>
                <a:gd name="T38" fmla="*/ 3567 w 3951"/>
                <a:gd name="T39" fmla="*/ 1045 h 2157"/>
                <a:gd name="T40" fmla="*/ 3432 w 3951"/>
                <a:gd name="T41" fmla="*/ 854 h 2157"/>
                <a:gd name="T42" fmla="*/ 3273 w 3951"/>
                <a:gd name="T43" fmla="*/ 677 h 2157"/>
                <a:gd name="T44" fmla="*/ 3095 w 3951"/>
                <a:gd name="T45" fmla="*/ 519 h 2157"/>
                <a:gd name="T46" fmla="*/ 2904 w 3951"/>
                <a:gd name="T47" fmla="*/ 383 h 2157"/>
                <a:gd name="T48" fmla="*/ 2700 w 3951"/>
                <a:gd name="T49" fmla="*/ 270 h 2157"/>
                <a:gd name="T50" fmla="*/ 2485 w 3951"/>
                <a:gd name="T51" fmla="*/ 181 h 2157"/>
                <a:gd name="T52" fmla="*/ 2261 w 3951"/>
                <a:gd name="T53" fmla="*/ 117 h 2157"/>
                <a:gd name="T54" fmla="*/ 2030 w 3951"/>
                <a:gd name="T55" fmla="*/ 77 h 2157"/>
                <a:gd name="T56" fmla="*/ 1792 w 3951"/>
                <a:gd name="T57" fmla="*/ 64 h 2157"/>
                <a:gd name="T58" fmla="*/ 1548 w 3951"/>
                <a:gd name="T59" fmla="*/ 79 h 2157"/>
                <a:gd name="T60" fmla="*/ 1310 w 3951"/>
                <a:gd name="T61" fmla="*/ 121 h 2157"/>
                <a:gd name="T62" fmla="*/ 1079 w 3951"/>
                <a:gd name="T63" fmla="*/ 189 h 2157"/>
                <a:gd name="T64" fmla="*/ 860 w 3951"/>
                <a:gd name="T65" fmla="*/ 283 h 2157"/>
                <a:gd name="T66" fmla="*/ 652 w 3951"/>
                <a:gd name="T67" fmla="*/ 401 h 2157"/>
                <a:gd name="T68" fmla="*/ 459 w 3951"/>
                <a:gd name="T69" fmla="*/ 542 h 2157"/>
                <a:gd name="T70" fmla="*/ 283 w 3951"/>
                <a:gd name="T71" fmla="*/ 706 h 2157"/>
                <a:gd name="T72" fmla="*/ 124 w 3951"/>
                <a:gd name="T73" fmla="*/ 892 h 2157"/>
                <a:gd name="T74" fmla="*/ 0 w 3951"/>
                <a:gd name="T75" fmla="*/ 956 h 2157"/>
                <a:gd name="T76" fmla="*/ 142 w 3951"/>
                <a:gd name="T77" fmla="*/ 765 h 2157"/>
                <a:gd name="T78" fmla="*/ 305 w 3951"/>
                <a:gd name="T79" fmla="*/ 593 h 2157"/>
                <a:gd name="T80" fmla="*/ 483 w 3951"/>
                <a:gd name="T81" fmla="*/ 442 h 2157"/>
                <a:gd name="T82" fmla="*/ 676 w 3951"/>
                <a:gd name="T83" fmla="*/ 311 h 2157"/>
                <a:gd name="T84" fmla="*/ 880 w 3951"/>
                <a:gd name="T85" fmla="*/ 201 h 2157"/>
                <a:gd name="T86" fmla="*/ 1096 w 3951"/>
                <a:gd name="T87" fmla="*/ 114 h 2157"/>
                <a:gd name="T88" fmla="*/ 1321 w 3951"/>
                <a:gd name="T89" fmla="*/ 51 h 2157"/>
                <a:gd name="T90" fmla="*/ 1555 w 3951"/>
                <a:gd name="T91" fmla="*/ 13 h 2157"/>
                <a:gd name="T92" fmla="*/ 1792 w 3951"/>
                <a:gd name="T93" fmla="*/ 0 h 2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3951" h="2157">
                  <a:moveTo>
                    <a:pt x="1792" y="0"/>
                  </a:moveTo>
                  <a:lnTo>
                    <a:pt x="1915" y="3"/>
                  </a:lnTo>
                  <a:lnTo>
                    <a:pt x="2037" y="13"/>
                  </a:lnTo>
                  <a:lnTo>
                    <a:pt x="2157" y="30"/>
                  </a:lnTo>
                  <a:lnTo>
                    <a:pt x="2275" y="54"/>
                  </a:lnTo>
                  <a:lnTo>
                    <a:pt x="2392" y="84"/>
                  </a:lnTo>
                  <a:lnTo>
                    <a:pt x="2507" y="119"/>
                  </a:lnTo>
                  <a:lnTo>
                    <a:pt x="2618" y="163"/>
                  </a:lnTo>
                  <a:lnTo>
                    <a:pt x="2728" y="212"/>
                  </a:lnTo>
                  <a:lnTo>
                    <a:pt x="2835" y="267"/>
                  </a:lnTo>
                  <a:lnTo>
                    <a:pt x="2938" y="328"/>
                  </a:lnTo>
                  <a:lnTo>
                    <a:pt x="3039" y="396"/>
                  </a:lnTo>
                  <a:lnTo>
                    <a:pt x="3136" y="468"/>
                  </a:lnTo>
                  <a:lnTo>
                    <a:pt x="3229" y="548"/>
                  </a:lnTo>
                  <a:lnTo>
                    <a:pt x="3318" y="631"/>
                  </a:lnTo>
                  <a:lnTo>
                    <a:pt x="3403" y="720"/>
                  </a:lnTo>
                  <a:lnTo>
                    <a:pt x="3482" y="815"/>
                  </a:lnTo>
                  <a:lnTo>
                    <a:pt x="3555" y="912"/>
                  </a:lnTo>
                  <a:lnTo>
                    <a:pt x="3622" y="1011"/>
                  </a:lnTo>
                  <a:lnTo>
                    <a:pt x="3683" y="1115"/>
                  </a:lnTo>
                  <a:lnTo>
                    <a:pt x="3738" y="1222"/>
                  </a:lnTo>
                  <a:lnTo>
                    <a:pt x="3787" y="1331"/>
                  </a:lnTo>
                  <a:lnTo>
                    <a:pt x="3830" y="1443"/>
                  </a:lnTo>
                  <a:lnTo>
                    <a:pt x="3867" y="1557"/>
                  </a:lnTo>
                  <a:lnTo>
                    <a:pt x="3897" y="1674"/>
                  </a:lnTo>
                  <a:lnTo>
                    <a:pt x="3921" y="1793"/>
                  </a:lnTo>
                  <a:lnTo>
                    <a:pt x="3938" y="1912"/>
                  </a:lnTo>
                  <a:lnTo>
                    <a:pt x="3947" y="2034"/>
                  </a:lnTo>
                  <a:lnTo>
                    <a:pt x="3951" y="2157"/>
                  </a:lnTo>
                  <a:lnTo>
                    <a:pt x="3886" y="2157"/>
                  </a:lnTo>
                  <a:lnTo>
                    <a:pt x="3883" y="2038"/>
                  </a:lnTo>
                  <a:lnTo>
                    <a:pt x="3873" y="1920"/>
                  </a:lnTo>
                  <a:lnTo>
                    <a:pt x="3856" y="1803"/>
                  </a:lnTo>
                  <a:lnTo>
                    <a:pt x="3834" y="1688"/>
                  </a:lnTo>
                  <a:lnTo>
                    <a:pt x="3805" y="1576"/>
                  </a:lnTo>
                  <a:lnTo>
                    <a:pt x="3770" y="1464"/>
                  </a:lnTo>
                  <a:lnTo>
                    <a:pt x="3728" y="1356"/>
                  </a:lnTo>
                  <a:lnTo>
                    <a:pt x="3681" y="1249"/>
                  </a:lnTo>
                  <a:lnTo>
                    <a:pt x="3627" y="1146"/>
                  </a:lnTo>
                  <a:lnTo>
                    <a:pt x="3567" y="1045"/>
                  </a:lnTo>
                  <a:lnTo>
                    <a:pt x="3503" y="948"/>
                  </a:lnTo>
                  <a:lnTo>
                    <a:pt x="3432" y="854"/>
                  </a:lnTo>
                  <a:lnTo>
                    <a:pt x="3355" y="764"/>
                  </a:lnTo>
                  <a:lnTo>
                    <a:pt x="3273" y="677"/>
                  </a:lnTo>
                  <a:lnTo>
                    <a:pt x="3186" y="595"/>
                  </a:lnTo>
                  <a:lnTo>
                    <a:pt x="3095" y="519"/>
                  </a:lnTo>
                  <a:lnTo>
                    <a:pt x="3002" y="448"/>
                  </a:lnTo>
                  <a:lnTo>
                    <a:pt x="2904" y="383"/>
                  </a:lnTo>
                  <a:lnTo>
                    <a:pt x="2803" y="324"/>
                  </a:lnTo>
                  <a:lnTo>
                    <a:pt x="2700" y="270"/>
                  </a:lnTo>
                  <a:lnTo>
                    <a:pt x="2593" y="223"/>
                  </a:lnTo>
                  <a:lnTo>
                    <a:pt x="2485" y="181"/>
                  </a:lnTo>
                  <a:lnTo>
                    <a:pt x="2375" y="146"/>
                  </a:lnTo>
                  <a:lnTo>
                    <a:pt x="2261" y="117"/>
                  </a:lnTo>
                  <a:lnTo>
                    <a:pt x="2147" y="93"/>
                  </a:lnTo>
                  <a:lnTo>
                    <a:pt x="2030" y="77"/>
                  </a:lnTo>
                  <a:lnTo>
                    <a:pt x="1911" y="67"/>
                  </a:lnTo>
                  <a:lnTo>
                    <a:pt x="1792" y="64"/>
                  </a:lnTo>
                  <a:lnTo>
                    <a:pt x="1670" y="68"/>
                  </a:lnTo>
                  <a:lnTo>
                    <a:pt x="1548" y="79"/>
                  </a:lnTo>
                  <a:lnTo>
                    <a:pt x="1428" y="96"/>
                  </a:lnTo>
                  <a:lnTo>
                    <a:pt x="1310" y="121"/>
                  </a:lnTo>
                  <a:lnTo>
                    <a:pt x="1193" y="151"/>
                  </a:lnTo>
                  <a:lnTo>
                    <a:pt x="1079" y="189"/>
                  </a:lnTo>
                  <a:lnTo>
                    <a:pt x="968" y="232"/>
                  </a:lnTo>
                  <a:lnTo>
                    <a:pt x="860" y="283"/>
                  </a:lnTo>
                  <a:lnTo>
                    <a:pt x="754" y="339"/>
                  </a:lnTo>
                  <a:lnTo>
                    <a:pt x="652" y="401"/>
                  </a:lnTo>
                  <a:lnTo>
                    <a:pt x="554" y="469"/>
                  </a:lnTo>
                  <a:lnTo>
                    <a:pt x="459" y="542"/>
                  </a:lnTo>
                  <a:lnTo>
                    <a:pt x="369" y="622"/>
                  </a:lnTo>
                  <a:lnTo>
                    <a:pt x="283" y="706"/>
                  </a:lnTo>
                  <a:lnTo>
                    <a:pt x="201" y="796"/>
                  </a:lnTo>
                  <a:lnTo>
                    <a:pt x="124" y="892"/>
                  </a:lnTo>
                  <a:lnTo>
                    <a:pt x="52" y="992"/>
                  </a:lnTo>
                  <a:lnTo>
                    <a:pt x="0" y="956"/>
                  </a:lnTo>
                  <a:lnTo>
                    <a:pt x="69" y="858"/>
                  </a:lnTo>
                  <a:lnTo>
                    <a:pt x="142" y="765"/>
                  </a:lnTo>
                  <a:lnTo>
                    <a:pt x="221" y="677"/>
                  </a:lnTo>
                  <a:lnTo>
                    <a:pt x="305" y="593"/>
                  </a:lnTo>
                  <a:lnTo>
                    <a:pt x="391" y="515"/>
                  </a:lnTo>
                  <a:lnTo>
                    <a:pt x="483" y="442"/>
                  </a:lnTo>
                  <a:lnTo>
                    <a:pt x="577" y="373"/>
                  </a:lnTo>
                  <a:lnTo>
                    <a:pt x="676" y="311"/>
                  </a:lnTo>
                  <a:lnTo>
                    <a:pt x="776" y="253"/>
                  </a:lnTo>
                  <a:lnTo>
                    <a:pt x="880" y="201"/>
                  </a:lnTo>
                  <a:lnTo>
                    <a:pt x="987" y="155"/>
                  </a:lnTo>
                  <a:lnTo>
                    <a:pt x="1096" y="114"/>
                  </a:lnTo>
                  <a:lnTo>
                    <a:pt x="1207" y="80"/>
                  </a:lnTo>
                  <a:lnTo>
                    <a:pt x="1321" y="51"/>
                  </a:lnTo>
                  <a:lnTo>
                    <a:pt x="1437" y="29"/>
                  </a:lnTo>
                  <a:lnTo>
                    <a:pt x="1555" y="13"/>
                  </a:lnTo>
                  <a:lnTo>
                    <a:pt x="1673" y="3"/>
                  </a:lnTo>
                  <a:lnTo>
                    <a:pt x="1792" y="0"/>
                  </a:lnTo>
                  <a:close/>
                </a:path>
              </a:pathLst>
            </a:custGeom>
            <a:gradFill>
              <a:gsLst>
                <a:gs pos="0">
                  <a:schemeClr val="bg1">
                    <a:lumMod val="65000"/>
                    <a:lumOff val="35000"/>
                    <a:alpha val="10000"/>
                  </a:schemeClr>
                </a:gs>
                <a:gs pos="100000">
                  <a:schemeClr val="bg1">
                    <a:lumMod val="65000"/>
                    <a:lumOff val="35000"/>
                    <a:alpha val="25000"/>
                  </a:schemeClr>
                </a:gs>
              </a:gsLst>
              <a:lin ang="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Freeform 1703">
              <a:extLst>
                <a:ext uri="{FF2B5EF4-FFF2-40B4-BE49-F238E27FC236}">
                  <a16:creationId xmlns:a16="http://schemas.microsoft.com/office/drawing/2014/main" id="{11B2829C-EC4E-488B-974C-3D8ED9376059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10346944" y="4174561"/>
              <a:ext cx="1734533" cy="1025919"/>
            </a:xfrm>
            <a:custGeom>
              <a:avLst/>
              <a:gdLst>
                <a:gd name="T0" fmla="*/ 79 w 3288"/>
                <a:gd name="T1" fmla="*/ 119 h 1972"/>
                <a:gd name="T2" fmla="*/ 126 w 3288"/>
                <a:gd name="T3" fmla="*/ 352 h 1972"/>
                <a:gd name="T4" fmla="*/ 199 w 3288"/>
                <a:gd name="T5" fmla="*/ 576 h 1972"/>
                <a:gd name="T6" fmla="*/ 297 w 3288"/>
                <a:gd name="T7" fmla="*/ 791 h 1972"/>
                <a:gd name="T8" fmla="*/ 419 w 3288"/>
                <a:gd name="T9" fmla="*/ 994 h 1972"/>
                <a:gd name="T10" fmla="*/ 565 w 3288"/>
                <a:gd name="T11" fmla="*/ 1182 h 1972"/>
                <a:gd name="T12" fmla="*/ 732 w 3288"/>
                <a:gd name="T13" fmla="*/ 1354 h 1972"/>
                <a:gd name="T14" fmla="*/ 918 w 3288"/>
                <a:gd name="T15" fmla="*/ 1507 h 1972"/>
                <a:gd name="T16" fmla="*/ 1120 w 3288"/>
                <a:gd name="T17" fmla="*/ 1637 h 1972"/>
                <a:gd name="T18" fmla="*/ 1334 w 3288"/>
                <a:gd name="T19" fmla="*/ 1743 h 1972"/>
                <a:gd name="T20" fmla="*/ 1558 w 3288"/>
                <a:gd name="T21" fmla="*/ 1823 h 1972"/>
                <a:gd name="T22" fmla="*/ 1790 w 3288"/>
                <a:gd name="T23" fmla="*/ 1876 h 1972"/>
                <a:gd name="T24" fmla="*/ 2029 w 3288"/>
                <a:gd name="T25" fmla="*/ 1904 h 1972"/>
                <a:gd name="T26" fmla="*/ 2268 w 3288"/>
                <a:gd name="T27" fmla="*/ 1904 h 1972"/>
                <a:gd name="T28" fmla="*/ 2500 w 3288"/>
                <a:gd name="T29" fmla="*/ 1879 h 1972"/>
                <a:gd name="T30" fmla="*/ 2725 w 3288"/>
                <a:gd name="T31" fmla="*/ 1828 h 1972"/>
                <a:gd name="T32" fmla="*/ 2944 w 3288"/>
                <a:gd name="T33" fmla="*/ 1752 h 1972"/>
                <a:gd name="T34" fmla="*/ 3155 w 3288"/>
                <a:gd name="T35" fmla="*/ 1651 h 1972"/>
                <a:gd name="T36" fmla="*/ 3288 w 3288"/>
                <a:gd name="T37" fmla="*/ 1647 h 1972"/>
                <a:gd name="T38" fmla="*/ 3079 w 3288"/>
                <a:gd name="T39" fmla="*/ 1762 h 1972"/>
                <a:gd name="T40" fmla="*/ 2857 w 3288"/>
                <a:gd name="T41" fmla="*/ 1854 h 1972"/>
                <a:gd name="T42" fmla="*/ 2627 w 3288"/>
                <a:gd name="T43" fmla="*/ 1918 h 1972"/>
                <a:gd name="T44" fmla="*/ 2391 w 3288"/>
                <a:gd name="T45" fmla="*/ 1959 h 1972"/>
                <a:gd name="T46" fmla="*/ 2150 w 3288"/>
                <a:gd name="T47" fmla="*/ 1972 h 1972"/>
                <a:gd name="T48" fmla="*/ 1901 w 3288"/>
                <a:gd name="T49" fmla="*/ 1958 h 1972"/>
                <a:gd name="T50" fmla="*/ 1658 w 3288"/>
                <a:gd name="T51" fmla="*/ 1916 h 1972"/>
                <a:gd name="T52" fmla="*/ 1423 w 3288"/>
                <a:gd name="T53" fmla="*/ 1846 h 1972"/>
                <a:gd name="T54" fmla="*/ 1197 w 3288"/>
                <a:gd name="T55" fmla="*/ 1751 h 1972"/>
                <a:gd name="T56" fmla="*/ 983 w 3288"/>
                <a:gd name="T57" fmla="*/ 1629 h 1972"/>
                <a:gd name="T58" fmla="*/ 782 w 3288"/>
                <a:gd name="T59" fmla="*/ 1484 h 1972"/>
                <a:gd name="T60" fmla="*/ 600 w 3288"/>
                <a:gd name="T61" fmla="*/ 1315 h 1972"/>
                <a:gd name="T62" fmla="*/ 439 w 3288"/>
                <a:gd name="T63" fmla="*/ 1129 h 1972"/>
                <a:gd name="T64" fmla="*/ 300 w 3288"/>
                <a:gd name="T65" fmla="*/ 927 h 1972"/>
                <a:gd name="T66" fmla="*/ 187 w 3288"/>
                <a:gd name="T67" fmla="*/ 712 h 1972"/>
                <a:gd name="T68" fmla="*/ 98 w 3288"/>
                <a:gd name="T69" fmla="*/ 486 h 1972"/>
                <a:gd name="T70" fmla="*/ 35 w 3288"/>
                <a:gd name="T71" fmla="*/ 249 h 1972"/>
                <a:gd name="T72" fmla="*/ 0 w 3288"/>
                <a:gd name="T73" fmla="*/ 5 h 19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3288" h="1972">
                  <a:moveTo>
                    <a:pt x="64" y="0"/>
                  </a:moveTo>
                  <a:lnTo>
                    <a:pt x="79" y="119"/>
                  </a:lnTo>
                  <a:lnTo>
                    <a:pt x="98" y="236"/>
                  </a:lnTo>
                  <a:lnTo>
                    <a:pt x="126" y="352"/>
                  </a:lnTo>
                  <a:lnTo>
                    <a:pt x="160" y="465"/>
                  </a:lnTo>
                  <a:lnTo>
                    <a:pt x="199" y="576"/>
                  </a:lnTo>
                  <a:lnTo>
                    <a:pt x="245" y="685"/>
                  </a:lnTo>
                  <a:lnTo>
                    <a:pt x="297" y="791"/>
                  </a:lnTo>
                  <a:lnTo>
                    <a:pt x="356" y="894"/>
                  </a:lnTo>
                  <a:lnTo>
                    <a:pt x="419" y="994"/>
                  </a:lnTo>
                  <a:lnTo>
                    <a:pt x="490" y="1089"/>
                  </a:lnTo>
                  <a:lnTo>
                    <a:pt x="565" y="1182"/>
                  </a:lnTo>
                  <a:lnTo>
                    <a:pt x="646" y="1270"/>
                  </a:lnTo>
                  <a:lnTo>
                    <a:pt x="732" y="1354"/>
                  </a:lnTo>
                  <a:lnTo>
                    <a:pt x="824" y="1434"/>
                  </a:lnTo>
                  <a:lnTo>
                    <a:pt x="918" y="1507"/>
                  </a:lnTo>
                  <a:lnTo>
                    <a:pt x="1018" y="1575"/>
                  </a:lnTo>
                  <a:lnTo>
                    <a:pt x="1120" y="1637"/>
                  </a:lnTo>
                  <a:lnTo>
                    <a:pt x="1225" y="1693"/>
                  </a:lnTo>
                  <a:lnTo>
                    <a:pt x="1334" y="1743"/>
                  </a:lnTo>
                  <a:lnTo>
                    <a:pt x="1445" y="1786"/>
                  </a:lnTo>
                  <a:lnTo>
                    <a:pt x="1558" y="1823"/>
                  </a:lnTo>
                  <a:lnTo>
                    <a:pt x="1673" y="1853"/>
                  </a:lnTo>
                  <a:lnTo>
                    <a:pt x="1790" y="1876"/>
                  </a:lnTo>
                  <a:lnTo>
                    <a:pt x="1909" y="1893"/>
                  </a:lnTo>
                  <a:lnTo>
                    <a:pt x="2029" y="1904"/>
                  </a:lnTo>
                  <a:lnTo>
                    <a:pt x="2150" y="1908"/>
                  </a:lnTo>
                  <a:lnTo>
                    <a:pt x="2268" y="1904"/>
                  </a:lnTo>
                  <a:lnTo>
                    <a:pt x="2384" y="1895"/>
                  </a:lnTo>
                  <a:lnTo>
                    <a:pt x="2500" y="1879"/>
                  </a:lnTo>
                  <a:lnTo>
                    <a:pt x="2612" y="1855"/>
                  </a:lnTo>
                  <a:lnTo>
                    <a:pt x="2725" y="1828"/>
                  </a:lnTo>
                  <a:lnTo>
                    <a:pt x="2836" y="1793"/>
                  </a:lnTo>
                  <a:lnTo>
                    <a:pt x="2944" y="1752"/>
                  </a:lnTo>
                  <a:lnTo>
                    <a:pt x="3050" y="1705"/>
                  </a:lnTo>
                  <a:lnTo>
                    <a:pt x="3155" y="1651"/>
                  </a:lnTo>
                  <a:lnTo>
                    <a:pt x="3254" y="1594"/>
                  </a:lnTo>
                  <a:lnTo>
                    <a:pt x="3288" y="1647"/>
                  </a:lnTo>
                  <a:lnTo>
                    <a:pt x="3185" y="1709"/>
                  </a:lnTo>
                  <a:lnTo>
                    <a:pt x="3079" y="1762"/>
                  </a:lnTo>
                  <a:lnTo>
                    <a:pt x="2969" y="1811"/>
                  </a:lnTo>
                  <a:lnTo>
                    <a:pt x="2857" y="1854"/>
                  </a:lnTo>
                  <a:lnTo>
                    <a:pt x="2743" y="1890"/>
                  </a:lnTo>
                  <a:lnTo>
                    <a:pt x="2627" y="1918"/>
                  </a:lnTo>
                  <a:lnTo>
                    <a:pt x="2510" y="1942"/>
                  </a:lnTo>
                  <a:lnTo>
                    <a:pt x="2391" y="1959"/>
                  </a:lnTo>
                  <a:lnTo>
                    <a:pt x="2272" y="1968"/>
                  </a:lnTo>
                  <a:lnTo>
                    <a:pt x="2150" y="1972"/>
                  </a:lnTo>
                  <a:lnTo>
                    <a:pt x="2025" y="1968"/>
                  </a:lnTo>
                  <a:lnTo>
                    <a:pt x="1901" y="1958"/>
                  </a:lnTo>
                  <a:lnTo>
                    <a:pt x="1779" y="1941"/>
                  </a:lnTo>
                  <a:lnTo>
                    <a:pt x="1658" y="1916"/>
                  </a:lnTo>
                  <a:lnTo>
                    <a:pt x="1539" y="1884"/>
                  </a:lnTo>
                  <a:lnTo>
                    <a:pt x="1423" y="1846"/>
                  </a:lnTo>
                  <a:lnTo>
                    <a:pt x="1309" y="1802"/>
                  </a:lnTo>
                  <a:lnTo>
                    <a:pt x="1197" y="1751"/>
                  </a:lnTo>
                  <a:lnTo>
                    <a:pt x="1089" y="1693"/>
                  </a:lnTo>
                  <a:lnTo>
                    <a:pt x="983" y="1629"/>
                  </a:lnTo>
                  <a:lnTo>
                    <a:pt x="880" y="1560"/>
                  </a:lnTo>
                  <a:lnTo>
                    <a:pt x="782" y="1484"/>
                  </a:lnTo>
                  <a:lnTo>
                    <a:pt x="688" y="1402"/>
                  </a:lnTo>
                  <a:lnTo>
                    <a:pt x="600" y="1315"/>
                  </a:lnTo>
                  <a:lnTo>
                    <a:pt x="516" y="1224"/>
                  </a:lnTo>
                  <a:lnTo>
                    <a:pt x="439" y="1129"/>
                  </a:lnTo>
                  <a:lnTo>
                    <a:pt x="367" y="1030"/>
                  </a:lnTo>
                  <a:lnTo>
                    <a:pt x="300" y="927"/>
                  </a:lnTo>
                  <a:lnTo>
                    <a:pt x="241" y="821"/>
                  </a:lnTo>
                  <a:lnTo>
                    <a:pt x="187" y="712"/>
                  </a:lnTo>
                  <a:lnTo>
                    <a:pt x="139" y="600"/>
                  </a:lnTo>
                  <a:lnTo>
                    <a:pt x="98" y="486"/>
                  </a:lnTo>
                  <a:lnTo>
                    <a:pt x="63" y="368"/>
                  </a:lnTo>
                  <a:lnTo>
                    <a:pt x="35" y="249"/>
                  </a:lnTo>
                  <a:lnTo>
                    <a:pt x="14" y="128"/>
                  </a:lnTo>
                  <a:lnTo>
                    <a:pt x="0" y="5"/>
                  </a:lnTo>
                  <a:lnTo>
                    <a:pt x="64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65000"/>
                    <a:lumOff val="35000"/>
                    <a:alpha val="25000"/>
                  </a:schemeClr>
                </a:gs>
                <a:gs pos="100000">
                  <a:schemeClr val="bg1">
                    <a:lumMod val="50000"/>
                    <a:lumOff val="50000"/>
                    <a:alpha val="20000"/>
                  </a:schemeClr>
                </a:gs>
              </a:gsLst>
              <a:lin ang="0" scaled="1"/>
              <a:tileRect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41" name="Rectangle 4">
            <a:extLst>
              <a:ext uri="{FF2B5EF4-FFF2-40B4-BE49-F238E27FC236}">
                <a16:creationId xmlns:a16="http://schemas.microsoft.com/office/drawing/2014/main" id="{FDB28FE2-8D1A-4F84-AA2E-BA926C67EF30}"/>
              </a:ext>
            </a:extLst>
          </p:cNvPr>
          <p:cNvSpPr/>
          <p:nvPr/>
        </p:nvSpPr>
        <p:spPr>
          <a:xfrm>
            <a:off x="135000" y="193353"/>
            <a:ext cx="6976091" cy="545529"/>
          </a:xfrm>
          <a:prstGeom prst="rect">
            <a:avLst/>
          </a:prstGeom>
          <a:ln>
            <a:noFill/>
          </a:ln>
        </p:spPr>
        <p:txBody>
          <a:bodyPr wrap="square" anchor="ctr" anchorCtr="0">
            <a:noAutofit/>
          </a:bodyPr>
          <a:lstStyle/>
          <a:p>
            <a:pPr marL="180000" lvl="0" algn="just">
              <a:lnSpc>
                <a:spcPts val="1700"/>
              </a:lnSpc>
              <a:defRPr/>
            </a:pPr>
            <a:endParaRPr lang="ru-RU" b="1" cap="al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anose="020E0502030303020204" pitchFamily="34" charset="0"/>
              <a:cs typeface="Biome" panose="020B0503030204020804" pitchFamily="34" charset="0"/>
            </a:endParaRPr>
          </a:p>
        </p:txBody>
      </p:sp>
      <p:sp>
        <p:nvSpPr>
          <p:cNvPr id="279" name="Прямоугольник 278">
            <a:extLst>
              <a:ext uri="{FF2B5EF4-FFF2-40B4-BE49-F238E27FC236}">
                <a16:creationId xmlns:a16="http://schemas.microsoft.com/office/drawing/2014/main" id="{6605A801-08A3-44BB-995F-F008204296A9}"/>
              </a:ext>
            </a:extLst>
          </p:cNvPr>
          <p:cNvSpPr/>
          <p:nvPr/>
        </p:nvSpPr>
        <p:spPr>
          <a:xfrm>
            <a:off x="5130001" y="3367672"/>
            <a:ext cx="2513114" cy="400110"/>
          </a:xfrm>
          <a:prstGeom prst="rect">
            <a:avLst/>
          </a:prstGeom>
        </p:spPr>
        <p:txBody>
          <a:bodyPr wrap="square" anchor="ctr" anchorCtr="0">
            <a:spAutoFit/>
          </a:bodyPr>
          <a:lstStyle/>
          <a:p>
            <a:pPr algn="ctr"/>
            <a:endParaRPr lang="ru-RU" sz="2000" b="1" cap="all" spc="1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anose="020E0502030303020204" pitchFamily="34" charset="0"/>
              <a:cs typeface="Biome" panose="020B0503030204020804" pitchFamily="34" charset="0"/>
            </a:endParaRPr>
          </a:p>
        </p:txBody>
      </p:sp>
      <p:cxnSp>
        <p:nvCxnSpPr>
          <p:cNvPr id="121" name="Straight Connector 27">
            <a:extLst>
              <a:ext uri="{FF2B5EF4-FFF2-40B4-BE49-F238E27FC236}">
                <a16:creationId xmlns:a16="http://schemas.microsoft.com/office/drawing/2014/main" id="{A8AEEF80-7061-461B-9A67-FB2AFAFD0F0A}"/>
              </a:ext>
            </a:extLst>
          </p:cNvPr>
          <p:cNvCxnSpPr>
            <a:cxnSpLocks/>
          </p:cNvCxnSpPr>
          <p:nvPr/>
        </p:nvCxnSpPr>
        <p:spPr>
          <a:xfrm flipV="1">
            <a:off x="8945099" y="0"/>
            <a:ext cx="0" cy="720000"/>
          </a:xfrm>
          <a:prstGeom prst="line">
            <a:avLst/>
          </a:prstGeom>
          <a:ln w="3175">
            <a:gradFill flip="none" rotWithShape="1">
              <a:gsLst>
                <a:gs pos="0">
                  <a:schemeClr val="bg1">
                    <a:lumMod val="50000"/>
                    <a:lumOff val="50000"/>
                    <a:alpha val="80000"/>
                  </a:schemeClr>
                </a:gs>
                <a:gs pos="100000">
                  <a:schemeClr val="bg1">
                    <a:lumMod val="50000"/>
                    <a:lumOff val="50000"/>
                    <a:alpha val="20000"/>
                  </a:schemeClr>
                </a:gs>
              </a:gsLst>
              <a:lin ang="162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27">
            <a:extLst>
              <a:ext uri="{FF2B5EF4-FFF2-40B4-BE49-F238E27FC236}">
                <a16:creationId xmlns:a16="http://schemas.microsoft.com/office/drawing/2014/main" id="{037D3533-2AAA-4B04-8433-6E2E26983C84}"/>
              </a:ext>
            </a:extLst>
          </p:cNvPr>
          <p:cNvCxnSpPr>
            <a:cxnSpLocks/>
          </p:cNvCxnSpPr>
          <p:nvPr/>
        </p:nvCxnSpPr>
        <p:spPr>
          <a:xfrm>
            <a:off x="8820000" y="6672750"/>
            <a:ext cx="324000" cy="0"/>
          </a:xfrm>
          <a:prstGeom prst="line">
            <a:avLst/>
          </a:prstGeom>
          <a:ln w="6350">
            <a:gradFill flip="none" rotWithShape="1">
              <a:gsLst>
                <a:gs pos="0">
                  <a:schemeClr val="bg1">
                    <a:lumMod val="50000"/>
                    <a:lumOff val="50000"/>
                    <a:alpha val="80000"/>
                  </a:schemeClr>
                </a:gs>
                <a:gs pos="100000">
                  <a:schemeClr val="bg1">
                    <a:lumMod val="50000"/>
                    <a:lumOff val="50000"/>
                    <a:alpha val="20000"/>
                  </a:schemeClr>
                </a:gs>
              </a:gsLst>
              <a:lin ang="108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27">
            <a:extLst>
              <a:ext uri="{FF2B5EF4-FFF2-40B4-BE49-F238E27FC236}">
                <a16:creationId xmlns:a16="http://schemas.microsoft.com/office/drawing/2014/main" id="{5BB068BA-A3F9-45DE-9012-2D9E9C3ABEF5}"/>
              </a:ext>
            </a:extLst>
          </p:cNvPr>
          <p:cNvCxnSpPr>
            <a:cxnSpLocks/>
          </p:cNvCxnSpPr>
          <p:nvPr/>
        </p:nvCxnSpPr>
        <p:spPr>
          <a:xfrm rot="5400000" flipV="1">
            <a:off x="8874000" y="-68669"/>
            <a:ext cx="0" cy="540000"/>
          </a:xfrm>
          <a:prstGeom prst="line">
            <a:avLst/>
          </a:prstGeom>
          <a:ln w="3175">
            <a:gradFill flip="none" rotWithShape="1">
              <a:gsLst>
                <a:gs pos="0">
                  <a:schemeClr val="bg1">
                    <a:lumMod val="50000"/>
                    <a:lumOff val="50000"/>
                    <a:alpha val="80000"/>
                  </a:schemeClr>
                </a:gs>
                <a:gs pos="100000">
                  <a:schemeClr val="bg1">
                    <a:lumMod val="50000"/>
                    <a:lumOff val="50000"/>
                    <a:alpha val="20000"/>
                  </a:schemeClr>
                </a:gs>
              </a:gsLst>
              <a:lin ang="162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27">
            <a:extLst>
              <a:ext uri="{FF2B5EF4-FFF2-40B4-BE49-F238E27FC236}">
                <a16:creationId xmlns:a16="http://schemas.microsoft.com/office/drawing/2014/main" id="{C5B842CB-5588-4956-A282-ED541F12A6A7}"/>
              </a:ext>
            </a:extLst>
          </p:cNvPr>
          <p:cNvCxnSpPr>
            <a:cxnSpLocks/>
          </p:cNvCxnSpPr>
          <p:nvPr/>
        </p:nvCxnSpPr>
        <p:spPr>
          <a:xfrm>
            <a:off x="8965799" y="5958000"/>
            <a:ext cx="0" cy="900000"/>
          </a:xfrm>
          <a:prstGeom prst="line">
            <a:avLst/>
          </a:prstGeom>
          <a:ln w="3175">
            <a:gradFill flip="none" rotWithShape="1">
              <a:gsLst>
                <a:gs pos="0">
                  <a:schemeClr val="bg1">
                    <a:lumMod val="50000"/>
                    <a:lumOff val="50000"/>
                    <a:alpha val="20000"/>
                  </a:schemeClr>
                </a:gs>
                <a:gs pos="100000">
                  <a:schemeClr val="tx1">
                    <a:lumMod val="50000"/>
                    <a:alpha val="80000"/>
                  </a:schemeClr>
                </a:gs>
              </a:gsLst>
              <a:lin ang="54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8">
            <a:extLst>
              <a:ext uri="{FF2B5EF4-FFF2-40B4-BE49-F238E27FC236}">
                <a16:creationId xmlns:a16="http://schemas.microsoft.com/office/drawing/2014/main" id="{EDB3226F-E303-4D8B-A539-BB34820468F0}"/>
              </a:ext>
            </a:extLst>
          </p:cNvPr>
          <p:cNvCxnSpPr>
            <a:cxnSpLocks/>
          </p:cNvCxnSpPr>
          <p:nvPr/>
        </p:nvCxnSpPr>
        <p:spPr>
          <a:xfrm>
            <a:off x="0" y="6682453"/>
            <a:ext cx="7036443" cy="2688"/>
          </a:xfrm>
          <a:prstGeom prst="line">
            <a:avLst/>
          </a:prstGeom>
          <a:ln w="3175">
            <a:gradFill flip="none" rotWithShape="1">
              <a:gsLst>
                <a:gs pos="0">
                  <a:schemeClr val="bg1">
                    <a:lumMod val="50000"/>
                    <a:lumOff val="50000"/>
                    <a:alpha val="80000"/>
                  </a:schemeClr>
                </a:gs>
                <a:gs pos="100000">
                  <a:schemeClr val="bg1">
                    <a:lumMod val="50000"/>
                    <a:lumOff val="50000"/>
                    <a:alpha val="2000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27">
            <a:extLst>
              <a:ext uri="{FF2B5EF4-FFF2-40B4-BE49-F238E27FC236}">
                <a16:creationId xmlns:a16="http://schemas.microsoft.com/office/drawing/2014/main" id="{BBDC29E3-7820-47B9-9DB9-D3FAE1E0C659}"/>
              </a:ext>
            </a:extLst>
          </p:cNvPr>
          <p:cNvCxnSpPr>
            <a:cxnSpLocks/>
          </p:cNvCxnSpPr>
          <p:nvPr/>
        </p:nvCxnSpPr>
        <p:spPr>
          <a:xfrm>
            <a:off x="135000" y="5958000"/>
            <a:ext cx="0" cy="900000"/>
          </a:xfrm>
          <a:prstGeom prst="line">
            <a:avLst/>
          </a:prstGeom>
          <a:ln w="3175">
            <a:gradFill flip="none" rotWithShape="1">
              <a:gsLst>
                <a:gs pos="0">
                  <a:schemeClr val="bg1">
                    <a:lumMod val="50000"/>
                    <a:lumOff val="50000"/>
                    <a:alpha val="20000"/>
                  </a:schemeClr>
                </a:gs>
                <a:gs pos="100000">
                  <a:schemeClr val="tx1">
                    <a:lumMod val="50000"/>
                    <a:alpha val="80000"/>
                  </a:schemeClr>
                </a:gs>
              </a:gsLst>
              <a:lin ang="54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8">
            <a:extLst>
              <a:ext uri="{FF2B5EF4-FFF2-40B4-BE49-F238E27FC236}">
                <a16:creationId xmlns:a16="http://schemas.microsoft.com/office/drawing/2014/main" id="{B4A5E4F7-C9EA-4F22-816E-930EB8991141}"/>
              </a:ext>
            </a:extLst>
          </p:cNvPr>
          <p:cNvCxnSpPr>
            <a:cxnSpLocks/>
          </p:cNvCxnSpPr>
          <p:nvPr/>
        </p:nvCxnSpPr>
        <p:spPr>
          <a:xfrm>
            <a:off x="0" y="189156"/>
            <a:ext cx="5130000" cy="2688"/>
          </a:xfrm>
          <a:prstGeom prst="line">
            <a:avLst/>
          </a:prstGeom>
          <a:ln w="3175">
            <a:gradFill flip="none" rotWithShape="1">
              <a:gsLst>
                <a:gs pos="0">
                  <a:schemeClr val="bg1">
                    <a:lumMod val="50000"/>
                    <a:lumOff val="50000"/>
                    <a:alpha val="80000"/>
                  </a:schemeClr>
                </a:gs>
                <a:gs pos="100000">
                  <a:schemeClr val="bg1">
                    <a:lumMod val="50000"/>
                    <a:lumOff val="50000"/>
                    <a:alpha val="2000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27">
            <a:extLst>
              <a:ext uri="{FF2B5EF4-FFF2-40B4-BE49-F238E27FC236}">
                <a16:creationId xmlns:a16="http://schemas.microsoft.com/office/drawing/2014/main" id="{BA6AE0D5-9E96-4799-B85C-A626A87B91B6}"/>
              </a:ext>
            </a:extLst>
          </p:cNvPr>
          <p:cNvCxnSpPr>
            <a:cxnSpLocks/>
          </p:cNvCxnSpPr>
          <p:nvPr/>
        </p:nvCxnSpPr>
        <p:spPr>
          <a:xfrm flipV="1">
            <a:off x="135000" y="0"/>
            <a:ext cx="0" cy="900000"/>
          </a:xfrm>
          <a:prstGeom prst="line">
            <a:avLst/>
          </a:prstGeom>
          <a:ln w="3175">
            <a:gradFill flip="none" rotWithShape="1">
              <a:gsLst>
                <a:gs pos="0">
                  <a:schemeClr val="bg1">
                    <a:lumMod val="50000"/>
                    <a:lumOff val="50000"/>
                    <a:alpha val="80000"/>
                  </a:schemeClr>
                </a:gs>
                <a:gs pos="100000">
                  <a:schemeClr val="bg1">
                    <a:lumMod val="50000"/>
                    <a:lumOff val="50000"/>
                    <a:alpha val="20000"/>
                  </a:schemeClr>
                </a:gs>
              </a:gsLst>
              <a:lin ang="162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Connector 18">
            <a:extLst>
              <a:ext uri="{FF2B5EF4-FFF2-40B4-BE49-F238E27FC236}">
                <a16:creationId xmlns:a16="http://schemas.microsoft.com/office/drawing/2014/main" id="{F81F5CDF-E587-435B-9E36-F2861BE9C0CF}"/>
              </a:ext>
            </a:extLst>
          </p:cNvPr>
          <p:cNvCxnSpPr>
            <a:cxnSpLocks/>
          </p:cNvCxnSpPr>
          <p:nvPr/>
        </p:nvCxnSpPr>
        <p:spPr>
          <a:xfrm>
            <a:off x="0" y="705507"/>
            <a:ext cx="5130000" cy="2688"/>
          </a:xfrm>
          <a:prstGeom prst="line">
            <a:avLst/>
          </a:prstGeom>
          <a:ln w="3175">
            <a:gradFill flip="none" rotWithShape="1">
              <a:gsLst>
                <a:gs pos="0">
                  <a:schemeClr val="bg1">
                    <a:lumMod val="50000"/>
                    <a:lumOff val="50000"/>
                    <a:alpha val="80000"/>
                  </a:schemeClr>
                </a:gs>
                <a:gs pos="100000">
                  <a:schemeClr val="bg1">
                    <a:lumMod val="50000"/>
                    <a:lumOff val="50000"/>
                    <a:alpha val="2000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4">
            <a:extLst>
              <a:ext uri="{FF2B5EF4-FFF2-40B4-BE49-F238E27FC236}">
                <a16:creationId xmlns:a16="http://schemas.microsoft.com/office/drawing/2014/main" id="{9123AC45-458A-4F47-AE63-5BA9AB249DC6}"/>
              </a:ext>
            </a:extLst>
          </p:cNvPr>
          <p:cNvSpPr/>
          <p:nvPr/>
        </p:nvSpPr>
        <p:spPr>
          <a:xfrm>
            <a:off x="758537" y="181389"/>
            <a:ext cx="7772399" cy="545529"/>
          </a:xfrm>
          <a:prstGeom prst="rect">
            <a:avLst/>
          </a:prstGeom>
          <a:ln>
            <a:noFill/>
          </a:ln>
        </p:spPr>
        <p:txBody>
          <a:bodyPr wrap="square" anchor="ctr" anchorCtr="0">
            <a:noAutofit/>
          </a:bodyPr>
          <a:lstStyle/>
          <a:p>
            <a:pPr marL="180000" lvl="0" algn="ctr">
              <a:defRPr/>
            </a:pPr>
            <a:r>
              <a:rPr lang="ru-RU" sz="2800" b="1" dirty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Новый механизм контроля </a:t>
            </a:r>
          </a:p>
          <a:p>
            <a:pPr marL="180000" lvl="0" algn="ctr">
              <a:defRPr/>
            </a:pPr>
            <a:r>
              <a:rPr lang="ru-RU" sz="2800" b="1" dirty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за законностью получения денежных средств</a:t>
            </a:r>
          </a:p>
        </p:txBody>
      </p:sp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id="{47AF9A59-C5A4-44ED-9BE2-9267F018051F}"/>
              </a:ext>
            </a:extLst>
          </p:cNvPr>
          <p:cNvSpPr/>
          <p:nvPr/>
        </p:nvSpPr>
        <p:spPr>
          <a:xfrm>
            <a:off x="193841" y="888553"/>
            <a:ext cx="2546408" cy="2308324"/>
          </a:xfrm>
          <a:prstGeom prst="rect">
            <a:avLst/>
          </a:prstGeom>
        </p:spPr>
        <p:txBody>
          <a:bodyPr wrap="square" anchor="ctr" anchorCtr="0">
            <a:spAutoFit/>
          </a:bodyPr>
          <a:lstStyle/>
          <a:p>
            <a:pPr lvl="0" algn="ctr">
              <a:defRPr/>
            </a:pPr>
            <a:r>
              <a:rPr lang="ru-RU" sz="2500" b="1" cap="all" dirty="0">
                <a:solidFill>
                  <a:srgbClr val="FF0000"/>
                </a:solidFill>
                <a:latin typeface="Candara" panose="020E0502030303020204" pitchFamily="34" charset="0"/>
              </a:rPr>
              <a:t>Статья</a:t>
            </a:r>
            <a:r>
              <a:rPr lang="ru-RU" sz="3600" b="1" cap="all" dirty="0">
                <a:solidFill>
                  <a:srgbClr val="FF0000"/>
                </a:solidFill>
                <a:latin typeface="Candara" panose="020E0502030303020204" pitchFamily="34" charset="0"/>
              </a:rPr>
              <a:t> 8</a:t>
            </a:r>
            <a:r>
              <a:rPr lang="ru-RU" sz="3600" b="1" cap="all" baseline="30000" dirty="0">
                <a:solidFill>
                  <a:srgbClr val="FF0000"/>
                </a:solidFill>
                <a:latin typeface="Candara" panose="020E0502030303020204" pitchFamily="34" charset="0"/>
              </a:rPr>
              <a:t>2</a:t>
            </a:r>
            <a:r>
              <a:rPr lang="ru-RU" sz="3600" b="1" cap="all" dirty="0">
                <a:solidFill>
                  <a:srgbClr val="FF0000"/>
                </a:solidFill>
                <a:latin typeface="Candara" panose="020E0502030303020204" pitchFamily="34" charset="0"/>
              </a:rPr>
              <a:t> </a:t>
            </a:r>
          </a:p>
          <a:p>
            <a:pPr lvl="0" algn="ctr">
              <a:defRPr/>
            </a:pPr>
            <a:endParaRPr lang="ru-RU" b="1" cap="all" dirty="0">
              <a:latin typeface="Candara" panose="020E0502030303020204" pitchFamily="34" charset="0"/>
            </a:endParaRPr>
          </a:p>
          <a:p>
            <a:pPr lvl="0" algn="ctr">
              <a:defRPr/>
            </a:pPr>
            <a:r>
              <a:rPr lang="ru-RU" b="1" cap="all" dirty="0">
                <a:solidFill>
                  <a:srgbClr val="0070C0"/>
                </a:solidFill>
                <a:latin typeface="Candara" panose="020E0502030303020204" pitchFamily="34" charset="0"/>
              </a:rPr>
              <a:t>Федерального закона  «О противодействии коррупции»</a:t>
            </a:r>
          </a:p>
          <a:p>
            <a:pPr lvl="0" algn="ctr">
              <a:defRPr/>
            </a:pPr>
            <a:endParaRPr lang="ru-RU" b="1" dirty="0"/>
          </a:p>
        </p:txBody>
      </p:sp>
      <p:sp>
        <p:nvSpPr>
          <p:cNvPr id="32" name="Прямоугольник 31">
            <a:extLst>
              <a:ext uri="{FF2B5EF4-FFF2-40B4-BE49-F238E27FC236}">
                <a16:creationId xmlns:a16="http://schemas.microsoft.com/office/drawing/2014/main" id="{FED89A81-0152-415D-8BEB-8C1DEAC8B04A}"/>
              </a:ext>
            </a:extLst>
          </p:cNvPr>
          <p:cNvSpPr/>
          <p:nvPr/>
        </p:nvSpPr>
        <p:spPr>
          <a:xfrm>
            <a:off x="4139952" y="917417"/>
            <a:ext cx="4805147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ctr"/>
            <a:r>
              <a:rPr lang="ru-RU" sz="1600" b="1" cap="all" dirty="0">
                <a:latin typeface="Candara" panose="020E0502030303020204" pitchFamily="34" charset="0"/>
              </a:rPr>
              <a:t>Процедура контроля за доходами проводится в том случае, если в ходе осуществления проверки достоверности  </a:t>
            </a:r>
          </a:p>
          <a:p>
            <a:pPr indent="342900" algn="ctr"/>
            <a:r>
              <a:rPr lang="ru-RU" sz="1600" b="1" cap="all" dirty="0">
                <a:latin typeface="Candara" panose="020E0502030303020204" pitchFamily="34" charset="0"/>
              </a:rPr>
              <a:t>и полноты представленных сведений </a:t>
            </a:r>
          </a:p>
          <a:p>
            <a:pPr indent="342900" algn="ctr"/>
            <a:r>
              <a:rPr lang="ru-RU" sz="1600" b="1" cap="all" dirty="0">
                <a:latin typeface="Candara" panose="020E0502030303020204" pitchFamily="34" charset="0"/>
              </a:rPr>
              <a:t>о доходах и имуществе получена информация о том, что на счета декларанта или членов его семьи поступили денежные средства в сумме, превышающей их совокупный доход за три последних года</a:t>
            </a:r>
          </a:p>
          <a:p>
            <a:pPr indent="342900" algn="ctr"/>
            <a:endParaRPr lang="ru-RU" b="1" dirty="0">
              <a:latin typeface="Candara" panose="020E0502030303020204" pitchFamily="34" charset="0"/>
            </a:endParaRPr>
          </a:p>
          <a:p>
            <a:pPr indent="342900" algn="ctr"/>
            <a:endParaRPr lang="ru-RU" dirty="0">
              <a:latin typeface="Times New Roman" panose="02020603050405020304" pitchFamily="18" charset="0"/>
            </a:endParaRPr>
          </a:p>
        </p:txBody>
      </p:sp>
      <p:sp>
        <p:nvSpPr>
          <p:cNvPr id="34" name="Фигура">
            <a:extLst>
              <a:ext uri="{FF2B5EF4-FFF2-40B4-BE49-F238E27FC236}">
                <a16:creationId xmlns:a16="http://schemas.microsoft.com/office/drawing/2014/main" id="{DD8D3352-4763-4746-8391-207C0EF95247}"/>
              </a:ext>
            </a:extLst>
          </p:cNvPr>
          <p:cNvSpPr>
            <a:spLocks noChangeAspect="1"/>
          </p:cNvSpPr>
          <p:nvPr/>
        </p:nvSpPr>
        <p:spPr>
          <a:xfrm rot="16200000">
            <a:off x="3104419" y="1602775"/>
            <a:ext cx="830647" cy="8017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94" h="21550" extrusionOk="0">
                <a:moveTo>
                  <a:pt x="6688" y="0"/>
                </a:moveTo>
                <a:cubicBezTo>
                  <a:pt x="6599" y="0"/>
                  <a:pt x="6510" y="21"/>
                  <a:pt x="6442" y="65"/>
                </a:cubicBezTo>
                <a:cubicBezTo>
                  <a:pt x="6306" y="152"/>
                  <a:pt x="6306" y="293"/>
                  <a:pt x="6442" y="380"/>
                </a:cubicBezTo>
                <a:cubicBezTo>
                  <a:pt x="6578" y="466"/>
                  <a:pt x="6799" y="466"/>
                  <a:pt x="6934" y="380"/>
                </a:cubicBezTo>
                <a:cubicBezTo>
                  <a:pt x="7070" y="293"/>
                  <a:pt x="7070" y="152"/>
                  <a:pt x="6934" y="65"/>
                </a:cubicBezTo>
                <a:cubicBezTo>
                  <a:pt x="6867" y="21"/>
                  <a:pt x="6777" y="0"/>
                  <a:pt x="6688" y="0"/>
                </a:cubicBezTo>
                <a:close/>
                <a:moveTo>
                  <a:pt x="8723" y="0"/>
                </a:moveTo>
                <a:cubicBezTo>
                  <a:pt x="8634" y="0"/>
                  <a:pt x="8545" y="21"/>
                  <a:pt x="8477" y="65"/>
                </a:cubicBezTo>
                <a:cubicBezTo>
                  <a:pt x="8341" y="152"/>
                  <a:pt x="8341" y="293"/>
                  <a:pt x="8477" y="380"/>
                </a:cubicBezTo>
                <a:cubicBezTo>
                  <a:pt x="8613" y="466"/>
                  <a:pt x="8833" y="466"/>
                  <a:pt x="8969" y="380"/>
                </a:cubicBezTo>
                <a:cubicBezTo>
                  <a:pt x="9105" y="293"/>
                  <a:pt x="9105" y="152"/>
                  <a:pt x="8969" y="65"/>
                </a:cubicBezTo>
                <a:cubicBezTo>
                  <a:pt x="8901" y="21"/>
                  <a:pt x="8812" y="0"/>
                  <a:pt x="8723" y="0"/>
                </a:cubicBezTo>
                <a:close/>
                <a:moveTo>
                  <a:pt x="10758" y="0"/>
                </a:moveTo>
                <a:cubicBezTo>
                  <a:pt x="10669" y="0"/>
                  <a:pt x="10579" y="21"/>
                  <a:pt x="10512" y="65"/>
                </a:cubicBezTo>
                <a:cubicBezTo>
                  <a:pt x="10376" y="152"/>
                  <a:pt x="10376" y="293"/>
                  <a:pt x="10512" y="380"/>
                </a:cubicBezTo>
                <a:cubicBezTo>
                  <a:pt x="10647" y="466"/>
                  <a:pt x="10868" y="466"/>
                  <a:pt x="11004" y="380"/>
                </a:cubicBezTo>
                <a:cubicBezTo>
                  <a:pt x="11139" y="293"/>
                  <a:pt x="11139" y="152"/>
                  <a:pt x="11004" y="65"/>
                </a:cubicBezTo>
                <a:cubicBezTo>
                  <a:pt x="10936" y="21"/>
                  <a:pt x="10847" y="0"/>
                  <a:pt x="10758" y="0"/>
                </a:cubicBezTo>
                <a:close/>
                <a:moveTo>
                  <a:pt x="12792" y="0"/>
                </a:moveTo>
                <a:cubicBezTo>
                  <a:pt x="12703" y="0"/>
                  <a:pt x="12614" y="21"/>
                  <a:pt x="12546" y="65"/>
                </a:cubicBezTo>
                <a:cubicBezTo>
                  <a:pt x="12410" y="152"/>
                  <a:pt x="12410" y="293"/>
                  <a:pt x="12546" y="380"/>
                </a:cubicBezTo>
                <a:cubicBezTo>
                  <a:pt x="12682" y="466"/>
                  <a:pt x="12903" y="466"/>
                  <a:pt x="13038" y="380"/>
                </a:cubicBezTo>
                <a:cubicBezTo>
                  <a:pt x="13174" y="293"/>
                  <a:pt x="13174" y="152"/>
                  <a:pt x="13038" y="65"/>
                </a:cubicBezTo>
                <a:cubicBezTo>
                  <a:pt x="12970" y="21"/>
                  <a:pt x="12881" y="0"/>
                  <a:pt x="12792" y="0"/>
                </a:cubicBezTo>
                <a:close/>
                <a:moveTo>
                  <a:pt x="14827" y="0"/>
                </a:moveTo>
                <a:cubicBezTo>
                  <a:pt x="14738" y="0"/>
                  <a:pt x="14649" y="21"/>
                  <a:pt x="14581" y="65"/>
                </a:cubicBezTo>
                <a:cubicBezTo>
                  <a:pt x="14445" y="152"/>
                  <a:pt x="14445" y="293"/>
                  <a:pt x="14581" y="380"/>
                </a:cubicBezTo>
                <a:cubicBezTo>
                  <a:pt x="14717" y="466"/>
                  <a:pt x="14937" y="466"/>
                  <a:pt x="15073" y="380"/>
                </a:cubicBezTo>
                <a:cubicBezTo>
                  <a:pt x="15209" y="293"/>
                  <a:pt x="15209" y="152"/>
                  <a:pt x="15073" y="65"/>
                </a:cubicBezTo>
                <a:cubicBezTo>
                  <a:pt x="15005" y="21"/>
                  <a:pt x="14916" y="0"/>
                  <a:pt x="14827" y="0"/>
                </a:cubicBezTo>
                <a:close/>
                <a:moveTo>
                  <a:pt x="6688" y="1091"/>
                </a:moveTo>
                <a:cubicBezTo>
                  <a:pt x="6549" y="1091"/>
                  <a:pt x="6410" y="1125"/>
                  <a:pt x="6303" y="1193"/>
                </a:cubicBezTo>
                <a:cubicBezTo>
                  <a:pt x="6091" y="1329"/>
                  <a:pt x="6091" y="1550"/>
                  <a:pt x="6303" y="1686"/>
                </a:cubicBezTo>
                <a:cubicBezTo>
                  <a:pt x="6516" y="1821"/>
                  <a:pt x="6861" y="1821"/>
                  <a:pt x="7073" y="1686"/>
                </a:cubicBezTo>
                <a:cubicBezTo>
                  <a:pt x="7286" y="1550"/>
                  <a:pt x="7286" y="1329"/>
                  <a:pt x="7073" y="1193"/>
                </a:cubicBezTo>
                <a:cubicBezTo>
                  <a:pt x="6967" y="1125"/>
                  <a:pt x="6828" y="1091"/>
                  <a:pt x="6688" y="1091"/>
                </a:cubicBezTo>
                <a:close/>
                <a:moveTo>
                  <a:pt x="8723" y="1091"/>
                </a:moveTo>
                <a:cubicBezTo>
                  <a:pt x="8688" y="1091"/>
                  <a:pt x="8654" y="1093"/>
                  <a:pt x="8619" y="1097"/>
                </a:cubicBezTo>
                <a:cubicBezTo>
                  <a:pt x="8516" y="1110"/>
                  <a:pt x="8418" y="1142"/>
                  <a:pt x="8338" y="1193"/>
                </a:cubicBezTo>
                <a:cubicBezTo>
                  <a:pt x="8126" y="1329"/>
                  <a:pt x="8126" y="1550"/>
                  <a:pt x="8338" y="1686"/>
                </a:cubicBezTo>
                <a:cubicBezTo>
                  <a:pt x="8444" y="1754"/>
                  <a:pt x="8584" y="1787"/>
                  <a:pt x="8723" y="1787"/>
                </a:cubicBezTo>
                <a:cubicBezTo>
                  <a:pt x="8862" y="1787"/>
                  <a:pt x="9002" y="1754"/>
                  <a:pt x="9108" y="1686"/>
                </a:cubicBezTo>
                <a:cubicBezTo>
                  <a:pt x="9320" y="1550"/>
                  <a:pt x="9320" y="1329"/>
                  <a:pt x="9108" y="1193"/>
                </a:cubicBezTo>
                <a:cubicBezTo>
                  <a:pt x="9002" y="1125"/>
                  <a:pt x="8862" y="1091"/>
                  <a:pt x="8723" y="1091"/>
                </a:cubicBezTo>
                <a:close/>
                <a:moveTo>
                  <a:pt x="10758" y="1091"/>
                </a:moveTo>
                <a:cubicBezTo>
                  <a:pt x="10723" y="1091"/>
                  <a:pt x="10688" y="1093"/>
                  <a:pt x="10654" y="1097"/>
                </a:cubicBezTo>
                <a:cubicBezTo>
                  <a:pt x="10551" y="1110"/>
                  <a:pt x="10452" y="1142"/>
                  <a:pt x="10373" y="1193"/>
                </a:cubicBezTo>
                <a:cubicBezTo>
                  <a:pt x="10160" y="1329"/>
                  <a:pt x="10160" y="1550"/>
                  <a:pt x="10373" y="1686"/>
                </a:cubicBezTo>
                <a:cubicBezTo>
                  <a:pt x="10479" y="1754"/>
                  <a:pt x="10618" y="1787"/>
                  <a:pt x="10758" y="1787"/>
                </a:cubicBezTo>
                <a:cubicBezTo>
                  <a:pt x="10897" y="1787"/>
                  <a:pt x="11036" y="1754"/>
                  <a:pt x="11143" y="1686"/>
                </a:cubicBezTo>
                <a:cubicBezTo>
                  <a:pt x="11355" y="1550"/>
                  <a:pt x="11355" y="1329"/>
                  <a:pt x="11143" y="1193"/>
                </a:cubicBezTo>
                <a:cubicBezTo>
                  <a:pt x="11036" y="1125"/>
                  <a:pt x="10897" y="1091"/>
                  <a:pt x="10758" y="1091"/>
                </a:cubicBezTo>
                <a:close/>
                <a:moveTo>
                  <a:pt x="12792" y="1091"/>
                </a:moveTo>
                <a:cubicBezTo>
                  <a:pt x="12757" y="1091"/>
                  <a:pt x="12723" y="1093"/>
                  <a:pt x="12689" y="1097"/>
                </a:cubicBezTo>
                <a:cubicBezTo>
                  <a:pt x="12586" y="1110"/>
                  <a:pt x="12487" y="1142"/>
                  <a:pt x="12407" y="1193"/>
                </a:cubicBezTo>
                <a:cubicBezTo>
                  <a:pt x="12195" y="1329"/>
                  <a:pt x="12195" y="1550"/>
                  <a:pt x="12407" y="1686"/>
                </a:cubicBezTo>
                <a:cubicBezTo>
                  <a:pt x="12513" y="1754"/>
                  <a:pt x="12653" y="1787"/>
                  <a:pt x="12792" y="1787"/>
                </a:cubicBezTo>
                <a:cubicBezTo>
                  <a:pt x="12931" y="1787"/>
                  <a:pt x="13071" y="1754"/>
                  <a:pt x="13177" y="1686"/>
                </a:cubicBezTo>
                <a:cubicBezTo>
                  <a:pt x="13390" y="1550"/>
                  <a:pt x="13390" y="1329"/>
                  <a:pt x="13177" y="1193"/>
                </a:cubicBezTo>
                <a:cubicBezTo>
                  <a:pt x="13071" y="1125"/>
                  <a:pt x="12931" y="1091"/>
                  <a:pt x="12792" y="1091"/>
                </a:cubicBezTo>
                <a:close/>
                <a:moveTo>
                  <a:pt x="14827" y="1091"/>
                </a:moveTo>
                <a:cubicBezTo>
                  <a:pt x="14792" y="1091"/>
                  <a:pt x="14758" y="1093"/>
                  <a:pt x="14723" y="1097"/>
                </a:cubicBezTo>
                <a:cubicBezTo>
                  <a:pt x="14620" y="1110"/>
                  <a:pt x="14521" y="1142"/>
                  <a:pt x="14442" y="1193"/>
                </a:cubicBezTo>
                <a:cubicBezTo>
                  <a:pt x="14229" y="1329"/>
                  <a:pt x="14229" y="1550"/>
                  <a:pt x="14442" y="1686"/>
                </a:cubicBezTo>
                <a:cubicBezTo>
                  <a:pt x="14548" y="1754"/>
                  <a:pt x="14688" y="1787"/>
                  <a:pt x="14827" y="1787"/>
                </a:cubicBezTo>
                <a:cubicBezTo>
                  <a:pt x="14966" y="1787"/>
                  <a:pt x="15106" y="1754"/>
                  <a:pt x="15212" y="1686"/>
                </a:cubicBezTo>
                <a:cubicBezTo>
                  <a:pt x="15424" y="1550"/>
                  <a:pt x="15424" y="1329"/>
                  <a:pt x="15212" y="1193"/>
                </a:cubicBezTo>
                <a:cubicBezTo>
                  <a:pt x="15106" y="1125"/>
                  <a:pt x="14966" y="1091"/>
                  <a:pt x="14827" y="1091"/>
                </a:cubicBezTo>
                <a:close/>
                <a:moveTo>
                  <a:pt x="6688" y="2258"/>
                </a:moveTo>
                <a:cubicBezTo>
                  <a:pt x="6529" y="2258"/>
                  <a:pt x="6369" y="2297"/>
                  <a:pt x="6248" y="2375"/>
                </a:cubicBezTo>
                <a:cubicBezTo>
                  <a:pt x="6005" y="2530"/>
                  <a:pt x="6005" y="2782"/>
                  <a:pt x="6248" y="2937"/>
                </a:cubicBezTo>
                <a:cubicBezTo>
                  <a:pt x="6491" y="3093"/>
                  <a:pt x="6886" y="3093"/>
                  <a:pt x="7129" y="2937"/>
                </a:cubicBezTo>
                <a:cubicBezTo>
                  <a:pt x="7372" y="2782"/>
                  <a:pt x="7372" y="2530"/>
                  <a:pt x="7129" y="2375"/>
                </a:cubicBezTo>
                <a:cubicBezTo>
                  <a:pt x="7007" y="2297"/>
                  <a:pt x="6848" y="2258"/>
                  <a:pt x="6688" y="2258"/>
                </a:cubicBezTo>
                <a:close/>
                <a:moveTo>
                  <a:pt x="8723" y="2258"/>
                </a:moveTo>
                <a:cubicBezTo>
                  <a:pt x="8564" y="2258"/>
                  <a:pt x="8404" y="2297"/>
                  <a:pt x="8283" y="2375"/>
                </a:cubicBezTo>
                <a:cubicBezTo>
                  <a:pt x="8040" y="2530"/>
                  <a:pt x="8040" y="2782"/>
                  <a:pt x="8283" y="2937"/>
                </a:cubicBezTo>
                <a:cubicBezTo>
                  <a:pt x="8526" y="3093"/>
                  <a:pt x="8920" y="3093"/>
                  <a:pt x="9163" y="2937"/>
                </a:cubicBezTo>
                <a:cubicBezTo>
                  <a:pt x="9406" y="2782"/>
                  <a:pt x="9406" y="2530"/>
                  <a:pt x="9163" y="2375"/>
                </a:cubicBezTo>
                <a:cubicBezTo>
                  <a:pt x="9042" y="2297"/>
                  <a:pt x="8882" y="2258"/>
                  <a:pt x="8723" y="2258"/>
                </a:cubicBezTo>
                <a:close/>
                <a:moveTo>
                  <a:pt x="10758" y="2258"/>
                </a:moveTo>
                <a:cubicBezTo>
                  <a:pt x="10598" y="2258"/>
                  <a:pt x="10439" y="2297"/>
                  <a:pt x="10317" y="2375"/>
                </a:cubicBezTo>
                <a:cubicBezTo>
                  <a:pt x="10074" y="2530"/>
                  <a:pt x="10074" y="2782"/>
                  <a:pt x="10317" y="2937"/>
                </a:cubicBezTo>
                <a:cubicBezTo>
                  <a:pt x="10560" y="3093"/>
                  <a:pt x="10955" y="3093"/>
                  <a:pt x="11198" y="2937"/>
                </a:cubicBezTo>
                <a:cubicBezTo>
                  <a:pt x="11441" y="2782"/>
                  <a:pt x="11441" y="2530"/>
                  <a:pt x="11198" y="2375"/>
                </a:cubicBezTo>
                <a:cubicBezTo>
                  <a:pt x="11076" y="2297"/>
                  <a:pt x="10917" y="2258"/>
                  <a:pt x="10758" y="2258"/>
                </a:cubicBezTo>
                <a:close/>
                <a:moveTo>
                  <a:pt x="12792" y="2258"/>
                </a:moveTo>
                <a:cubicBezTo>
                  <a:pt x="12633" y="2258"/>
                  <a:pt x="12473" y="2297"/>
                  <a:pt x="12352" y="2375"/>
                </a:cubicBezTo>
                <a:cubicBezTo>
                  <a:pt x="12109" y="2530"/>
                  <a:pt x="12109" y="2782"/>
                  <a:pt x="12352" y="2937"/>
                </a:cubicBezTo>
                <a:cubicBezTo>
                  <a:pt x="12595" y="3093"/>
                  <a:pt x="12990" y="3093"/>
                  <a:pt x="13233" y="2937"/>
                </a:cubicBezTo>
                <a:cubicBezTo>
                  <a:pt x="13476" y="2782"/>
                  <a:pt x="13476" y="2530"/>
                  <a:pt x="13233" y="2375"/>
                </a:cubicBezTo>
                <a:cubicBezTo>
                  <a:pt x="13111" y="2297"/>
                  <a:pt x="12951" y="2258"/>
                  <a:pt x="12792" y="2258"/>
                </a:cubicBezTo>
                <a:close/>
                <a:moveTo>
                  <a:pt x="14827" y="2258"/>
                </a:moveTo>
                <a:cubicBezTo>
                  <a:pt x="14668" y="2258"/>
                  <a:pt x="14508" y="2297"/>
                  <a:pt x="14386" y="2375"/>
                </a:cubicBezTo>
                <a:cubicBezTo>
                  <a:pt x="14143" y="2530"/>
                  <a:pt x="14143" y="2782"/>
                  <a:pt x="14386" y="2937"/>
                </a:cubicBezTo>
                <a:cubicBezTo>
                  <a:pt x="14629" y="3093"/>
                  <a:pt x="15024" y="3093"/>
                  <a:pt x="15267" y="2937"/>
                </a:cubicBezTo>
                <a:cubicBezTo>
                  <a:pt x="15510" y="2782"/>
                  <a:pt x="15510" y="2530"/>
                  <a:pt x="15267" y="2375"/>
                </a:cubicBezTo>
                <a:cubicBezTo>
                  <a:pt x="15146" y="2297"/>
                  <a:pt x="14986" y="2258"/>
                  <a:pt x="14827" y="2258"/>
                </a:cubicBezTo>
                <a:close/>
                <a:moveTo>
                  <a:pt x="6707" y="3439"/>
                </a:moveTo>
                <a:cubicBezTo>
                  <a:pt x="6529" y="3439"/>
                  <a:pt x="6350" y="3483"/>
                  <a:pt x="6214" y="3570"/>
                </a:cubicBezTo>
                <a:cubicBezTo>
                  <a:pt x="5941" y="3744"/>
                  <a:pt x="5941" y="4027"/>
                  <a:pt x="6214" y="4201"/>
                </a:cubicBezTo>
                <a:cubicBezTo>
                  <a:pt x="6486" y="4375"/>
                  <a:pt x="6928" y="4375"/>
                  <a:pt x="7201" y="4201"/>
                </a:cubicBezTo>
                <a:cubicBezTo>
                  <a:pt x="7473" y="4027"/>
                  <a:pt x="7473" y="3744"/>
                  <a:pt x="7201" y="3570"/>
                </a:cubicBezTo>
                <a:cubicBezTo>
                  <a:pt x="7064" y="3483"/>
                  <a:pt x="6886" y="3439"/>
                  <a:pt x="6707" y="3439"/>
                </a:cubicBezTo>
                <a:close/>
                <a:moveTo>
                  <a:pt x="8742" y="3439"/>
                </a:moveTo>
                <a:cubicBezTo>
                  <a:pt x="8563" y="3439"/>
                  <a:pt x="8385" y="3483"/>
                  <a:pt x="8248" y="3570"/>
                </a:cubicBezTo>
                <a:cubicBezTo>
                  <a:pt x="7976" y="3744"/>
                  <a:pt x="7976" y="4027"/>
                  <a:pt x="8248" y="4201"/>
                </a:cubicBezTo>
                <a:cubicBezTo>
                  <a:pt x="8521" y="4375"/>
                  <a:pt x="8963" y="4375"/>
                  <a:pt x="9235" y="4201"/>
                </a:cubicBezTo>
                <a:cubicBezTo>
                  <a:pt x="9508" y="4027"/>
                  <a:pt x="9508" y="3744"/>
                  <a:pt x="9235" y="3570"/>
                </a:cubicBezTo>
                <a:cubicBezTo>
                  <a:pt x="9099" y="3483"/>
                  <a:pt x="8920" y="3439"/>
                  <a:pt x="8742" y="3439"/>
                </a:cubicBezTo>
                <a:close/>
                <a:moveTo>
                  <a:pt x="10776" y="3439"/>
                </a:moveTo>
                <a:cubicBezTo>
                  <a:pt x="10598" y="3439"/>
                  <a:pt x="10419" y="3483"/>
                  <a:pt x="10283" y="3570"/>
                </a:cubicBezTo>
                <a:cubicBezTo>
                  <a:pt x="10011" y="3744"/>
                  <a:pt x="10011" y="4027"/>
                  <a:pt x="10283" y="4201"/>
                </a:cubicBezTo>
                <a:cubicBezTo>
                  <a:pt x="10556" y="4375"/>
                  <a:pt x="10997" y="4375"/>
                  <a:pt x="11270" y="4201"/>
                </a:cubicBezTo>
                <a:cubicBezTo>
                  <a:pt x="11542" y="4027"/>
                  <a:pt x="11542" y="3744"/>
                  <a:pt x="11270" y="3570"/>
                </a:cubicBezTo>
                <a:cubicBezTo>
                  <a:pt x="11134" y="3483"/>
                  <a:pt x="10955" y="3439"/>
                  <a:pt x="10776" y="3439"/>
                </a:cubicBezTo>
                <a:close/>
                <a:moveTo>
                  <a:pt x="12792" y="3439"/>
                </a:moveTo>
                <a:cubicBezTo>
                  <a:pt x="12614" y="3439"/>
                  <a:pt x="12435" y="3483"/>
                  <a:pt x="12299" y="3570"/>
                </a:cubicBezTo>
                <a:cubicBezTo>
                  <a:pt x="12026" y="3744"/>
                  <a:pt x="12026" y="4027"/>
                  <a:pt x="12299" y="4201"/>
                </a:cubicBezTo>
                <a:cubicBezTo>
                  <a:pt x="12571" y="4375"/>
                  <a:pt x="13013" y="4375"/>
                  <a:pt x="13286" y="4201"/>
                </a:cubicBezTo>
                <a:cubicBezTo>
                  <a:pt x="13558" y="4027"/>
                  <a:pt x="13558" y="3744"/>
                  <a:pt x="13286" y="3570"/>
                </a:cubicBezTo>
                <a:cubicBezTo>
                  <a:pt x="13149" y="3483"/>
                  <a:pt x="12971" y="3439"/>
                  <a:pt x="12792" y="3439"/>
                </a:cubicBezTo>
                <a:close/>
                <a:moveTo>
                  <a:pt x="14827" y="3439"/>
                </a:moveTo>
                <a:cubicBezTo>
                  <a:pt x="14648" y="3439"/>
                  <a:pt x="14470" y="3483"/>
                  <a:pt x="14333" y="3570"/>
                </a:cubicBezTo>
                <a:cubicBezTo>
                  <a:pt x="14061" y="3744"/>
                  <a:pt x="14061" y="4027"/>
                  <a:pt x="14333" y="4201"/>
                </a:cubicBezTo>
                <a:cubicBezTo>
                  <a:pt x="14606" y="4375"/>
                  <a:pt x="15048" y="4375"/>
                  <a:pt x="15320" y="4201"/>
                </a:cubicBezTo>
                <a:cubicBezTo>
                  <a:pt x="15593" y="4027"/>
                  <a:pt x="15593" y="3744"/>
                  <a:pt x="15320" y="3570"/>
                </a:cubicBezTo>
                <a:cubicBezTo>
                  <a:pt x="15184" y="3483"/>
                  <a:pt x="15005" y="3439"/>
                  <a:pt x="14827" y="3439"/>
                </a:cubicBezTo>
                <a:close/>
                <a:moveTo>
                  <a:pt x="6688" y="4603"/>
                </a:moveTo>
                <a:cubicBezTo>
                  <a:pt x="6484" y="4603"/>
                  <a:pt x="6279" y="4653"/>
                  <a:pt x="6123" y="4752"/>
                </a:cubicBezTo>
                <a:cubicBezTo>
                  <a:pt x="5811" y="4952"/>
                  <a:pt x="5811" y="5276"/>
                  <a:pt x="6123" y="5476"/>
                </a:cubicBezTo>
                <a:cubicBezTo>
                  <a:pt x="6436" y="5676"/>
                  <a:pt x="6941" y="5676"/>
                  <a:pt x="7254" y="5476"/>
                </a:cubicBezTo>
                <a:cubicBezTo>
                  <a:pt x="7566" y="5276"/>
                  <a:pt x="7566" y="4952"/>
                  <a:pt x="7254" y="4752"/>
                </a:cubicBezTo>
                <a:cubicBezTo>
                  <a:pt x="7097" y="4653"/>
                  <a:pt x="6893" y="4603"/>
                  <a:pt x="6688" y="4603"/>
                </a:cubicBezTo>
                <a:close/>
                <a:moveTo>
                  <a:pt x="8723" y="4603"/>
                </a:moveTo>
                <a:cubicBezTo>
                  <a:pt x="8518" y="4603"/>
                  <a:pt x="8314" y="4653"/>
                  <a:pt x="8158" y="4752"/>
                </a:cubicBezTo>
                <a:cubicBezTo>
                  <a:pt x="7845" y="4952"/>
                  <a:pt x="7845" y="5276"/>
                  <a:pt x="8158" y="5476"/>
                </a:cubicBezTo>
                <a:cubicBezTo>
                  <a:pt x="8470" y="5676"/>
                  <a:pt x="8976" y="5676"/>
                  <a:pt x="9288" y="5476"/>
                </a:cubicBezTo>
                <a:cubicBezTo>
                  <a:pt x="9601" y="5276"/>
                  <a:pt x="9601" y="4952"/>
                  <a:pt x="9288" y="4752"/>
                </a:cubicBezTo>
                <a:cubicBezTo>
                  <a:pt x="9132" y="4653"/>
                  <a:pt x="8928" y="4603"/>
                  <a:pt x="8723" y="4603"/>
                </a:cubicBezTo>
                <a:close/>
                <a:moveTo>
                  <a:pt x="10758" y="4603"/>
                </a:moveTo>
                <a:cubicBezTo>
                  <a:pt x="10553" y="4603"/>
                  <a:pt x="10349" y="4653"/>
                  <a:pt x="10192" y="4752"/>
                </a:cubicBezTo>
                <a:cubicBezTo>
                  <a:pt x="9880" y="4952"/>
                  <a:pt x="9880" y="5276"/>
                  <a:pt x="10192" y="5476"/>
                </a:cubicBezTo>
                <a:cubicBezTo>
                  <a:pt x="10505" y="5676"/>
                  <a:pt x="11010" y="5676"/>
                  <a:pt x="11323" y="5476"/>
                </a:cubicBezTo>
                <a:cubicBezTo>
                  <a:pt x="11635" y="5276"/>
                  <a:pt x="11635" y="4952"/>
                  <a:pt x="11323" y="4752"/>
                </a:cubicBezTo>
                <a:cubicBezTo>
                  <a:pt x="11167" y="4653"/>
                  <a:pt x="10962" y="4603"/>
                  <a:pt x="10758" y="4603"/>
                </a:cubicBezTo>
                <a:close/>
                <a:moveTo>
                  <a:pt x="12792" y="4603"/>
                </a:moveTo>
                <a:cubicBezTo>
                  <a:pt x="12588" y="4603"/>
                  <a:pt x="12383" y="4653"/>
                  <a:pt x="12227" y="4752"/>
                </a:cubicBezTo>
                <a:cubicBezTo>
                  <a:pt x="11915" y="4952"/>
                  <a:pt x="11915" y="5276"/>
                  <a:pt x="12227" y="5476"/>
                </a:cubicBezTo>
                <a:cubicBezTo>
                  <a:pt x="12539" y="5676"/>
                  <a:pt x="13045" y="5676"/>
                  <a:pt x="13357" y="5476"/>
                </a:cubicBezTo>
                <a:cubicBezTo>
                  <a:pt x="13670" y="5276"/>
                  <a:pt x="13670" y="4952"/>
                  <a:pt x="13357" y="4752"/>
                </a:cubicBezTo>
                <a:cubicBezTo>
                  <a:pt x="13201" y="4653"/>
                  <a:pt x="12997" y="4603"/>
                  <a:pt x="12792" y="4603"/>
                </a:cubicBezTo>
                <a:close/>
                <a:moveTo>
                  <a:pt x="14827" y="4603"/>
                </a:moveTo>
                <a:cubicBezTo>
                  <a:pt x="14622" y="4603"/>
                  <a:pt x="14418" y="4653"/>
                  <a:pt x="14262" y="4752"/>
                </a:cubicBezTo>
                <a:cubicBezTo>
                  <a:pt x="13949" y="4952"/>
                  <a:pt x="13949" y="5276"/>
                  <a:pt x="14262" y="5476"/>
                </a:cubicBezTo>
                <a:cubicBezTo>
                  <a:pt x="14574" y="5676"/>
                  <a:pt x="15080" y="5676"/>
                  <a:pt x="15392" y="5476"/>
                </a:cubicBezTo>
                <a:cubicBezTo>
                  <a:pt x="15704" y="5276"/>
                  <a:pt x="15704" y="4952"/>
                  <a:pt x="15392" y="4752"/>
                </a:cubicBezTo>
                <a:cubicBezTo>
                  <a:pt x="15236" y="4653"/>
                  <a:pt x="15032" y="4603"/>
                  <a:pt x="14827" y="4603"/>
                </a:cubicBezTo>
                <a:close/>
                <a:moveTo>
                  <a:pt x="6688" y="5832"/>
                </a:moveTo>
                <a:cubicBezTo>
                  <a:pt x="6484" y="5832"/>
                  <a:pt x="6279" y="5882"/>
                  <a:pt x="6123" y="5982"/>
                </a:cubicBezTo>
                <a:cubicBezTo>
                  <a:pt x="5811" y="6181"/>
                  <a:pt x="5811" y="6506"/>
                  <a:pt x="6123" y="6705"/>
                </a:cubicBezTo>
                <a:cubicBezTo>
                  <a:pt x="6436" y="6905"/>
                  <a:pt x="6941" y="6905"/>
                  <a:pt x="7254" y="6705"/>
                </a:cubicBezTo>
                <a:cubicBezTo>
                  <a:pt x="7566" y="6506"/>
                  <a:pt x="7566" y="6181"/>
                  <a:pt x="7254" y="5982"/>
                </a:cubicBezTo>
                <a:cubicBezTo>
                  <a:pt x="7097" y="5882"/>
                  <a:pt x="6893" y="5832"/>
                  <a:pt x="6688" y="5832"/>
                </a:cubicBezTo>
                <a:close/>
                <a:moveTo>
                  <a:pt x="8723" y="5832"/>
                </a:moveTo>
                <a:cubicBezTo>
                  <a:pt x="8672" y="5832"/>
                  <a:pt x="8620" y="5835"/>
                  <a:pt x="8570" y="5841"/>
                </a:cubicBezTo>
                <a:cubicBezTo>
                  <a:pt x="8419" y="5860"/>
                  <a:pt x="8275" y="5907"/>
                  <a:pt x="8158" y="5982"/>
                </a:cubicBezTo>
                <a:cubicBezTo>
                  <a:pt x="7845" y="6181"/>
                  <a:pt x="7845" y="6506"/>
                  <a:pt x="8158" y="6705"/>
                </a:cubicBezTo>
                <a:cubicBezTo>
                  <a:pt x="8314" y="6805"/>
                  <a:pt x="8518" y="6855"/>
                  <a:pt x="8723" y="6855"/>
                </a:cubicBezTo>
                <a:cubicBezTo>
                  <a:pt x="8928" y="6855"/>
                  <a:pt x="9132" y="6805"/>
                  <a:pt x="9288" y="6705"/>
                </a:cubicBezTo>
                <a:cubicBezTo>
                  <a:pt x="9601" y="6506"/>
                  <a:pt x="9601" y="6181"/>
                  <a:pt x="9288" y="5982"/>
                </a:cubicBezTo>
                <a:cubicBezTo>
                  <a:pt x="9132" y="5882"/>
                  <a:pt x="8928" y="5832"/>
                  <a:pt x="8723" y="5832"/>
                </a:cubicBezTo>
                <a:close/>
                <a:moveTo>
                  <a:pt x="10758" y="5832"/>
                </a:moveTo>
                <a:cubicBezTo>
                  <a:pt x="10706" y="5832"/>
                  <a:pt x="10655" y="5835"/>
                  <a:pt x="10605" y="5841"/>
                </a:cubicBezTo>
                <a:cubicBezTo>
                  <a:pt x="10453" y="5860"/>
                  <a:pt x="10310" y="5907"/>
                  <a:pt x="10192" y="5982"/>
                </a:cubicBezTo>
                <a:cubicBezTo>
                  <a:pt x="9880" y="6181"/>
                  <a:pt x="9880" y="6506"/>
                  <a:pt x="10192" y="6705"/>
                </a:cubicBezTo>
                <a:cubicBezTo>
                  <a:pt x="10349" y="6805"/>
                  <a:pt x="10553" y="6855"/>
                  <a:pt x="10758" y="6855"/>
                </a:cubicBezTo>
                <a:cubicBezTo>
                  <a:pt x="10962" y="6855"/>
                  <a:pt x="11167" y="6805"/>
                  <a:pt x="11323" y="6705"/>
                </a:cubicBezTo>
                <a:cubicBezTo>
                  <a:pt x="11635" y="6506"/>
                  <a:pt x="11635" y="6181"/>
                  <a:pt x="11323" y="5982"/>
                </a:cubicBezTo>
                <a:cubicBezTo>
                  <a:pt x="11167" y="5882"/>
                  <a:pt x="10962" y="5832"/>
                  <a:pt x="10758" y="5832"/>
                </a:cubicBezTo>
                <a:close/>
                <a:moveTo>
                  <a:pt x="12792" y="5832"/>
                </a:moveTo>
                <a:cubicBezTo>
                  <a:pt x="12741" y="5832"/>
                  <a:pt x="12690" y="5835"/>
                  <a:pt x="12639" y="5841"/>
                </a:cubicBezTo>
                <a:cubicBezTo>
                  <a:pt x="12488" y="5860"/>
                  <a:pt x="12344" y="5907"/>
                  <a:pt x="12227" y="5982"/>
                </a:cubicBezTo>
                <a:cubicBezTo>
                  <a:pt x="11915" y="6181"/>
                  <a:pt x="11915" y="6506"/>
                  <a:pt x="12227" y="6705"/>
                </a:cubicBezTo>
                <a:cubicBezTo>
                  <a:pt x="12383" y="6805"/>
                  <a:pt x="12588" y="6855"/>
                  <a:pt x="12792" y="6855"/>
                </a:cubicBezTo>
                <a:cubicBezTo>
                  <a:pt x="12997" y="6855"/>
                  <a:pt x="13201" y="6805"/>
                  <a:pt x="13357" y="6705"/>
                </a:cubicBezTo>
                <a:cubicBezTo>
                  <a:pt x="13670" y="6506"/>
                  <a:pt x="13670" y="6181"/>
                  <a:pt x="13357" y="5982"/>
                </a:cubicBezTo>
                <a:cubicBezTo>
                  <a:pt x="13201" y="5882"/>
                  <a:pt x="12997" y="5832"/>
                  <a:pt x="12792" y="5832"/>
                </a:cubicBezTo>
                <a:close/>
                <a:moveTo>
                  <a:pt x="14827" y="5832"/>
                </a:moveTo>
                <a:cubicBezTo>
                  <a:pt x="14776" y="5832"/>
                  <a:pt x="14724" y="5835"/>
                  <a:pt x="14674" y="5841"/>
                </a:cubicBezTo>
                <a:cubicBezTo>
                  <a:pt x="14523" y="5860"/>
                  <a:pt x="14379" y="5907"/>
                  <a:pt x="14262" y="5982"/>
                </a:cubicBezTo>
                <a:cubicBezTo>
                  <a:pt x="13949" y="6181"/>
                  <a:pt x="13949" y="6506"/>
                  <a:pt x="14262" y="6705"/>
                </a:cubicBezTo>
                <a:cubicBezTo>
                  <a:pt x="14418" y="6805"/>
                  <a:pt x="14622" y="6855"/>
                  <a:pt x="14827" y="6855"/>
                </a:cubicBezTo>
                <a:cubicBezTo>
                  <a:pt x="15032" y="6855"/>
                  <a:pt x="15236" y="6805"/>
                  <a:pt x="15392" y="6705"/>
                </a:cubicBezTo>
                <a:cubicBezTo>
                  <a:pt x="15704" y="6506"/>
                  <a:pt x="15704" y="6181"/>
                  <a:pt x="15392" y="5982"/>
                </a:cubicBezTo>
                <a:cubicBezTo>
                  <a:pt x="15236" y="5882"/>
                  <a:pt x="15032" y="5832"/>
                  <a:pt x="14827" y="5832"/>
                </a:cubicBezTo>
                <a:close/>
                <a:moveTo>
                  <a:pt x="6688" y="11941"/>
                </a:moveTo>
                <a:cubicBezTo>
                  <a:pt x="6484" y="11941"/>
                  <a:pt x="6279" y="11991"/>
                  <a:pt x="6123" y="12091"/>
                </a:cubicBezTo>
                <a:cubicBezTo>
                  <a:pt x="5811" y="12291"/>
                  <a:pt x="5811" y="12615"/>
                  <a:pt x="6123" y="12815"/>
                </a:cubicBezTo>
                <a:cubicBezTo>
                  <a:pt x="6436" y="13015"/>
                  <a:pt x="6941" y="13015"/>
                  <a:pt x="7254" y="12815"/>
                </a:cubicBezTo>
                <a:cubicBezTo>
                  <a:pt x="7566" y="12615"/>
                  <a:pt x="7566" y="12291"/>
                  <a:pt x="7254" y="12091"/>
                </a:cubicBezTo>
                <a:cubicBezTo>
                  <a:pt x="7097" y="11991"/>
                  <a:pt x="6893" y="11941"/>
                  <a:pt x="6688" y="11941"/>
                </a:cubicBezTo>
                <a:close/>
                <a:moveTo>
                  <a:pt x="8723" y="11941"/>
                </a:moveTo>
                <a:cubicBezTo>
                  <a:pt x="8518" y="11941"/>
                  <a:pt x="8314" y="11991"/>
                  <a:pt x="8158" y="12091"/>
                </a:cubicBezTo>
                <a:cubicBezTo>
                  <a:pt x="7845" y="12291"/>
                  <a:pt x="7845" y="12615"/>
                  <a:pt x="8158" y="12815"/>
                </a:cubicBezTo>
                <a:cubicBezTo>
                  <a:pt x="8470" y="13015"/>
                  <a:pt x="8976" y="13015"/>
                  <a:pt x="9288" y="12815"/>
                </a:cubicBezTo>
                <a:cubicBezTo>
                  <a:pt x="9601" y="12615"/>
                  <a:pt x="9601" y="12291"/>
                  <a:pt x="9288" y="12091"/>
                </a:cubicBezTo>
                <a:cubicBezTo>
                  <a:pt x="9132" y="11991"/>
                  <a:pt x="8928" y="11941"/>
                  <a:pt x="8723" y="11941"/>
                </a:cubicBezTo>
                <a:close/>
                <a:moveTo>
                  <a:pt x="10758" y="11941"/>
                </a:moveTo>
                <a:cubicBezTo>
                  <a:pt x="10553" y="11941"/>
                  <a:pt x="10349" y="11991"/>
                  <a:pt x="10192" y="12091"/>
                </a:cubicBezTo>
                <a:cubicBezTo>
                  <a:pt x="9880" y="12291"/>
                  <a:pt x="9880" y="12615"/>
                  <a:pt x="10192" y="12815"/>
                </a:cubicBezTo>
                <a:cubicBezTo>
                  <a:pt x="10505" y="13015"/>
                  <a:pt x="11010" y="13015"/>
                  <a:pt x="11323" y="12815"/>
                </a:cubicBezTo>
                <a:cubicBezTo>
                  <a:pt x="11635" y="12615"/>
                  <a:pt x="11635" y="12291"/>
                  <a:pt x="11323" y="12091"/>
                </a:cubicBezTo>
                <a:cubicBezTo>
                  <a:pt x="11167" y="11991"/>
                  <a:pt x="10962" y="11941"/>
                  <a:pt x="10758" y="11941"/>
                </a:cubicBezTo>
                <a:close/>
                <a:moveTo>
                  <a:pt x="12792" y="11941"/>
                </a:moveTo>
                <a:cubicBezTo>
                  <a:pt x="12588" y="11941"/>
                  <a:pt x="12383" y="11991"/>
                  <a:pt x="12227" y="12091"/>
                </a:cubicBezTo>
                <a:cubicBezTo>
                  <a:pt x="11915" y="12291"/>
                  <a:pt x="11915" y="12615"/>
                  <a:pt x="12227" y="12815"/>
                </a:cubicBezTo>
                <a:cubicBezTo>
                  <a:pt x="12539" y="13015"/>
                  <a:pt x="13045" y="13015"/>
                  <a:pt x="13357" y="12815"/>
                </a:cubicBezTo>
                <a:cubicBezTo>
                  <a:pt x="13670" y="12615"/>
                  <a:pt x="13670" y="12291"/>
                  <a:pt x="13357" y="12091"/>
                </a:cubicBezTo>
                <a:cubicBezTo>
                  <a:pt x="13201" y="11991"/>
                  <a:pt x="12997" y="11941"/>
                  <a:pt x="12792" y="11941"/>
                </a:cubicBezTo>
                <a:close/>
                <a:moveTo>
                  <a:pt x="14827" y="11941"/>
                </a:moveTo>
                <a:cubicBezTo>
                  <a:pt x="14622" y="11941"/>
                  <a:pt x="14418" y="11991"/>
                  <a:pt x="14262" y="12091"/>
                </a:cubicBezTo>
                <a:cubicBezTo>
                  <a:pt x="13949" y="12291"/>
                  <a:pt x="13949" y="12615"/>
                  <a:pt x="14262" y="12815"/>
                </a:cubicBezTo>
                <a:cubicBezTo>
                  <a:pt x="14574" y="13015"/>
                  <a:pt x="15080" y="13015"/>
                  <a:pt x="15392" y="12815"/>
                </a:cubicBezTo>
                <a:cubicBezTo>
                  <a:pt x="15704" y="12615"/>
                  <a:pt x="15704" y="12291"/>
                  <a:pt x="15392" y="12091"/>
                </a:cubicBezTo>
                <a:cubicBezTo>
                  <a:pt x="15236" y="11991"/>
                  <a:pt x="15032" y="11941"/>
                  <a:pt x="14827" y="11941"/>
                </a:cubicBezTo>
                <a:close/>
                <a:moveTo>
                  <a:pt x="6688" y="13158"/>
                </a:moveTo>
                <a:cubicBezTo>
                  <a:pt x="6484" y="13158"/>
                  <a:pt x="6279" y="13208"/>
                  <a:pt x="6123" y="13308"/>
                </a:cubicBezTo>
                <a:cubicBezTo>
                  <a:pt x="5811" y="13508"/>
                  <a:pt x="5811" y="13832"/>
                  <a:pt x="6123" y="14032"/>
                </a:cubicBezTo>
                <a:cubicBezTo>
                  <a:pt x="6436" y="14232"/>
                  <a:pt x="6941" y="14232"/>
                  <a:pt x="7254" y="14032"/>
                </a:cubicBezTo>
                <a:cubicBezTo>
                  <a:pt x="7566" y="13832"/>
                  <a:pt x="7566" y="13508"/>
                  <a:pt x="7254" y="13308"/>
                </a:cubicBezTo>
                <a:cubicBezTo>
                  <a:pt x="7097" y="13208"/>
                  <a:pt x="6893" y="13158"/>
                  <a:pt x="6688" y="13158"/>
                </a:cubicBezTo>
                <a:close/>
                <a:moveTo>
                  <a:pt x="8723" y="13158"/>
                </a:moveTo>
                <a:cubicBezTo>
                  <a:pt x="8518" y="13158"/>
                  <a:pt x="8314" y="13208"/>
                  <a:pt x="8158" y="13308"/>
                </a:cubicBezTo>
                <a:cubicBezTo>
                  <a:pt x="7845" y="13508"/>
                  <a:pt x="7845" y="13832"/>
                  <a:pt x="8158" y="14032"/>
                </a:cubicBezTo>
                <a:cubicBezTo>
                  <a:pt x="8470" y="14232"/>
                  <a:pt x="8976" y="14232"/>
                  <a:pt x="9288" y="14032"/>
                </a:cubicBezTo>
                <a:cubicBezTo>
                  <a:pt x="9601" y="13832"/>
                  <a:pt x="9601" y="13508"/>
                  <a:pt x="9288" y="13308"/>
                </a:cubicBezTo>
                <a:cubicBezTo>
                  <a:pt x="9132" y="13208"/>
                  <a:pt x="8928" y="13158"/>
                  <a:pt x="8723" y="13158"/>
                </a:cubicBezTo>
                <a:close/>
                <a:moveTo>
                  <a:pt x="10758" y="13158"/>
                </a:moveTo>
                <a:cubicBezTo>
                  <a:pt x="10553" y="13158"/>
                  <a:pt x="10349" y="13208"/>
                  <a:pt x="10192" y="13308"/>
                </a:cubicBezTo>
                <a:cubicBezTo>
                  <a:pt x="9880" y="13508"/>
                  <a:pt x="9880" y="13832"/>
                  <a:pt x="10192" y="14032"/>
                </a:cubicBezTo>
                <a:cubicBezTo>
                  <a:pt x="10505" y="14232"/>
                  <a:pt x="11010" y="14232"/>
                  <a:pt x="11323" y="14032"/>
                </a:cubicBezTo>
                <a:cubicBezTo>
                  <a:pt x="11635" y="13832"/>
                  <a:pt x="11635" y="13508"/>
                  <a:pt x="11323" y="13308"/>
                </a:cubicBezTo>
                <a:cubicBezTo>
                  <a:pt x="11167" y="13208"/>
                  <a:pt x="10962" y="13158"/>
                  <a:pt x="10758" y="13158"/>
                </a:cubicBezTo>
                <a:close/>
                <a:moveTo>
                  <a:pt x="14827" y="13158"/>
                </a:moveTo>
                <a:cubicBezTo>
                  <a:pt x="14622" y="13158"/>
                  <a:pt x="14418" y="13208"/>
                  <a:pt x="14262" y="13308"/>
                </a:cubicBezTo>
                <a:cubicBezTo>
                  <a:pt x="13949" y="13508"/>
                  <a:pt x="13949" y="13832"/>
                  <a:pt x="14262" y="14032"/>
                </a:cubicBezTo>
                <a:cubicBezTo>
                  <a:pt x="14574" y="14232"/>
                  <a:pt x="15080" y="14232"/>
                  <a:pt x="15392" y="14032"/>
                </a:cubicBezTo>
                <a:cubicBezTo>
                  <a:pt x="15704" y="13832"/>
                  <a:pt x="15704" y="13508"/>
                  <a:pt x="15392" y="13308"/>
                </a:cubicBezTo>
                <a:cubicBezTo>
                  <a:pt x="15236" y="13208"/>
                  <a:pt x="15032" y="13158"/>
                  <a:pt x="14827" y="13158"/>
                </a:cubicBezTo>
                <a:close/>
                <a:moveTo>
                  <a:pt x="12792" y="13170"/>
                </a:moveTo>
                <a:cubicBezTo>
                  <a:pt x="12588" y="13170"/>
                  <a:pt x="12383" y="13220"/>
                  <a:pt x="12227" y="13320"/>
                </a:cubicBezTo>
                <a:cubicBezTo>
                  <a:pt x="11915" y="13520"/>
                  <a:pt x="11915" y="13844"/>
                  <a:pt x="12227" y="14044"/>
                </a:cubicBezTo>
                <a:cubicBezTo>
                  <a:pt x="12539" y="14244"/>
                  <a:pt x="13045" y="14244"/>
                  <a:pt x="13357" y="14044"/>
                </a:cubicBezTo>
                <a:cubicBezTo>
                  <a:pt x="13670" y="13844"/>
                  <a:pt x="13670" y="13520"/>
                  <a:pt x="13357" y="13320"/>
                </a:cubicBezTo>
                <a:cubicBezTo>
                  <a:pt x="13201" y="13220"/>
                  <a:pt x="12997" y="13170"/>
                  <a:pt x="12792" y="13170"/>
                </a:cubicBezTo>
                <a:close/>
                <a:moveTo>
                  <a:pt x="6688" y="14376"/>
                </a:moveTo>
                <a:cubicBezTo>
                  <a:pt x="6484" y="14376"/>
                  <a:pt x="6279" y="14425"/>
                  <a:pt x="6123" y="14525"/>
                </a:cubicBezTo>
                <a:cubicBezTo>
                  <a:pt x="5811" y="14725"/>
                  <a:pt x="5811" y="15049"/>
                  <a:pt x="6123" y="15249"/>
                </a:cubicBezTo>
                <a:cubicBezTo>
                  <a:pt x="6436" y="15449"/>
                  <a:pt x="6941" y="15449"/>
                  <a:pt x="7254" y="15249"/>
                </a:cubicBezTo>
                <a:cubicBezTo>
                  <a:pt x="7566" y="15049"/>
                  <a:pt x="7566" y="14725"/>
                  <a:pt x="7254" y="14525"/>
                </a:cubicBezTo>
                <a:cubicBezTo>
                  <a:pt x="7097" y="14425"/>
                  <a:pt x="6893" y="14376"/>
                  <a:pt x="6688" y="14376"/>
                </a:cubicBezTo>
                <a:close/>
                <a:moveTo>
                  <a:pt x="8723" y="14376"/>
                </a:moveTo>
                <a:cubicBezTo>
                  <a:pt x="8518" y="14376"/>
                  <a:pt x="8314" y="14425"/>
                  <a:pt x="8158" y="14525"/>
                </a:cubicBezTo>
                <a:cubicBezTo>
                  <a:pt x="7845" y="14725"/>
                  <a:pt x="7845" y="15049"/>
                  <a:pt x="8158" y="15249"/>
                </a:cubicBezTo>
                <a:cubicBezTo>
                  <a:pt x="8470" y="15449"/>
                  <a:pt x="8976" y="15449"/>
                  <a:pt x="9288" y="15249"/>
                </a:cubicBezTo>
                <a:cubicBezTo>
                  <a:pt x="9601" y="15049"/>
                  <a:pt x="9601" y="14725"/>
                  <a:pt x="9288" y="14525"/>
                </a:cubicBezTo>
                <a:cubicBezTo>
                  <a:pt x="9132" y="14425"/>
                  <a:pt x="8928" y="14376"/>
                  <a:pt x="8723" y="14376"/>
                </a:cubicBezTo>
                <a:close/>
                <a:moveTo>
                  <a:pt x="10758" y="14376"/>
                </a:moveTo>
                <a:cubicBezTo>
                  <a:pt x="10553" y="14376"/>
                  <a:pt x="10349" y="14425"/>
                  <a:pt x="10192" y="14525"/>
                </a:cubicBezTo>
                <a:cubicBezTo>
                  <a:pt x="9880" y="14725"/>
                  <a:pt x="9880" y="15049"/>
                  <a:pt x="10192" y="15249"/>
                </a:cubicBezTo>
                <a:cubicBezTo>
                  <a:pt x="10505" y="15449"/>
                  <a:pt x="11010" y="15449"/>
                  <a:pt x="11323" y="15249"/>
                </a:cubicBezTo>
                <a:cubicBezTo>
                  <a:pt x="11635" y="15049"/>
                  <a:pt x="11635" y="14725"/>
                  <a:pt x="11323" y="14525"/>
                </a:cubicBezTo>
                <a:cubicBezTo>
                  <a:pt x="11167" y="14425"/>
                  <a:pt x="10962" y="14376"/>
                  <a:pt x="10758" y="14376"/>
                </a:cubicBezTo>
                <a:close/>
                <a:moveTo>
                  <a:pt x="12792" y="14376"/>
                </a:moveTo>
                <a:cubicBezTo>
                  <a:pt x="12588" y="14376"/>
                  <a:pt x="12383" y="14425"/>
                  <a:pt x="12227" y="14525"/>
                </a:cubicBezTo>
                <a:cubicBezTo>
                  <a:pt x="11915" y="14725"/>
                  <a:pt x="11915" y="15049"/>
                  <a:pt x="12227" y="15249"/>
                </a:cubicBezTo>
                <a:cubicBezTo>
                  <a:pt x="12539" y="15449"/>
                  <a:pt x="13045" y="15449"/>
                  <a:pt x="13357" y="15249"/>
                </a:cubicBezTo>
                <a:cubicBezTo>
                  <a:pt x="13670" y="15049"/>
                  <a:pt x="13670" y="14725"/>
                  <a:pt x="13357" y="14525"/>
                </a:cubicBezTo>
                <a:cubicBezTo>
                  <a:pt x="13201" y="14425"/>
                  <a:pt x="12997" y="14376"/>
                  <a:pt x="12792" y="14376"/>
                </a:cubicBezTo>
                <a:close/>
                <a:moveTo>
                  <a:pt x="14827" y="14376"/>
                </a:moveTo>
                <a:cubicBezTo>
                  <a:pt x="14622" y="14376"/>
                  <a:pt x="14418" y="14425"/>
                  <a:pt x="14262" y="14525"/>
                </a:cubicBezTo>
                <a:cubicBezTo>
                  <a:pt x="13949" y="14725"/>
                  <a:pt x="13949" y="15049"/>
                  <a:pt x="14262" y="15249"/>
                </a:cubicBezTo>
                <a:cubicBezTo>
                  <a:pt x="14574" y="15449"/>
                  <a:pt x="15080" y="15449"/>
                  <a:pt x="15392" y="15249"/>
                </a:cubicBezTo>
                <a:cubicBezTo>
                  <a:pt x="15704" y="15049"/>
                  <a:pt x="15704" y="14725"/>
                  <a:pt x="15392" y="14525"/>
                </a:cubicBezTo>
                <a:cubicBezTo>
                  <a:pt x="15236" y="14425"/>
                  <a:pt x="15032" y="14376"/>
                  <a:pt x="14827" y="14376"/>
                </a:cubicBezTo>
                <a:close/>
                <a:moveTo>
                  <a:pt x="4673" y="14441"/>
                </a:moveTo>
                <a:cubicBezTo>
                  <a:pt x="4494" y="14441"/>
                  <a:pt x="4315" y="14485"/>
                  <a:pt x="4179" y="14572"/>
                </a:cubicBezTo>
                <a:cubicBezTo>
                  <a:pt x="3907" y="14746"/>
                  <a:pt x="3907" y="15029"/>
                  <a:pt x="4179" y="15203"/>
                </a:cubicBezTo>
                <a:cubicBezTo>
                  <a:pt x="4452" y="15378"/>
                  <a:pt x="4893" y="15378"/>
                  <a:pt x="5166" y="15203"/>
                </a:cubicBezTo>
                <a:cubicBezTo>
                  <a:pt x="5438" y="15029"/>
                  <a:pt x="5438" y="14746"/>
                  <a:pt x="5166" y="14572"/>
                </a:cubicBezTo>
                <a:cubicBezTo>
                  <a:pt x="5030" y="14485"/>
                  <a:pt x="4851" y="14441"/>
                  <a:pt x="4673" y="14441"/>
                </a:cubicBezTo>
                <a:close/>
                <a:moveTo>
                  <a:pt x="16861" y="14441"/>
                </a:moveTo>
                <a:cubicBezTo>
                  <a:pt x="16683" y="14441"/>
                  <a:pt x="16504" y="14485"/>
                  <a:pt x="16368" y="14572"/>
                </a:cubicBezTo>
                <a:cubicBezTo>
                  <a:pt x="16096" y="14746"/>
                  <a:pt x="16096" y="15029"/>
                  <a:pt x="16368" y="15203"/>
                </a:cubicBezTo>
                <a:cubicBezTo>
                  <a:pt x="16641" y="15378"/>
                  <a:pt x="17082" y="15378"/>
                  <a:pt x="17355" y="15203"/>
                </a:cubicBezTo>
                <a:cubicBezTo>
                  <a:pt x="17627" y="15029"/>
                  <a:pt x="17627" y="14746"/>
                  <a:pt x="17355" y="14572"/>
                </a:cubicBezTo>
                <a:cubicBezTo>
                  <a:pt x="17219" y="14485"/>
                  <a:pt x="17040" y="14441"/>
                  <a:pt x="16861" y="14441"/>
                </a:cubicBezTo>
                <a:close/>
                <a:moveTo>
                  <a:pt x="2657" y="14489"/>
                </a:moveTo>
                <a:cubicBezTo>
                  <a:pt x="2498" y="14489"/>
                  <a:pt x="2338" y="14528"/>
                  <a:pt x="2216" y="14606"/>
                </a:cubicBezTo>
                <a:cubicBezTo>
                  <a:pt x="1973" y="14761"/>
                  <a:pt x="1973" y="15013"/>
                  <a:pt x="2216" y="15169"/>
                </a:cubicBezTo>
                <a:cubicBezTo>
                  <a:pt x="2459" y="15324"/>
                  <a:pt x="2854" y="15324"/>
                  <a:pt x="3097" y="15169"/>
                </a:cubicBezTo>
                <a:cubicBezTo>
                  <a:pt x="3340" y="15013"/>
                  <a:pt x="3340" y="14761"/>
                  <a:pt x="3097" y="14606"/>
                </a:cubicBezTo>
                <a:cubicBezTo>
                  <a:pt x="2976" y="14528"/>
                  <a:pt x="2816" y="14489"/>
                  <a:pt x="2657" y="14489"/>
                </a:cubicBezTo>
                <a:close/>
                <a:moveTo>
                  <a:pt x="18858" y="14489"/>
                </a:moveTo>
                <a:cubicBezTo>
                  <a:pt x="18699" y="14489"/>
                  <a:pt x="18540" y="14528"/>
                  <a:pt x="18418" y="14606"/>
                </a:cubicBezTo>
                <a:cubicBezTo>
                  <a:pt x="18175" y="14761"/>
                  <a:pt x="18175" y="15013"/>
                  <a:pt x="18418" y="15169"/>
                </a:cubicBezTo>
                <a:cubicBezTo>
                  <a:pt x="18661" y="15324"/>
                  <a:pt x="19056" y="15324"/>
                  <a:pt x="19299" y="15169"/>
                </a:cubicBezTo>
                <a:cubicBezTo>
                  <a:pt x="19542" y="15013"/>
                  <a:pt x="19542" y="14761"/>
                  <a:pt x="19299" y="14606"/>
                </a:cubicBezTo>
                <a:cubicBezTo>
                  <a:pt x="19177" y="14528"/>
                  <a:pt x="19018" y="14489"/>
                  <a:pt x="18858" y="14489"/>
                </a:cubicBezTo>
                <a:close/>
                <a:moveTo>
                  <a:pt x="544" y="14540"/>
                </a:moveTo>
                <a:cubicBezTo>
                  <a:pt x="405" y="14540"/>
                  <a:pt x="266" y="14573"/>
                  <a:pt x="159" y="14641"/>
                </a:cubicBezTo>
                <a:cubicBezTo>
                  <a:pt x="-53" y="14777"/>
                  <a:pt x="-53" y="14998"/>
                  <a:pt x="159" y="15134"/>
                </a:cubicBezTo>
                <a:cubicBezTo>
                  <a:pt x="372" y="15270"/>
                  <a:pt x="716" y="15270"/>
                  <a:pt x="928" y="15134"/>
                </a:cubicBezTo>
                <a:cubicBezTo>
                  <a:pt x="1141" y="14998"/>
                  <a:pt x="1141" y="14777"/>
                  <a:pt x="928" y="14641"/>
                </a:cubicBezTo>
                <a:cubicBezTo>
                  <a:pt x="822" y="14573"/>
                  <a:pt x="684" y="14540"/>
                  <a:pt x="544" y="14540"/>
                </a:cubicBezTo>
                <a:close/>
                <a:moveTo>
                  <a:pt x="20950" y="14540"/>
                </a:moveTo>
                <a:cubicBezTo>
                  <a:pt x="20810" y="14540"/>
                  <a:pt x="20671" y="14573"/>
                  <a:pt x="20565" y="14641"/>
                </a:cubicBezTo>
                <a:cubicBezTo>
                  <a:pt x="20352" y="14777"/>
                  <a:pt x="20352" y="14998"/>
                  <a:pt x="20565" y="15134"/>
                </a:cubicBezTo>
                <a:cubicBezTo>
                  <a:pt x="20777" y="15270"/>
                  <a:pt x="21122" y="15270"/>
                  <a:pt x="21335" y="15134"/>
                </a:cubicBezTo>
                <a:cubicBezTo>
                  <a:pt x="21547" y="14998"/>
                  <a:pt x="21547" y="14777"/>
                  <a:pt x="21335" y="14641"/>
                </a:cubicBezTo>
                <a:cubicBezTo>
                  <a:pt x="21228" y="14573"/>
                  <a:pt x="21089" y="14540"/>
                  <a:pt x="20950" y="14540"/>
                </a:cubicBezTo>
                <a:close/>
                <a:moveTo>
                  <a:pt x="6688" y="15593"/>
                </a:moveTo>
                <a:cubicBezTo>
                  <a:pt x="6484" y="15593"/>
                  <a:pt x="6279" y="15643"/>
                  <a:pt x="6123" y="15742"/>
                </a:cubicBezTo>
                <a:cubicBezTo>
                  <a:pt x="5811" y="15942"/>
                  <a:pt x="5811" y="16266"/>
                  <a:pt x="6123" y="16466"/>
                </a:cubicBezTo>
                <a:cubicBezTo>
                  <a:pt x="6436" y="16666"/>
                  <a:pt x="6941" y="16666"/>
                  <a:pt x="7254" y="16466"/>
                </a:cubicBezTo>
                <a:cubicBezTo>
                  <a:pt x="7566" y="16266"/>
                  <a:pt x="7566" y="15942"/>
                  <a:pt x="7254" y="15742"/>
                </a:cubicBezTo>
                <a:cubicBezTo>
                  <a:pt x="7097" y="15643"/>
                  <a:pt x="6893" y="15593"/>
                  <a:pt x="6688" y="15593"/>
                </a:cubicBezTo>
                <a:close/>
                <a:moveTo>
                  <a:pt x="8723" y="15593"/>
                </a:moveTo>
                <a:cubicBezTo>
                  <a:pt x="8518" y="15593"/>
                  <a:pt x="8314" y="15643"/>
                  <a:pt x="8158" y="15742"/>
                </a:cubicBezTo>
                <a:cubicBezTo>
                  <a:pt x="7845" y="15942"/>
                  <a:pt x="7845" y="16266"/>
                  <a:pt x="8158" y="16466"/>
                </a:cubicBezTo>
                <a:cubicBezTo>
                  <a:pt x="8470" y="16666"/>
                  <a:pt x="8976" y="16666"/>
                  <a:pt x="9288" y="16466"/>
                </a:cubicBezTo>
                <a:cubicBezTo>
                  <a:pt x="9601" y="16266"/>
                  <a:pt x="9601" y="15942"/>
                  <a:pt x="9288" y="15742"/>
                </a:cubicBezTo>
                <a:cubicBezTo>
                  <a:pt x="9132" y="15643"/>
                  <a:pt x="8928" y="15593"/>
                  <a:pt x="8723" y="15593"/>
                </a:cubicBezTo>
                <a:close/>
                <a:moveTo>
                  <a:pt x="10758" y="15593"/>
                </a:moveTo>
                <a:cubicBezTo>
                  <a:pt x="10553" y="15593"/>
                  <a:pt x="10349" y="15643"/>
                  <a:pt x="10192" y="15742"/>
                </a:cubicBezTo>
                <a:cubicBezTo>
                  <a:pt x="9880" y="15942"/>
                  <a:pt x="9880" y="16266"/>
                  <a:pt x="10192" y="16466"/>
                </a:cubicBezTo>
                <a:cubicBezTo>
                  <a:pt x="10505" y="16666"/>
                  <a:pt x="11010" y="16666"/>
                  <a:pt x="11323" y="16466"/>
                </a:cubicBezTo>
                <a:cubicBezTo>
                  <a:pt x="11635" y="16266"/>
                  <a:pt x="11635" y="15942"/>
                  <a:pt x="11323" y="15742"/>
                </a:cubicBezTo>
                <a:cubicBezTo>
                  <a:pt x="11167" y="15643"/>
                  <a:pt x="10962" y="15593"/>
                  <a:pt x="10758" y="15593"/>
                </a:cubicBezTo>
                <a:close/>
                <a:moveTo>
                  <a:pt x="12792" y="15593"/>
                </a:moveTo>
                <a:cubicBezTo>
                  <a:pt x="12588" y="15593"/>
                  <a:pt x="12383" y="15643"/>
                  <a:pt x="12227" y="15742"/>
                </a:cubicBezTo>
                <a:cubicBezTo>
                  <a:pt x="11915" y="15942"/>
                  <a:pt x="11915" y="16266"/>
                  <a:pt x="12227" y="16466"/>
                </a:cubicBezTo>
                <a:cubicBezTo>
                  <a:pt x="12539" y="16666"/>
                  <a:pt x="13045" y="16666"/>
                  <a:pt x="13357" y="16466"/>
                </a:cubicBezTo>
                <a:cubicBezTo>
                  <a:pt x="13670" y="16266"/>
                  <a:pt x="13670" y="15942"/>
                  <a:pt x="13357" y="15742"/>
                </a:cubicBezTo>
                <a:cubicBezTo>
                  <a:pt x="13201" y="15643"/>
                  <a:pt x="12997" y="15593"/>
                  <a:pt x="12792" y="15593"/>
                </a:cubicBezTo>
                <a:close/>
                <a:moveTo>
                  <a:pt x="14827" y="15593"/>
                </a:moveTo>
                <a:cubicBezTo>
                  <a:pt x="14622" y="15593"/>
                  <a:pt x="14418" y="15643"/>
                  <a:pt x="14262" y="15742"/>
                </a:cubicBezTo>
                <a:cubicBezTo>
                  <a:pt x="13949" y="15942"/>
                  <a:pt x="13949" y="16266"/>
                  <a:pt x="14262" y="16466"/>
                </a:cubicBezTo>
                <a:cubicBezTo>
                  <a:pt x="14574" y="16666"/>
                  <a:pt x="15080" y="16666"/>
                  <a:pt x="15392" y="16466"/>
                </a:cubicBezTo>
                <a:cubicBezTo>
                  <a:pt x="15704" y="16266"/>
                  <a:pt x="15704" y="15942"/>
                  <a:pt x="15392" y="15742"/>
                </a:cubicBezTo>
                <a:cubicBezTo>
                  <a:pt x="15236" y="15643"/>
                  <a:pt x="15032" y="15593"/>
                  <a:pt x="14827" y="15593"/>
                </a:cubicBezTo>
                <a:close/>
                <a:moveTo>
                  <a:pt x="4673" y="15658"/>
                </a:moveTo>
                <a:cubicBezTo>
                  <a:pt x="4494" y="15658"/>
                  <a:pt x="4315" y="15702"/>
                  <a:pt x="4179" y="15789"/>
                </a:cubicBezTo>
                <a:cubicBezTo>
                  <a:pt x="3907" y="15963"/>
                  <a:pt x="3907" y="16246"/>
                  <a:pt x="4179" y="16420"/>
                </a:cubicBezTo>
                <a:cubicBezTo>
                  <a:pt x="4452" y="16595"/>
                  <a:pt x="4893" y="16595"/>
                  <a:pt x="5166" y="16420"/>
                </a:cubicBezTo>
                <a:cubicBezTo>
                  <a:pt x="5438" y="16246"/>
                  <a:pt x="5438" y="15963"/>
                  <a:pt x="5166" y="15789"/>
                </a:cubicBezTo>
                <a:cubicBezTo>
                  <a:pt x="5030" y="15702"/>
                  <a:pt x="4851" y="15658"/>
                  <a:pt x="4673" y="15658"/>
                </a:cubicBezTo>
                <a:close/>
                <a:moveTo>
                  <a:pt x="16861" y="15658"/>
                </a:moveTo>
                <a:cubicBezTo>
                  <a:pt x="16683" y="15658"/>
                  <a:pt x="16504" y="15702"/>
                  <a:pt x="16368" y="15789"/>
                </a:cubicBezTo>
                <a:cubicBezTo>
                  <a:pt x="16096" y="15963"/>
                  <a:pt x="16096" y="16246"/>
                  <a:pt x="16368" y="16420"/>
                </a:cubicBezTo>
                <a:cubicBezTo>
                  <a:pt x="16641" y="16595"/>
                  <a:pt x="17082" y="16595"/>
                  <a:pt x="17355" y="16420"/>
                </a:cubicBezTo>
                <a:cubicBezTo>
                  <a:pt x="17627" y="16246"/>
                  <a:pt x="17627" y="15963"/>
                  <a:pt x="17355" y="15789"/>
                </a:cubicBezTo>
                <a:cubicBezTo>
                  <a:pt x="17219" y="15702"/>
                  <a:pt x="17040" y="15658"/>
                  <a:pt x="16861" y="15658"/>
                </a:cubicBezTo>
                <a:close/>
                <a:moveTo>
                  <a:pt x="2646" y="15706"/>
                </a:moveTo>
                <a:cubicBezTo>
                  <a:pt x="2487" y="15706"/>
                  <a:pt x="2327" y="15745"/>
                  <a:pt x="2206" y="15823"/>
                </a:cubicBezTo>
                <a:cubicBezTo>
                  <a:pt x="1963" y="15978"/>
                  <a:pt x="1963" y="16230"/>
                  <a:pt x="2206" y="16386"/>
                </a:cubicBezTo>
                <a:cubicBezTo>
                  <a:pt x="2329" y="16464"/>
                  <a:pt x="2491" y="16503"/>
                  <a:pt x="2652" y="16502"/>
                </a:cubicBezTo>
                <a:cubicBezTo>
                  <a:pt x="2813" y="16503"/>
                  <a:pt x="2974" y="16464"/>
                  <a:pt x="3097" y="16386"/>
                </a:cubicBezTo>
                <a:cubicBezTo>
                  <a:pt x="3340" y="16230"/>
                  <a:pt x="3340" y="15978"/>
                  <a:pt x="3097" y="15823"/>
                </a:cubicBezTo>
                <a:cubicBezTo>
                  <a:pt x="2974" y="15745"/>
                  <a:pt x="2813" y="15706"/>
                  <a:pt x="2652" y="15706"/>
                </a:cubicBezTo>
                <a:cubicBezTo>
                  <a:pt x="2650" y="15706"/>
                  <a:pt x="2648" y="15706"/>
                  <a:pt x="2646" y="15706"/>
                </a:cubicBezTo>
                <a:close/>
                <a:moveTo>
                  <a:pt x="18858" y="15706"/>
                </a:moveTo>
                <a:cubicBezTo>
                  <a:pt x="18699" y="15706"/>
                  <a:pt x="18540" y="15745"/>
                  <a:pt x="18418" y="15823"/>
                </a:cubicBezTo>
                <a:cubicBezTo>
                  <a:pt x="18175" y="15978"/>
                  <a:pt x="18175" y="16230"/>
                  <a:pt x="18418" y="16386"/>
                </a:cubicBezTo>
                <a:cubicBezTo>
                  <a:pt x="18661" y="16541"/>
                  <a:pt x="19056" y="16541"/>
                  <a:pt x="19299" y="16386"/>
                </a:cubicBezTo>
                <a:cubicBezTo>
                  <a:pt x="19542" y="16230"/>
                  <a:pt x="19542" y="15978"/>
                  <a:pt x="19299" y="15823"/>
                </a:cubicBezTo>
                <a:cubicBezTo>
                  <a:pt x="19177" y="15745"/>
                  <a:pt x="19018" y="15706"/>
                  <a:pt x="18858" y="15706"/>
                </a:cubicBezTo>
                <a:close/>
                <a:moveTo>
                  <a:pt x="6678" y="16810"/>
                </a:moveTo>
                <a:cubicBezTo>
                  <a:pt x="6473" y="16810"/>
                  <a:pt x="6268" y="16860"/>
                  <a:pt x="6111" y="16960"/>
                </a:cubicBezTo>
                <a:cubicBezTo>
                  <a:pt x="5799" y="17159"/>
                  <a:pt x="5799" y="17484"/>
                  <a:pt x="6111" y="17683"/>
                </a:cubicBezTo>
                <a:cubicBezTo>
                  <a:pt x="6424" y="17883"/>
                  <a:pt x="6931" y="17883"/>
                  <a:pt x="7243" y="17683"/>
                </a:cubicBezTo>
                <a:cubicBezTo>
                  <a:pt x="7555" y="17484"/>
                  <a:pt x="7555" y="17159"/>
                  <a:pt x="7243" y="16960"/>
                </a:cubicBezTo>
                <a:cubicBezTo>
                  <a:pt x="7087" y="16860"/>
                  <a:pt x="6882" y="16810"/>
                  <a:pt x="6678" y="16810"/>
                </a:cubicBezTo>
                <a:close/>
                <a:moveTo>
                  <a:pt x="8712" y="16810"/>
                </a:moveTo>
                <a:cubicBezTo>
                  <a:pt x="8508" y="16810"/>
                  <a:pt x="8302" y="16860"/>
                  <a:pt x="8146" y="16960"/>
                </a:cubicBezTo>
                <a:cubicBezTo>
                  <a:pt x="7834" y="17159"/>
                  <a:pt x="7834" y="17484"/>
                  <a:pt x="8146" y="17683"/>
                </a:cubicBezTo>
                <a:cubicBezTo>
                  <a:pt x="8458" y="17883"/>
                  <a:pt x="8965" y="17883"/>
                  <a:pt x="9278" y="17683"/>
                </a:cubicBezTo>
                <a:cubicBezTo>
                  <a:pt x="9590" y="17484"/>
                  <a:pt x="9590" y="17159"/>
                  <a:pt x="9278" y="16960"/>
                </a:cubicBezTo>
                <a:cubicBezTo>
                  <a:pt x="9121" y="16860"/>
                  <a:pt x="8917" y="16810"/>
                  <a:pt x="8712" y="16810"/>
                </a:cubicBezTo>
                <a:close/>
                <a:moveTo>
                  <a:pt x="10747" y="16810"/>
                </a:moveTo>
                <a:cubicBezTo>
                  <a:pt x="10542" y="16810"/>
                  <a:pt x="10337" y="16860"/>
                  <a:pt x="10181" y="16960"/>
                </a:cubicBezTo>
                <a:cubicBezTo>
                  <a:pt x="9868" y="17159"/>
                  <a:pt x="9868" y="17484"/>
                  <a:pt x="10181" y="17683"/>
                </a:cubicBezTo>
                <a:cubicBezTo>
                  <a:pt x="10493" y="17883"/>
                  <a:pt x="11000" y="17883"/>
                  <a:pt x="11312" y="17683"/>
                </a:cubicBezTo>
                <a:cubicBezTo>
                  <a:pt x="11625" y="17484"/>
                  <a:pt x="11625" y="17159"/>
                  <a:pt x="11312" y="16960"/>
                </a:cubicBezTo>
                <a:cubicBezTo>
                  <a:pt x="11156" y="16860"/>
                  <a:pt x="10952" y="16810"/>
                  <a:pt x="10747" y="16810"/>
                </a:cubicBezTo>
                <a:close/>
                <a:moveTo>
                  <a:pt x="12782" y="16810"/>
                </a:moveTo>
                <a:cubicBezTo>
                  <a:pt x="12577" y="16810"/>
                  <a:pt x="12371" y="16860"/>
                  <a:pt x="12215" y="16960"/>
                </a:cubicBezTo>
                <a:cubicBezTo>
                  <a:pt x="11903" y="17159"/>
                  <a:pt x="11903" y="17484"/>
                  <a:pt x="12215" y="17683"/>
                </a:cubicBezTo>
                <a:cubicBezTo>
                  <a:pt x="12528" y="17883"/>
                  <a:pt x="13034" y="17883"/>
                  <a:pt x="13347" y="17683"/>
                </a:cubicBezTo>
                <a:cubicBezTo>
                  <a:pt x="13659" y="17484"/>
                  <a:pt x="13659" y="17159"/>
                  <a:pt x="13347" y="16960"/>
                </a:cubicBezTo>
                <a:cubicBezTo>
                  <a:pt x="13191" y="16860"/>
                  <a:pt x="12986" y="16810"/>
                  <a:pt x="12782" y="16810"/>
                </a:cubicBezTo>
                <a:close/>
                <a:moveTo>
                  <a:pt x="14816" y="16810"/>
                </a:moveTo>
                <a:cubicBezTo>
                  <a:pt x="14612" y="16810"/>
                  <a:pt x="14406" y="16860"/>
                  <a:pt x="14250" y="16960"/>
                </a:cubicBezTo>
                <a:cubicBezTo>
                  <a:pt x="13938" y="17159"/>
                  <a:pt x="13938" y="17484"/>
                  <a:pt x="14250" y="17683"/>
                </a:cubicBezTo>
                <a:cubicBezTo>
                  <a:pt x="14562" y="17883"/>
                  <a:pt x="15069" y="17883"/>
                  <a:pt x="15381" y="17683"/>
                </a:cubicBezTo>
                <a:cubicBezTo>
                  <a:pt x="15694" y="17484"/>
                  <a:pt x="15694" y="17159"/>
                  <a:pt x="15381" y="16960"/>
                </a:cubicBezTo>
                <a:cubicBezTo>
                  <a:pt x="15225" y="16860"/>
                  <a:pt x="15021" y="16810"/>
                  <a:pt x="14816" y="16810"/>
                </a:cubicBezTo>
                <a:close/>
                <a:moveTo>
                  <a:pt x="4662" y="16875"/>
                </a:moveTo>
                <a:cubicBezTo>
                  <a:pt x="4483" y="16875"/>
                  <a:pt x="4305" y="16919"/>
                  <a:pt x="4169" y="17006"/>
                </a:cubicBezTo>
                <a:cubicBezTo>
                  <a:pt x="3896" y="17181"/>
                  <a:pt x="3896" y="17463"/>
                  <a:pt x="4169" y="17637"/>
                </a:cubicBezTo>
                <a:cubicBezTo>
                  <a:pt x="4441" y="17812"/>
                  <a:pt x="4883" y="17812"/>
                  <a:pt x="5155" y="17637"/>
                </a:cubicBezTo>
                <a:cubicBezTo>
                  <a:pt x="5428" y="17463"/>
                  <a:pt x="5428" y="17181"/>
                  <a:pt x="5155" y="17006"/>
                </a:cubicBezTo>
                <a:cubicBezTo>
                  <a:pt x="5019" y="16919"/>
                  <a:pt x="4841" y="16875"/>
                  <a:pt x="4662" y="16875"/>
                </a:cubicBezTo>
                <a:close/>
                <a:moveTo>
                  <a:pt x="16851" y="16875"/>
                </a:moveTo>
                <a:cubicBezTo>
                  <a:pt x="16672" y="16875"/>
                  <a:pt x="16494" y="16919"/>
                  <a:pt x="16358" y="17006"/>
                </a:cubicBezTo>
                <a:cubicBezTo>
                  <a:pt x="16085" y="17181"/>
                  <a:pt x="16085" y="17463"/>
                  <a:pt x="16358" y="17637"/>
                </a:cubicBezTo>
                <a:cubicBezTo>
                  <a:pt x="16630" y="17812"/>
                  <a:pt x="17072" y="17812"/>
                  <a:pt x="17344" y="17637"/>
                </a:cubicBezTo>
                <a:cubicBezTo>
                  <a:pt x="17617" y="17463"/>
                  <a:pt x="17617" y="17181"/>
                  <a:pt x="17344" y="17006"/>
                </a:cubicBezTo>
                <a:cubicBezTo>
                  <a:pt x="17208" y="16919"/>
                  <a:pt x="17029" y="16875"/>
                  <a:pt x="16851" y="16875"/>
                </a:cubicBezTo>
                <a:close/>
                <a:moveTo>
                  <a:pt x="6678" y="18092"/>
                </a:moveTo>
                <a:cubicBezTo>
                  <a:pt x="6473" y="18092"/>
                  <a:pt x="6268" y="18142"/>
                  <a:pt x="6111" y="18242"/>
                </a:cubicBezTo>
                <a:cubicBezTo>
                  <a:pt x="5799" y="18442"/>
                  <a:pt x="5799" y="18766"/>
                  <a:pt x="6111" y="18966"/>
                </a:cubicBezTo>
                <a:cubicBezTo>
                  <a:pt x="6424" y="19166"/>
                  <a:pt x="6931" y="19166"/>
                  <a:pt x="7243" y="18966"/>
                </a:cubicBezTo>
                <a:cubicBezTo>
                  <a:pt x="7555" y="18766"/>
                  <a:pt x="7555" y="18442"/>
                  <a:pt x="7243" y="18242"/>
                </a:cubicBezTo>
                <a:cubicBezTo>
                  <a:pt x="7087" y="18142"/>
                  <a:pt x="6882" y="18092"/>
                  <a:pt x="6678" y="18092"/>
                </a:cubicBezTo>
                <a:close/>
                <a:moveTo>
                  <a:pt x="8712" y="18092"/>
                </a:moveTo>
                <a:cubicBezTo>
                  <a:pt x="8508" y="18092"/>
                  <a:pt x="8302" y="18142"/>
                  <a:pt x="8146" y="18242"/>
                </a:cubicBezTo>
                <a:cubicBezTo>
                  <a:pt x="7834" y="18442"/>
                  <a:pt x="7834" y="18766"/>
                  <a:pt x="8146" y="18966"/>
                </a:cubicBezTo>
                <a:cubicBezTo>
                  <a:pt x="8458" y="19166"/>
                  <a:pt x="8965" y="19166"/>
                  <a:pt x="9278" y="18966"/>
                </a:cubicBezTo>
                <a:cubicBezTo>
                  <a:pt x="9590" y="18766"/>
                  <a:pt x="9590" y="18442"/>
                  <a:pt x="9278" y="18242"/>
                </a:cubicBezTo>
                <a:cubicBezTo>
                  <a:pt x="9121" y="18142"/>
                  <a:pt x="8917" y="18092"/>
                  <a:pt x="8712" y="18092"/>
                </a:cubicBezTo>
                <a:close/>
                <a:moveTo>
                  <a:pt x="10747" y="18092"/>
                </a:moveTo>
                <a:cubicBezTo>
                  <a:pt x="10542" y="18092"/>
                  <a:pt x="10337" y="18142"/>
                  <a:pt x="10181" y="18242"/>
                </a:cubicBezTo>
                <a:cubicBezTo>
                  <a:pt x="9868" y="18442"/>
                  <a:pt x="9868" y="18766"/>
                  <a:pt x="10181" y="18966"/>
                </a:cubicBezTo>
                <a:cubicBezTo>
                  <a:pt x="10493" y="19166"/>
                  <a:pt x="11000" y="19166"/>
                  <a:pt x="11312" y="18966"/>
                </a:cubicBezTo>
                <a:cubicBezTo>
                  <a:pt x="11625" y="18766"/>
                  <a:pt x="11625" y="18442"/>
                  <a:pt x="11312" y="18242"/>
                </a:cubicBezTo>
                <a:cubicBezTo>
                  <a:pt x="11156" y="18142"/>
                  <a:pt x="10952" y="18092"/>
                  <a:pt x="10747" y="18092"/>
                </a:cubicBezTo>
                <a:close/>
                <a:moveTo>
                  <a:pt x="12782" y="18092"/>
                </a:moveTo>
                <a:cubicBezTo>
                  <a:pt x="12577" y="18092"/>
                  <a:pt x="12371" y="18142"/>
                  <a:pt x="12215" y="18242"/>
                </a:cubicBezTo>
                <a:cubicBezTo>
                  <a:pt x="11903" y="18442"/>
                  <a:pt x="11903" y="18766"/>
                  <a:pt x="12215" y="18966"/>
                </a:cubicBezTo>
                <a:cubicBezTo>
                  <a:pt x="12528" y="19166"/>
                  <a:pt x="13034" y="19166"/>
                  <a:pt x="13347" y="18966"/>
                </a:cubicBezTo>
                <a:cubicBezTo>
                  <a:pt x="13659" y="18766"/>
                  <a:pt x="13659" y="18442"/>
                  <a:pt x="13347" y="18242"/>
                </a:cubicBezTo>
                <a:cubicBezTo>
                  <a:pt x="13191" y="18142"/>
                  <a:pt x="12986" y="18092"/>
                  <a:pt x="12782" y="18092"/>
                </a:cubicBezTo>
                <a:close/>
                <a:moveTo>
                  <a:pt x="14827" y="18092"/>
                </a:moveTo>
                <a:cubicBezTo>
                  <a:pt x="14622" y="18092"/>
                  <a:pt x="14418" y="18142"/>
                  <a:pt x="14262" y="18242"/>
                </a:cubicBezTo>
                <a:cubicBezTo>
                  <a:pt x="13949" y="18442"/>
                  <a:pt x="13949" y="18766"/>
                  <a:pt x="14262" y="18966"/>
                </a:cubicBezTo>
                <a:cubicBezTo>
                  <a:pt x="14574" y="19166"/>
                  <a:pt x="15080" y="19166"/>
                  <a:pt x="15392" y="18966"/>
                </a:cubicBezTo>
                <a:cubicBezTo>
                  <a:pt x="15704" y="18766"/>
                  <a:pt x="15704" y="18442"/>
                  <a:pt x="15392" y="18242"/>
                </a:cubicBezTo>
                <a:cubicBezTo>
                  <a:pt x="15236" y="18142"/>
                  <a:pt x="15032" y="18092"/>
                  <a:pt x="14827" y="18092"/>
                </a:cubicBezTo>
                <a:close/>
                <a:moveTo>
                  <a:pt x="8723" y="19280"/>
                </a:moveTo>
                <a:cubicBezTo>
                  <a:pt x="8518" y="19280"/>
                  <a:pt x="8314" y="19330"/>
                  <a:pt x="8158" y="19430"/>
                </a:cubicBezTo>
                <a:cubicBezTo>
                  <a:pt x="7845" y="19630"/>
                  <a:pt x="7845" y="19954"/>
                  <a:pt x="8158" y="20154"/>
                </a:cubicBezTo>
                <a:cubicBezTo>
                  <a:pt x="8470" y="20354"/>
                  <a:pt x="8976" y="20354"/>
                  <a:pt x="9288" y="20154"/>
                </a:cubicBezTo>
                <a:cubicBezTo>
                  <a:pt x="9601" y="19954"/>
                  <a:pt x="9601" y="19630"/>
                  <a:pt x="9288" y="19430"/>
                </a:cubicBezTo>
                <a:cubicBezTo>
                  <a:pt x="9132" y="19330"/>
                  <a:pt x="8928" y="19280"/>
                  <a:pt x="8723" y="19280"/>
                </a:cubicBezTo>
                <a:close/>
                <a:moveTo>
                  <a:pt x="10758" y="19280"/>
                </a:moveTo>
                <a:cubicBezTo>
                  <a:pt x="10553" y="19280"/>
                  <a:pt x="10349" y="19330"/>
                  <a:pt x="10192" y="19430"/>
                </a:cubicBezTo>
                <a:cubicBezTo>
                  <a:pt x="9880" y="19630"/>
                  <a:pt x="9880" y="19954"/>
                  <a:pt x="10192" y="20154"/>
                </a:cubicBezTo>
                <a:cubicBezTo>
                  <a:pt x="10505" y="20354"/>
                  <a:pt x="11010" y="20354"/>
                  <a:pt x="11323" y="20154"/>
                </a:cubicBezTo>
                <a:cubicBezTo>
                  <a:pt x="11635" y="19954"/>
                  <a:pt x="11635" y="19630"/>
                  <a:pt x="11323" y="19430"/>
                </a:cubicBezTo>
                <a:cubicBezTo>
                  <a:pt x="11167" y="19330"/>
                  <a:pt x="10962" y="19280"/>
                  <a:pt x="10758" y="19280"/>
                </a:cubicBezTo>
                <a:close/>
                <a:moveTo>
                  <a:pt x="12792" y="19280"/>
                </a:moveTo>
                <a:cubicBezTo>
                  <a:pt x="12588" y="19280"/>
                  <a:pt x="12383" y="19330"/>
                  <a:pt x="12227" y="19430"/>
                </a:cubicBezTo>
                <a:cubicBezTo>
                  <a:pt x="11915" y="19630"/>
                  <a:pt x="11915" y="19954"/>
                  <a:pt x="12227" y="20154"/>
                </a:cubicBezTo>
                <a:cubicBezTo>
                  <a:pt x="12539" y="20354"/>
                  <a:pt x="13045" y="20354"/>
                  <a:pt x="13357" y="20154"/>
                </a:cubicBezTo>
                <a:cubicBezTo>
                  <a:pt x="13670" y="19954"/>
                  <a:pt x="13670" y="19630"/>
                  <a:pt x="13357" y="19430"/>
                </a:cubicBezTo>
                <a:cubicBezTo>
                  <a:pt x="13201" y="19330"/>
                  <a:pt x="12997" y="19280"/>
                  <a:pt x="12792" y="19280"/>
                </a:cubicBezTo>
                <a:close/>
                <a:moveTo>
                  <a:pt x="10766" y="20527"/>
                </a:moveTo>
                <a:cubicBezTo>
                  <a:pt x="10561" y="20527"/>
                  <a:pt x="10356" y="20577"/>
                  <a:pt x="10199" y="20676"/>
                </a:cubicBezTo>
                <a:cubicBezTo>
                  <a:pt x="9887" y="20876"/>
                  <a:pt x="9887" y="21200"/>
                  <a:pt x="10199" y="21400"/>
                </a:cubicBezTo>
                <a:cubicBezTo>
                  <a:pt x="10512" y="21600"/>
                  <a:pt x="11019" y="21600"/>
                  <a:pt x="11331" y="21400"/>
                </a:cubicBezTo>
                <a:cubicBezTo>
                  <a:pt x="11643" y="21200"/>
                  <a:pt x="11643" y="20876"/>
                  <a:pt x="11331" y="20676"/>
                </a:cubicBezTo>
                <a:cubicBezTo>
                  <a:pt x="11175" y="20577"/>
                  <a:pt x="10971" y="20527"/>
                  <a:pt x="10766" y="20527"/>
                </a:cubicBez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50000"/>
                  <a:lumOff val="50000"/>
                </a:schemeClr>
              </a:gs>
              <a:gs pos="100000">
                <a:schemeClr val="tx1">
                  <a:alpha val="50000"/>
                </a:schemeClr>
              </a:gs>
            </a:gsLst>
            <a:lin ang="10800000" scaled="1"/>
            <a:tileRect/>
          </a:gradFill>
          <a:ln w="12700">
            <a:miter lim="400000"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algn="ctr" eaLnBrk="1" fontAlgn="auto">
              <a:spcBef>
                <a:spcPts val="0"/>
              </a:spcBef>
              <a:spcAft>
                <a:spcPts val="0"/>
              </a:spcAft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3200" b="0" kern="0">
              <a:solidFill>
                <a:srgbClr val="FFFFFF"/>
              </a:solidFill>
              <a:latin typeface="+mn-lt"/>
              <a:cs typeface="+mn-cs"/>
              <a:sym typeface="Helvetica Neue Medium"/>
            </a:endParaRPr>
          </a:p>
        </p:txBody>
      </p:sp>
      <p:sp>
        <p:nvSpPr>
          <p:cNvPr id="38" name="Rectangle 4">
            <a:extLst>
              <a:ext uri="{FF2B5EF4-FFF2-40B4-BE49-F238E27FC236}">
                <a16:creationId xmlns:a16="http://schemas.microsoft.com/office/drawing/2014/main" id="{EC69F310-CCFC-4E1D-8509-14BC99748C2E}"/>
              </a:ext>
            </a:extLst>
          </p:cNvPr>
          <p:cNvSpPr>
            <a:spLocks noChangeAspect="1"/>
          </p:cNvSpPr>
          <p:nvPr/>
        </p:nvSpPr>
        <p:spPr>
          <a:xfrm>
            <a:off x="290808" y="3786497"/>
            <a:ext cx="1927226" cy="485685"/>
          </a:xfrm>
          <a:prstGeom prst="rect">
            <a:avLst/>
          </a:prstGeom>
          <a:ln w="6350">
            <a:noFill/>
          </a:ln>
        </p:spPr>
        <p:txBody>
          <a:bodyPr wrap="square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  <a:cs typeface="Biome" panose="020B0503030204020804" pitchFamily="34" charset="0"/>
              </a:rPr>
              <a:t>Прокуратура </a:t>
            </a:r>
          </a:p>
        </p:txBody>
      </p:sp>
      <p:sp>
        <p:nvSpPr>
          <p:cNvPr id="39" name="Фигура">
            <a:extLst>
              <a:ext uri="{FF2B5EF4-FFF2-40B4-BE49-F238E27FC236}">
                <a16:creationId xmlns:a16="http://schemas.microsoft.com/office/drawing/2014/main" id="{19DF6194-B0DE-4693-9F46-FFA832D48966}"/>
              </a:ext>
            </a:extLst>
          </p:cNvPr>
          <p:cNvSpPr>
            <a:spLocks noChangeAspect="1"/>
          </p:cNvSpPr>
          <p:nvPr/>
        </p:nvSpPr>
        <p:spPr>
          <a:xfrm rot="16200000">
            <a:off x="2165630" y="3787764"/>
            <a:ext cx="584781" cy="5644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94" h="21550" extrusionOk="0">
                <a:moveTo>
                  <a:pt x="6688" y="0"/>
                </a:moveTo>
                <a:cubicBezTo>
                  <a:pt x="6599" y="0"/>
                  <a:pt x="6510" y="21"/>
                  <a:pt x="6442" y="65"/>
                </a:cubicBezTo>
                <a:cubicBezTo>
                  <a:pt x="6306" y="152"/>
                  <a:pt x="6306" y="293"/>
                  <a:pt x="6442" y="380"/>
                </a:cubicBezTo>
                <a:cubicBezTo>
                  <a:pt x="6578" y="466"/>
                  <a:pt x="6799" y="466"/>
                  <a:pt x="6934" y="380"/>
                </a:cubicBezTo>
                <a:cubicBezTo>
                  <a:pt x="7070" y="293"/>
                  <a:pt x="7070" y="152"/>
                  <a:pt x="6934" y="65"/>
                </a:cubicBezTo>
                <a:cubicBezTo>
                  <a:pt x="6867" y="21"/>
                  <a:pt x="6777" y="0"/>
                  <a:pt x="6688" y="0"/>
                </a:cubicBezTo>
                <a:close/>
                <a:moveTo>
                  <a:pt x="8723" y="0"/>
                </a:moveTo>
                <a:cubicBezTo>
                  <a:pt x="8634" y="0"/>
                  <a:pt x="8545" y="21"/>
                  <a:pt x="8477" y="65"/>
                </a:cubicBezTo>
                <a:cubicBezTo>
                  <a:pt x="8341" y="152"/>
                  <a:pt x="8341" y="293"/>
                  <a:pt x="8477" y="380"/>
                </a:cubicBezTo>
                <a:cubicBezTo>
                  <a:pt x="8613" y="466"/>
                  <a:pt x="8833" y="466"/>
                  <a:pt x="8969" y="380"/>
                </a:cubicBezTo>
                <a:cubicBezTo>
                  <a:pt x="9105" y="293"/>
                  <a:pt x="9105" y="152"/>
                  <a:pt x="8969" y="65"/>
                </a:cubicBezTo>
                <a:cubicBezTo>
                  <a:pt x="8901" y="21"/>
                  <a:pt x="8812" y="0"/>
                  <a:pt x="8723" y="0"/>
                </a:cubicBezTo>
                <a:close/>
                <a:moveTo>
                  <a:pt x="10758" y="0"/>
                </a:moveTo>
                <a:cubicBezTo>
                  <a:pt x="10669" y="0"/>
                  <a:pt x="10579" y="21"/>
                  <a:pt x="10512" y="65"/>
                </a:cubicBezTo>
                <a:cubicBezTo>
                  <a:pt x="10376" y="152"/>
                  <a:pt x="10376" y="293"/>
                  <a:pt x="10512" y="380"/>
                </a:cubicBezTo>
                <a:cubicBezTo>
                  <a:pt x="10647" y="466"/>
                  <a:pt x="10868" y="466"/>
                  <a:pt x="11004" y="380"/>
                </a:cubicBezTo>
                <a:cubicBezTo>
                  <a:pt x="11139" y="293"/>
                  <a:pt x="11139" y="152"/>
                  <a:pt x="11004" y="65"/>
                </a:cubicBezTo>
                <a:cubicBezTo>
                  <a:pt x="10936" y="21"/>
                  <a:pt x="10847" y="0"/>
                  <a:pt x="10758" y="0"/>
                </a:cubicBezTo>
                <a:close/>
                <a:moveTo>
                  <a:pt x="12792" y="0"/>
                </a:moveTo>
                <a:cubicBezTo>
                  <a:pt x="12703" y="0"/>
                  <a:pt x="12614" y="21"/>
                  <a:pt x="12546" y="65"/>
                </a:cubicBezTo>
                <a:cubicBezTo>
                  <a:pt x="12410" y="152"/>
                  <a:pt x="12410" y="293"/>
                  <a:pt x="12546" y="380"/>
                </a:cubicBezTo>
                <a:cubicBezTo>
                  <a:pt x="12682" y="466"/>
                  <a:pt x="12903" y="466"/>
                  <a:pt x="13038" y="380"/>
                </a:cubicBezTo>
                <a:cubicBezTo>
                  <a:pt x="13174" y="293"/>
                  <a:pt x="13174" y="152"/>
                  <a:pt x="13038" y="65"/>
                </a:cubicBezTo>
                <a:cubicBezTo>
                  <a:pt x="12970" y="21"/>
                  <a:pt x="12881" y="0"/>
                  <a:pt x="12792" y="0"/>
                </a:cubicBezTo>
                <a:close/>
                <a:moveTo>
                  <a:pt x="14827" y="0"/>
                </a:moveTo>
                <a:cubicBezTo>
                  <a:pt x="14738" y="0"/>
                  <a:pt x="14649" y="21"/>
                  <a:pt x="14581" y="65"/>
                </a:cubicBezTo>
                <a:cubicBezTo>
                  <a:pt x="14445" y="152"/>
                  <a:pt x="14445" y="293"/>
                  <a:pt x="14581" y="380"/>
                </a:cubicBezTo>
                <a:cubicBezTo>
                  <a:pt x="14717" y="466"/>
                  <a:pt x="14937" y="466"/>
                  <a:pt x="15073" y="380"/>
                </a:cubicBezTo>
                <a:cubicBezTo>
                  <a:pt x="15209" y="293"/>
                  <a:pt x="15209" y="152"/>
                  <a:pt x="15073" y="65"/>
                </a:cubicBezTo>
                <a:cubicBezTo>
                  <a:pt x="15005" y="21"/>
                  <a:pt x="14916" y="0"/>
                  <a:pt x="14827" y="0"/>
                </a:cubicBezTo>
                <a:close/>
                <a:moveTo>
                  <a:pt x="6688" y="1091"/>
                </a:moveTo>
                <a:cubicBezTo>
                  <a:pt x="6549" y="1091"/>
                  <a:pt x="6410" y="1125"/>
                  <a:pt x="6303" y="1193"/>
                </a:cubicBezTo>
                <a:cubicBezTo>
                  <a:pt x="6091" y="1329"/>
                  <a:pt x="6091" y="1550"/>
                  <a:pt x="6303" y="1686"/>
                </a:cubicBezTo>
                <a:cubicBezTo>
                  <a:pt x="6516" y="1821"/>
                  <a:pt x="6861" y="1821"/>
                  <a:pt x="7073" y="1686"/>
                </a:cubicBezTo>
                <a:cubicBezTo>
                  <a:pt x="7286" y="1550"/>
                  <a:pt x="7286" y="1329"/>
                  <a:pt x="7073" y="1193"/>
                </a:cubicBezTo>
                <a:cubicBezTo>
                  <a:pt x="6967" y="1125"/>
                  <a:pt x="6828" y="1091"/>
                  <a:pt x="6688" y="1091"/>
                </a:cubicBezTo>
                <a:close/>
                <a:moveTo>
                  <a:pt x="8723" y="1091"/>
                </a:moveTo>
                <a:cubicBezTo>
                  <a:pt x="8688" y="1091"/>
                  <a:pt x="8654" y="1093"/>
                  <a:pt x="8619" y="1097"/>
                </a:cubicBezTo>
                <a:cubicBezTo>
                  <a:pt x="8516" y="1110"/>
                  <a:pt x="8418" y="1142"/>
                  <a:pt x="8338" y="1193"/>
                </a:cubicBezTo>
                <a:cubicBezTo>
                  <a:pt x="8126" y="1329"/>
                  <a:pt x="8126" y="1550"/>
                  <a:pt x="8338" y="1686"/>
                </a:cubicBezTo>
                <a:cubicBezTo>
                  <a:pt x="8444" y="1754"/>
                  <a:pt x="8584" y="1787"/>
                  <a:pt x="8723" y="1787"/>
                </a:cubicBezTo>
                <a:cubicBezTo>
                  <a:pt x="8862" y="1787"/>
                  <a:pt x="9002" y="1754"/>
                  <a:pt x="9108" y="1686"/>
                </a:cubicBezTo>
                <a:cubicBezTo>
                  <a:pt x="9320" y="1550"/>
                  <a:pt x="9320" y="1329"/>
                  <a:pt x="9108" y="1193"/>
                </a:cubicBezTo>
                <a:cubicBezTo>
                  <a:pt x="9002" y="1125"/>
                  <a:pt x="8862" y="1091"/>
                  <a:pt x="8723" y="1091"/>
                </a:cubicBezTo>
                <a:close/>
                <a:moveTo>
                  <a:pt x="10758" y="1091"/>
                </a:moveTo>
                <a:cubicBezTo>
                  <a:pt x="10723" y="1091"/>
                  <a:pt x="10688" y="1093"/>
                  <a:pt x="10654" y="1097"/>
                </a:cubicBezTo>
                <a:cubicBezTo>
                  <a:pt x="10551" y="1110"/>
                  <a:pt x="10452" y="1142"/>
                  <a:pt x="10373" y="1193"/>
                </a:cubicBezTo>
                <a:cubicBezTo>
                  <a:pt x="10160" y="1329"/>
                  <a:pt x="10160" y="1550"/>
                  <a:pt x="10373" y="1686"/>
                </a:cubicBezTo>
                <a:cubicBezTo>
                  <a:pt x="10479" y="1754"/>
                  <a:pt x="10618" y="1787"/>
                  <a:pt x="10758" y="1787"/>
                </a:cubicBezTo>
                <a:cubicBezTo>
                  <a:pt x="10897" y="1787"/>
                  <a:pt x="11036" y="1754"/>
                  <a:pt x="11143" y="1686"/>
                </a:cubicBezTo>
                <a:cubicBezTo>
                  <a:pt x="11355" y="1550"/>
                  <a:pt x="11355" y="1329"/>
                  <a:pt x="11143" y="1193"/>
                </a:cubicBezTo>
                <a:cubicBezTo>
                  <a:pt x="11036" y="1125"/>
                  <a:pt x="10897" y="1091"/>
                  <a:pt x="10758" y="1091"/>
                </a:cubicBezTo>
                <a:close/>
                <a:moveTo>
                  <a:pt x="12792" y="1091"/>
                </a:moveTo>
                <a:cubicBezTo>
                  <a:pt x="12757" y="1091"/>
                  <a:pt x="12723" y="1093"/>
                  <a:pt x="12689" y="1097"/>
                </a:cubicBezTo>
                <a:cubicBezTo>
                  <a:pt x="12586" y="1110"/>
                  <a:pt x="12487" y="1142"/>
                  <a:pt x="12407" y="1193"/>
                </a:cubicBezTo>
                <a:cubicBezTo>
                  <a:pt x="12195" y="1329"/>
                  <a:pt x="12195" y="1550"/>
                  <a:pt x="12407" y="1686"/>
                </a:cubicBezTo>
                <a:cubicBezTo>
                  <a:pt x="12513" y="1754"/>
                  <a:pt x="12653" y="1787"/>
                  <a:pt x="12792" y="1787"/>
                </a:cubicBezTo>
                <a:cubicBezTo>
                  <a:pt x="12931" y="1787"/>
                  <a:pt x="13071" y="1754"/>
                  <a:pt x="13177" y="1686"/>
                </a:cubicBezTo>
                <a:cubicBezTo>
                  <a:pt x="13390" y="1550"/>
                  <a:pt x="13390" y="1329"/>
                  <a:pt x="13177" y="1193"/>
                </a:cubicBezTo>
                <a:cubicBezTo>
                  <a:pt x="13071" y="1125"/>
                  <a:pt x="12931" y="1091"/>
                  <a:pt x="12792" y="1091"/>
                </a:cubicBezTo>
                <a:close/>
                <a:moveTo>
                  <a:pt x="14827" y="1091"/>
                </a:moveTo>
                <a:cubicBezTo>
                  <a:pt x="14792" y="1091"/>
                  <a:pt x="14758" y="1093"/>
                  <a:pt x="14723" y="1097"/>
                </a:cubicBezTo>
                <a:cubicBezTo>
                  <a:pt x="14620" y="1110"/>
                  <a:pt x="14521" y="1142"/>
                  <a:pt x="14442" y="1193"/>
                </a:cubicBezTo>
                <a:cubicBezTo>
                  <a:pt x="14229" y="1329"/>
                  <a:pt x="14229" y="1550"/>
                  <a:pt x="14442" y="1686"/>
                </a:cubicBezTo>
                <a:cubicBezTo>
                  <a:pt x="14548" y="1754"/>
                  <a:pt x="14688" y="1787"/>
                  <a:pt x="14827" y="1787"/>
                </a:cubicBezTo>
                <a:cubicBezTo>
                  <a:pt x="14966" y="1787"/>
                  <a:pt x="15106" y="1754"/>
                  <a:pt x="15212" y="1686"/>
                </a:cubicBezTo>
                <a:cubicBezTo>
                  <a:pt x="15424" y="1550"/>
                  <a:pt x="15424" y="1329"/>
                  <a:pt x="15212" y="1193"/>
                </a:cubicBezTo>
                <a:cubicBezTo>
                  <a:pt x="15106" y="1125"/>
                  <a:pt x="14966" y="1091"/>
                  <a:pt x="14827" y="1091"/>
                </a:cubicBezTo>
                <a:close/>
                <a:moveTo>
                  <a:pt x="6688" y="2258"/>
                </a:moveTo>
                <a:cubicBezTo>
                  <a:pt x="6529" y="2258"/>
                  <a:pt x="6369" y="2297"/>
                  <a:pt x="6248" y="2375"/>
                </a:cubicBezTo>
                <a:cubicBezTo>
                  <a:pt x="6005" y="2530"/>
                  <a:pt x="6005" y="2782"/>
                  <a:pt x="6248" y="2937"/>
                </a:cubicBezTo>
                <a:cubicBezTo>
                  <a:pt x="6491" y="3093"/>
                  <a:pt x="6886" y="3093"/>
                  <a:pt x="7129" y="2937"/>
                </a:cubicBezTo>
                <a:cubicBezTo>
                  <a:pt x="7372" y="2782"/>
                  <a:pt x="7372" y="2530"/>
                  <a:pt x="7129" y="2375"/>
                </a:cubicBezTo>
                <a:cubicBezTo>
                  <a:pt x="7007" y="2297"/>
                  <a:pt x="6848" y="2258"/>
                  <a:pt x="6688" y="2258"/>
                </a:cubicBezTo>
                <a:close/>
                <a:moveTo>
                  <a:pt x="8723" y="2258"/>
                </a:moveTo>
                <a:cubicBezTo>
                  <a:pt x="8564" y="2258"/>
                  <a:pt x="8404" y="2297"/>
                  <a:pt x="8283" y="2375"/>
                </a:cubicBezTo>
                <a:cubicBezTo>
                  <a:pt x="8040" y="2530"/>
                  <a:pt x="8040" y="2782"/>
                  <a:pt x="8283" y="2937"/>
                </a:cubicBezTo>
                <a:cubicBezTo>
                  <a:pt x="8526" y="3093"/>
                  <a:pt x="8920" y="3093"/>
                  <a:pt x="9163" y="2937"/>
                </a:cubicBezTo>
                <a:cubicBezTo>
                  <a:pt x="9406" y="2782"/>
                  <a:pt x="9406" y="2530"/>
                  <a:pt x="9163" y="2375"/>
                </a:cubicBezTo>
                <a:cubicBezTo>
                  <a:pt x="9042" y="2297"/>
                  <a:pt x="8882" y="2258"/>
                  <a:pt x="8723" y="2258"/>
                </a:cubicBezTo>
                <a:close/>
                <a:moveTo>
                  <a:pt x="10758" y="2258"/>
                </a:moveTo>
                <a:cubicBezTo>
                  <a:pt x="10598" y="2258"/>
                  <a:pt x="10439" y="2297"/>
                  <a:pt x="10317" y="2375"/>
                </a:cubicBezTo>
                <a:cubicBezTo>
                  <a:pt x="10074" y="2530"/>
                  <a:pt x="10074" y="2782"/>
                  <a:pt x="10317" y="2937"/>
                </a:cubicBezTo>
                <a:cubicBezTo>
                  <a:pt x="10560" y="3093"/>
                  <a:pt x="10955" y="3093"/>
                  <a:pt x="11198" y="2937"/>
                </a:cubicBezTo>
                <a:cubicBezTo>
                  <a:pt x="11441" y="2782"/>
                  <a:pt x="11441" y="2530"/>
                  <a:pt x="11198" y="2375"/>
                </a:cubicBezTo>
                <a:cubicBezTo>
                  <a:pt x="11076" y="2297"/>
                  <a:pt x="10917" y="2258"/>
                  <a:pt x="10758" y="2258"/>
                </a:cubicBezTo>
                <a:close/>
                <a:moveTo>
                  <a:pt x="12792" y="2258"/>
                </a:moveTo>
                <a:cubicBezTo>
                  <a:pt x="12633" y="2258"/>
                  <a:pt x="12473" y="2297"/>
                  <a:pt x="12352" y="2375"/>
                </a:cubicBezTo>
                <a:cubicBezTo>
                  <a:pt x="12109" y="2530"/>
                  <a:pt x="12109" y="2782"/>
                  <a:pt x="12352" y="2937"/>
                </a:cubicBezTo>
                <a:cubicBezTo>
                  <a:pt x="12595" y="3093"/>
                  <a:pt x="12990" y="3093"/>
                  <a:pt x="13233" y="2937"/>
                </a:cubicBezTo>
                <a:cubicBezTo>
                  <a:pt x="13476" y="2782"/>
                  <a:pt x="13476" y="2530"/>
                  <a:pt x="13233" y="2375"/>
                </a:cubicBezTo>
                <a:cubicBezTo>
                  <a:pt x="13111" y="2297"/>
                  <a:pt x="12951" y="2258"/>
                  <a:pt x="12792" y="2258"/>
                </a:cubicBezTo>
                <a:close/>
                <a:moveTo>
                  <a:pt x="14827" y="2258"/>
                </a:moveTo>
                <a:cubicBezTo>
                  <a:pt x="14668" y="2258"/>
                  <a:pt x="14508" y="2297"/>
                  <a:pt x="14386" y="2375"/>
                </a:cubicBezTo>
                <a:cubicBezTo>
                  <a:pt x="14143" y="2530"/>
                  <a:pt x="14143" y="2782"/>
                  <a:pt x="14386" y="2937"/>
                </a:cubicBezTo>
                <a:cubicBezTo>
                  <a:pt x="14629" y="3093"/>
                  <a:pt x="15024" y="3093"/>
                  <a:pt x="15267" y="2937"/>
                </a:cubicBezTo>
                <a:cubicBezTo>
                  <a:pt x="15510" y="2782"/>
                  <a:pt x="15510" y="2530"/>
                  <a:pt x="15267" y="2375"/>
                </a:cubicBezTo>
                <a:cubicBezTo>
                  <a:pt x="15146" y="2297"/>
                  <a:pt x="14986" y="2258"/>
                  <a:pt x="14827" y="2258"/>
                </a:cubicBezTo>
                <a:close/>
                <a:moveTo>
                  <a:pt x="6707" y="3439"/>
                </a:moveTo>
                <a:cubicBezTo>
                  <a:pt x="6529" y="3439"/>
                  <a:pt x="6350" y="3483"/>
                  <a:pt x="6214" y="3570"/>
                </a:cubicBezTo>
                <a:cubicBezTo>
                  <a:pt x="5941" y="3744"/>
                  <a:pt x="5941" y="4027"/>
                  <a:pt x="6214" y="4201"/>
                </a:cubicBezTo>
                <a:cubicBezTo>
                  <a:pt x="6486" y="4375"/>
                  <a:pt x="6928" y="4375"/>
                  <a:pt x="7201" y="4201"/>
                </a:cubicBezTo>
                <a:cubicBezTo>
                  <a:pt x="7473" y="4027"/>
                  <a:pt x="7473" y="3744"/>
                  <a:pt x="7201" y="3570"/>
                </a:cubicBezTo>
                <a:cubicBezTo>
                  <a:pt x="7064" y="3483"/>
                  <a:pt x="6886" y="3439"/>
                  <a:pt x="6707" y="3439"/>
                </a:cubicBezTo>
                <a:close/>
                <a:moveTo>
                  <a:pt x="8742" y="3439"/>
                </a:moveTo>
                <a:cubicBezTo>
                  <a:pt x="8563" y="3439"/>
                  <a:pt x="8385" y="3483"/>
                  <a:pt x="8248" y="3570"/>
                </a:cubicBezTo>
                <a:cubicBezTo>
                  <a:pt x="7976" y="3744"/>
                  <a:pt x="7976" y="4027"/>
                  <a:pt x="8248" y="4201"/>
                </a:cubicBezTo>
                <a:cubicBezTo>
                  <a:pt x="8521" y="4375"/>
                  <a:pt x="8963" y="4375"/>
                  <a:pt x="9235" y="4201"/>
                </a:cubicBezTo>
                <a:cubicBezTo>
                  <a:pt x="9508" y="4027"/>
                  <a:pt x="9508" y="3744"/>
                  <a:pt x="9235" y="3570"/>
                </a:cubicBezTo>
                <a:cubicBezTo>
                  <a:pt x="9099" y="3483"/>
                  <a:pt x="8920" y="3439"/>
                  <a:pt x="8742" y="3439"/>
                </a:cubicBezTo>
                <a:close/>
                <a:moveTo>
                  <a:pt x="10776" y="3439"/>
                </a:moveTo>
                <a:cubicBezTo>
                  <a:pt x="10598" y="3439"/>
                  <a:pt x="10419" y="3483"/>
                  <a:pt x="10283" y="3570"/>
                </a:cubicBezTo>
                <a:cubicBezTo>
                  <a:pt x="10011" y="3744"/>
                  <a:pt x="10011" y="4027"/>
                  <a:pt x="10283" y="4201"/>
                </a:cubicBezTo>
                <a:cubicBezTo>
                  <a:pt x="10556" y="4375"/>
                  <a:pt x="10997" y="4375"/>
                  <a:pt x="11270" y="4201"/>
                </a:cubicBezTo>
                <a:cubicBezTo>
                  <a:pt x="11542" y="4027"/>
                  <a:pt x="11542" y="3744"/>
                  <a:pt x="11270" y="3570"/>
                </a:cubicBezTo>
                <a:cubicBezTo>
                  <a:pt x="11134" y="3483"/>
                  <a:pt x="10955" y="3439"/>
                  <a:pt x="10776" y="3439"/>
                </a:cubicBezTo>
                <a:close/>
                <a:moveTo>
                  <a:pt x="12792" y="3439"/>
                </a:moveTo>
                <a:cubicBezTo>
                  <a:pt x="12614" y="3439"/>
                  <a:pt x="12435" y="3483"/>
                  <a:pt x="12299" y="3570"/>
                </a:cubicBezTo>
                <a:cubicBezTo>
                  <a:pt x="12026" y="3744"/>
                  <a:pt x="12026" y="4027"/>
                  <a:pt x="12299" y="4201"/>
                </a:cubicBezTo>
                <a:cubicBezTo>
                  <a:pt x="12571" y="4375"/>
                  <a:pt x="13013" y="4375"/>
                  <a:pt x="13286" y="4201"/>
                </a:cubicBezTo>
                <a:cubicBezTo>
                  <a:pt x="13558" y="4027"/>
                  <a:pt x="13558" y="3744"/>
                  <a:pt x="13286" y="3570"/>
                </a:cubicBezTo>
                <a:cubicBezTo>
                  <a:pt x="13149" y="3483"/>
                  <a:pt x="12971" y="3439"/>
                  <a:pt x="12792" y="3439"/>
                </a:cubicBezTo>
                <a:close/>
                <a:moveTo>
                  <a:pt x="14827" y="3439"/>
                </a:moveTo>
                <a:cubicBezTo>
                  <a:pt x="14648" y="3439"/>
                  <a:pt x="14470" y="3483"/>
                  <a:pt x="14333" y="3570"/>
                </a:cubicBezTo>
                <a:cubicBezTo>
                  <a:pt x="14061" y="3744"/>
                  <a:pt x="14061" y="4027"/>
                  <a:pt x="14333" y="4201"/>
                </a:cubicBezTo>
                <a:cubicBezTo>
                  <a:pt x="14606" y="4375"/>
                  <a:pt x="15048" y="4375"/>
                  <a:pt x="15320" y="4201"/>
                </a:cubicBezTo>
                <a:cubicBezTo>
                  <a:pt x="15593" y="4027"/>
                  <a:pt x="15593" y="3744"/>
                  <a:pt x="15320" y="3570"/>
                </a:cubicBezTo>
                <a:cubicBezTo>
                  <a:pt x="15184" y="3483"/>
                  <a:pt x="15005" y="3439"/>
                  <a:pt x="14827" y="3439"/>
                </a:cubicBezTo>
                <a:close/>
                <a:moveTo>
                  <a:pt x="6688" y="4603"/>
                </a:moveTo>
                <a:cubicBezTo>
                  <a:pt x="6484" y="4603"/>
                  <a:pt x="6279" y="4653"/>
                  <a:pt x="6123" y="4752"/>
                </a:cubicBezTo>
                <a:cubicBezTo>
                  <a:pt x="5811" y="4952"/>
                  <a:pt x="5811" y="5276"/>
                  <a:pt x="6123" y="5476"/>
                </a:cubicBezTo>
                <a:cubicBezTo>
                  <a:pt x="6436" y="5676"/>
                  <a:pt x="6941" y="5676"/>
                  <a:pt x="7254" y="5476"/>
                </a:cubicBezTo>
                <a:cubicBezTo>
                  <a:pt x="7566" y="5276"/>
                  <a:pt x="7566" y="4952"/>
                  <a:pt x="7254" y="4752"/>
                </a:cubicBezTo>
                <a:cubicBezTo>
                  <a:pt x="7097" y="4653"/>
                  <a:pt x="6893" y="4603"/>
                  <a:pt x="6688" y="4603"/>
                </a:cubicBezTo>
                <a:close/>
                <a:moveTo>
                  <a:pt x="8723" y="4603"/>
                </a:moveTo>
                <a:cubicBezTo>
                  <a:pt x="8518" y="4603"/>
                  <a:pt x="8314" y="4653"/>
                  <a:pt x="8158" y="4752"/>
                </a:cubicBezTo>
                <a:cubicBezTo>
                  <a:pt x="7845" y="4952"/>
                  <a:pt x="7845" y="5276"/>
                  <a:pt x="8158" y="5476"/>
                </a:cubicBezTo>
                <a:cubicBezTo>
                  <a:pt x="8470" y="5676"/>
                  <a:pt x="8976" y="5676"/>
                  <a:pt x="9288" y="5476"/>
                </a:cubicBezTo>
                <a:cubicBezTo>
                  <a:pt x="9601" y="5276"/>
                  <a:pt x="9601" y="4952"/>
                  <a:pt x="9288" y="4752"/>
                </a:cubicBezTo>
                <a:cubicBezTo>
                  <a:pt x="9132" y="4653"/>
                  <a:pt x="8928" y="4603"/>
                  <a:pt x="8723" y="4603"/>
                </a:cubicBezTo>
                <a:close/>
                <a:moveTo>
                  <a:pt x="10758" y="4603"/>
                </a:moveTo>
                <a:cubicBezTo>
                  <a:pt x="10553" y="4603"/>
                  <a:pt x="10349" y="4653"/>
                  <a:pt x="10192" y="4752"/>
                </a:cubicBezTo>
                <a:cubicBezTo>
                  <a:pt x="9880" y="4952"/>
                  <a:pt x="9880" y="5276"/>
                  <a:pt x="10192" y="5476"/>
                </a:cubicBezTo>
                <a:cubicBezTo>
                  <a:pt x="10505" y="5676"/>
                  <a:pt x="11010" y="5676"/>
                  <a:pt x="11323" y="5476"/>
                </a:cubicBezTo>
                <a:cubicBezTo>
                  <a:pt x="11635" y="5276"/>
                  <a:pt x="11635" y="4952"/>
                  <a:pt x="11323" y="4752"/>
                </a:cubicBezTo>
                <a:cubicBezTo>
                  <a:pt x="11167" y="4653"/>
                  <a:pt x="10962" y="4603"/>
                  <a:pt x="10758" y="4603"/>
                </a:cubicBezTo>
                <a:close/>
                <a:moveTo>
                  <a:pt x="12792" y="4603"/>
                </a:moveTo>
                <a:cubicBezTo>
                  <a:pt x="12588" y="4603"/>
                  <a:pt x="12383" y="4653"/>
                  <a:pt x="12227" y="4752"/>
                </a:cubicBezTo>
                <a:cubicBezTo>
                  <a:pt x="11915" y="4952"/>
                  <a:pt x="11915" y="5276"/>
                  <a:pt x="12227" y="5476"/>
                </a:cubicBezTo>
                <a:cubicBezTo>
                  <a:pt x="12539" y="5676"/>
                  <a:pt x="13045" y="5676"/>
                  <a:pt x="13357" y="5476"/>
                </a:cubicBezTo>
                <a:cubicBezTo>
                  <a:pt x="13670" y="5276"/>
                  <a:pt x="13670" y="4952"/>
                  <a:pt x="13357" y="4752"/>
                </a:cubicBezTo>
                <a:cubicBezTo>
                  <a:pt x="13201" y="4653"/>
                  <a:pt x="12997" y="4603"/>
                  <a:pt x="12792" y="4603"/>
                </a:cubicBezTo>
                <a:close/>
                <a:moveTo>
                  <a:pt x="14827" y="4603"/>
                </a:moveTo>
                <a:cubicBezTo>
                  <a:pt x="14622" y="4603"/>
                  <a:pt x="14418" y="4653"/>
                  <a:pt x="14262" y="4752"/>
                </a:cubicBezTo>
                <a:cubicBezTo>
                  <a:pt x="13949" y="4952"/>
                  <a:pt x="13949" y="5276"/>
                  <a:pt x="14262" y="5476"/>
                </a:cubicBezTo>
                <a:cubicBezTo>
                  <a:pt x="14574" y="5676"/>
                  <a:pt x="15080" y="5676"/>
                  <a:pt x="15392" y="5476"/>
                </a:cubicBezTo>
                <a:cubicBezTo>
                  <a:pt x="15704" y="5276"/>
                  <a:pt x="15704" y="4952"/>
                  <a:pt x="15392" y="4752"/>
                </a:cubicBezTo>
                <a:cubicBezTo>
                  <a:pt x="15236" y="4653"/>
                  <a:pt x="15032" y="4603"/>
                  <a:pt x="14827" y="4603"/>
                </a:cubicBezTo>
                <a:close/>
                <a:moveTo>
                  <a:pt x="6688" y="5832"/>
                </a:moveTo>
                <a:cubicBezTo>
                  <a:pt x="6484" y="5832"/>
                  <a:pt x="6279" y="5882"/>
                  <a:pt x="6123" y="5982"/>
                </a:cubicBezTo>
                <a:cubicBezTo>
                  <a:pt x="5811" y="6181"/>
                  <a:pt x="5811" y="6506"/>
                  <a:pt x="6123" y="6705"/>
                </a:cubicBezTo>
                <a:cubicBezTo>
                  <a:pt x="6436" y="6905"/>
                  <a:pt x="6941" y="6905"/>
                  <a:pt x="7254" y="6705"/>
                </a:cubicBezTo>
                <a:cubicBezTo>
                  <a:pt x="7566" y="6506"/>
                  <a:pt x="7566" y="6181"/>
                  <a:pt x="7254" y="5982"/>
                </a:cubicBezTo>
                <a:cubicBezTo>
                  <a:pt x="7097" y="5882"/>
                  <a:pt x="6893" y="5832"/>
                  <a:pt x="6688" y="5832"/>
                </a:cubicBezTo>
                <a:close/>
                <a:moveTo>
                  <a:pt x="8723" y="5832"/>
                </a:moveTo>
                <a:cubicBezTo>
                  <a:pt x="8672" y="5832"/>
                  <a:pt x="8620" y="5835"/>
                  <a:pt x="8570" y="5841"/>
                </a:cubicBezTo>
                <a:cubicBezTo>
                  <a:pt x="8419" y="5860"/>
                  <a:pt x="8275" y="5907"/>
                  <a:pt x="8158" y="5982"/>
                </a:cubicBezTo>
                <a:cubicBezTo>
                  <a:pt x="7845" y="6181"/>
                  <a:pt x="7845" y="6506"/>
                  <a:pt x="8158" y="6705"/>
                </a:cubicBezTo>
                <a:cubicBezTo>
                  <a:pt x="8314" y="6805"/>
                  <a:pt x="8518" y="6855"/>
                  <a:pt x="8723" y="6855"/>
                </a:cubicBezTo>
                <a:cubicBezTo>
                  <a:pt x="8928" y="6855"/>
                  <a:pt x="9132" y="6805"/>
                  <a:pt x="9288" y="6705"/>
                </a:cubicBezTo>
                <a:cubicBezTo>
                  <a:pt x="9601" y="6506"/>
                  <a:pt x="9601" y="6181"/>
                  <a:pt x="9288" y="5982"/>
                </a:cubicBezTo>
                <a:cubicBezTo>
                  <a:pt x="9132" y="5882"/>
                  <a:pt x="8928" y="5832"/>
                  <a:pt x="8723" y="5832"/>
                </a:cubicBezTo>
                <a:close/>
                <a:moveTo>
                  <a:pt x="10758" y="5832"/>
                </a:moveTo>
                <a:cubicBezTo>
                  <a:pt x="10706" y="5832"/>
                  <a:pt x="10655" y="5835"/>
                  <a:pt x="10605" y="5841"/>
                </a:cubicBezTo>
                <a:cubicBezTo>
                  <a:pt x="10453" y="5860"/>
                  <a:pt x="10310" y="5907"/>
                  <a:pt x="10192" y="5982"/>
                </a:cubicBezTo>
                <a:cubicBezTo>
                  <a:pt x="9880" y="6181"/>
                  <a:pt x="9880" y="6506"/>
                  <a:pt x="10192" y="6705"/>
                </a:cubicBezTo>
                <a:cubicBezTo>
                  <a:pt x="10349" y="6805"/>
                  <a:pt x="10553" y="6855"/>
                  <a:pt x="10758" y="6855"/>
                </a:cubicBezTo>
                <a:cubicBezTo>
                  <a:pt x="10962" y="6855"/>
                  <a:pt x="11167" y="6805"/>
                  <a:pt x="11323" y="6705"/>
                </a:cubicBezTo>
                <a:cubicBezTo>
                  <a:pt x="11635" y="6506"/>
                  <a:pt x="11635" y="6181"/>
                  <a:pt x="11323" y="5982"/>
                </a:cubicBezTo>
                <a:cubicBezTo>
                  <a:pt x="11167" y="5882"/>
                  <a:pt x="10962" y="5832"/>
                  <a:pt x="10758" y="5832"/>
                </a:cubicBezTo>
                <a:close/>
                <a:moveTo>
                  <a:pt x="12792" y="5832"/>
                </a:moveTo>
                <a:cubicBezTo>
                  <a:pt x="12741" y="5832"/>
                  <a:pt x="12690" y="5835"/>
                  <a:pt x="12639" y="5841"/>
                </a:cubicBezTo>
                <a:cubicBezTo>
                  <a:pt x="12488" y="5860"/>
                  <a:pt x="12344" y="5907"/>
                  <a:pt x="12227" y="5982"/>
                </a:cubicBezTo>
                <a:cubicBezTo>
                  <a:pt x="11915" y="6181"/>
                  <a:pt x="11915" y="6506"/>
                  <a:pt x="12227" y="6705"/>
                </a:cubicBezTo>
                <a:cubicBezTo>
                  <a:pt x="12383" y="6805"/>
                  <a:pt x="12588" y="6855"/>
                  <a:pt x="12792" y="6855"/>
                </a:cubicBezTo>
                <a:cubicBezTo>
                  <a:pt x="12997" y="6855"/>
                  <a:pt x="13201" y="6805"/>
                  <a:pt x="13357" y="6705"/>
                </a:cubicBezTo>
                <a:cubicBezTo>
                  <a:pt x="13670" y="6506"/>
                  <a:pt x="13670" y="6181"/>
                  <a:pt x="13357" y="5982"/>
                </a:cubicBezTo>
                <a:cubicBezTo>
                  <a:pt x="13201" y="5882"/>
                  <a:pt x="12997" y="5832"/>
                  <a:pt x="12792" y="5832"/>
                </a:cubicBezTo>
                <a:close/>
                <a:moveTo>
                  <a:pt x="14827" y="5832"/>
                </a:moveTo>
                <a:cubicBezTo>
                  <a:pt x="14776" y="5832"/>
                  <a:pt x="14724" y="5835"/>
                  <a:pt x="14674" y="5841"/>
                </a:cubicBezTo>
                <a:cubicBezTo>
                  <a:pt x="14523" y="5860"/>
                  <a:pt x="14379" y="5907"/>
                  <a:pt x="14262" y="5982"/>
                </a:cubicBezTo>
                <a:cubicBezTo>
                  <a:pt x="13949" y="6181"/>
                  <a:pt x="13949" y="6506"/>
                  <a:pt x="14262" y="6705"/>
                </a:cubicBezTo>
                <a:cubicBezTo>
                  <a:pt x="14418" y="6805"/>
                  <a:pt x="14622" y="6855"/>
                  <a:pt x="14827" y="6855"/>
                </a:cubicBezTo>
                <a:cubicBezTo>
                  <a:pt x="15032" y="6855"/>
                  <a:pt x="15236" y="6805"/>
                  <a:pt x="15392" y="6705"/>
                </a:cubicBezTo>
                <a:cubicBezTo>
                  <a:pt x="15704" y="6506"/>
                  <a:pt x="15704" y="6181"/>
                  <a:pt x="15392" y="5982"/>
                </a:cubicBezTo>
                <a:cubicBezTo>
                  <a:pt x="15236" y="5882"/>
                  <a:pt x="15032" y="5832"/>
                  <a:pt x="14827" y="5832"/>
                </a:cubicBezTo>
                <a:close/>
                <a:moveTo>
                  <a:pt x="6688" y="11941"/>
                </a:moveTo>
                <a:cubicBezTo>
                  <a:pt x="6484" y="11941"/>
                  <a:pt x="6279" y="11991"/>
                  <a:pt x="6123" y="12091"/>
                </a:cubicBezTo>
                <a:cubicBezTo>
                  <a:pt x="5811" y="12291"/>
                  <a:pt x="5811" y="12615"/>
                  <a:pt x="6123" y="12815"/>
                </a:cubicBezTo>
                <a:cubicBezTo>
                  <a:pt x="6436" y="13015"/>
                  <a:pt x="6941" y="13015"/>
                  <a:pt x="7254" y="12815"/>
                </a:cubicBezTo>
                <a:cubicBezTo>
                  <a:pt x="7566" y="12615"/>
                  <a:pt x="7566" y="12291"/>
                  <a:pt x="7254" y="12091"/>
                </a:cubicBezTo>
                <a:cubicBezTo>
                  <a:pt x="7097" y="11991"/>
                  <a:pt x="6893" y="11941"/>
                  <a:pt x="6688" y="11941"/>
                </a:cubicBezTo>
                <a:close/>
                <a:moveTo>
                  <a:pt x="8723" y="11941"/>
                </a:moveTo>
                <a:cubicBezTo>
                  <a:pt x="8518" y="11941"/>
                  <a:pt x="8314" y="11991"/>
                  <a:pt x="8158" y="12091"/>
                </a:cubicBezTo>
                <a:cubicBezTo>
                  <a:pt x="7845" y="12291"/>
                  <a:pt x="7845" y="12615"/>
                  <a:pt x="8158" y="12815"/>
                </a:cubicBezTo>
                <a:cubicBezTo>
                  <a:pt x="8470" y="13015"/>
                  <a:pt x="8976" y="13015"/>
                  <a:pt x="9288" y="12815"/>
                </a:cubicBezTo>
                <a:cubicBezTo>
                  <a:pt x="9601" y="12615"/>
                  <a:pt x="9601" y="12291"/>
                  <a:pt x="9288" y="12091"/>
                </a:cubicBezTo>
                <a:cubicBezTo>
                  <a:pt x="9132" y="11991"/>
                  <a:pt x="8928" y="11941"/>
                  <a:pt x="8723" y="11941"/>
                </a:cubicBezTo>
                <a:close/>
                <a:moveTo>
                  <a:pt x="10758" y="11941"/>
                </a:moveTo>
                <a:cubicBezTo>
                  <a:pt x="10553" y="11941"/>
                  <a:pt x="10349" y="11991"/>
                  <a:pt x="10192" y="12091"/>
                </a:cubicBezTo>
                <a:cubicBezTo>
                  <a:pt x="9880" y="12291"/>
                  <a:pt x="9880" y="12615"/>
                  <a:pt x="10192" y="12815"/>
                </a:cubicBezTo>
                <a:cubicBezTo>
                  <a:pt x="10505" y="13015"/>
                  <a:pt x="11010" y="13015"/>
                  <a:pt x="11323" y="12815"/>
                </a:cubicBezTo>
                <a:cubicBezTo>
                  <a:pt x="11635" y="12615"/>
                  <a:pt x="11635" y="12291"/>
                  <a:pt x="11323" y="12091"/>
                </a:cubicBezTo>
                <a:cubicBezTo>
                  <a:pt x="11167" y="11991"/>
                  <a:pt x="10962" y="11941"/>
                  <a:pt x="10758" y="11941"/>
                </a:cubicBezTo>
                <a:close/>
                <a:moveTo>
                  <a:pt x="12792" y="11941"/>
                </a:moveTo>
                <a:cubicBezTo>
                  <a:pt x="12588" y="11941"/>
                  <a:pt x="12383" y="11991"/>
                  <a:pt x="12227" y="12091"/>
                </a:cubicBezTo>
                <a:cubicBezTo>
                  <a:pt x="11915" y="12291"/>
                  <a:pt x="11915" y="12615"/>
                  <a:pt x="12227" y="12815"/>
                </a:cubicBezTo>
                <a:cubicBezTo>
                  <a:pt x="12539" y="13015"/>
                  <a:pt x="13045" y="13015"/>
                  <a:pt x="13357" y="12815"/>
                </a:cubicBezTo>
                <a:cubicBezTo>
                  <a:pt x="13670" y="12615"/>
                  <a:pt x="13670" y="12291"/>
                  <a:pt x="13357" y="12091"/>
                </a:cubicBezTo>
                <a:cubicBezTo>
                  <a:pt x="13201" y="11991"/>
                  <a:pt x="12997" y="11941"/>
                  <a:pt x="12792" y="11941"/>
                </a:cubicBezTo>
                <a:close/>
                <a:moveTo>
                  <a:pt x="14827" y="11941"/>
                </a:moveTo>
                <a:cubicBezTo>
                  <a:pt x="14622" y="11941"/>
                  <a:pt x="14418" y="11991"/>
                  <a:pt x="14262" y="12091"/>
                </a:cubicBezTo>
                <a:cubicBezTo>
                  <a:pt x="13949" y="12291"/>
                  <a:pt x="13949" y="12615"/>
                  <a:pt x="14262" y="12815"/>
                </a:cubicBezTo>
                <a:cubicBezTo>
                  <a:pt x="14574" y="13015"/>
                  <a:pt x="15080" y="13015"/>
                  <a:pt x="15392" y="12815"/>
                </a:cubicBezTo>
                <a:cubicBezTo>
                  <a:pt x="15704" y="12615"/>
                  <a:pt x="15704" y="12291"/>
                  <a:pt x="15392" y="12091"/>
                </a:cubicBezTo>
                <a:cubicBezTo>
                  <a:pt x="15236" y="11991"/>
                  <a:pt x="15032" y="11941"/>
                  <a:pt x="14827" y="11941"/>
                </a:cubicBezTo>
                <a:close/>
                <a:moveTo>
                  <a:pt x="6688" y="13158"/>
                </a:moveTo>
                <a:cubicBezTo>
                  <a:pt x="6484" y="13158"/>
                  <a:pt x="6279" y="13208"/>
                  <a:pt x="6123" y="13308"/>
                </a:cubicBezTo>
                <a:cubicBezTo>
                  <a:pt x="5811" y="13508"/>
                  <a:pt x="5811" y="13832"/>
                  <a:pt x="6123" y="14032"/>
                </a:cubicBezTo>
                <a:cubicBezTo>
                  <a:pt x="6436" y="14232"/>
                  <a:pt x="6941" y="14232"/>
                  <a:pt x="7254" y="14032"/>
                </a:cubicBezTo>
                <a:cubicBezTo>
                  <a:pt x="7566" y="13832"/>
                  <a:pt x="7566" y="13508"/>
                  <a:pt x="7254" y="13308"/>
                </a:cubicBezTo>
                <a:cubicBezTo>
                  <a:pt x="7097" y="13208"/>
                  <a:pt x="6893" y="13158"/>
                  <a:pt x="6688" y="13158"/>
                </a:cubicBezTo>
                <a:close/>
                <a:moveTo>
                  <a:pt x="8723" y="13158"/>
                </a:moveTo>
                <a:cubicBezTo>
                  <a:pt x="8518" y="13158"/>
                  <a:pt x="8314" y="13208"/>
                  <a:pt x="8158" y="13308"/>
                </a:cubicBezTo>
                <a:cubicBezTo>
                  <a:pt x="7845" y="13508"/>
                  <a:pt x="7845" y="13832"/>
                  <a:pt x="8158" y="14032"/>
                </a:cubicBezTo>
                <a:cubicBezTo>
                  <a:pt x="8470" y="14232"/>
                  <a:pt x="8976" y="14232"/>
                  <a:pt x="9288" y="14032"/>
                </a:cubicBezTo>
                <a:cubicBezTo>
                  <a:pt x="9601" y="13832"/>
                  <a:pt x="9601" y="13508"/>
                  <a:pt x="9288" y="13308"/>
                </a:cubicBezTo>
                <a:cubicBezTo>
                  <a:pt x="9132" y="13208"/>
                  <a:pt x="8928" y="13158"/>
                  <a:pt x="8723" y="13158"/>
                </a:cubicBezTo>
                <a:close/>
                <a:moveTo>
                  <a:pt x="10758" y="13158"/>
                </a:moveTo>
                <a:cubicBezTo>
                  <a:pt x="10553" y="13158"/>
                  <a:pt x="10349" y="13208"/>
                  <a:pt x="10192" y="13308"/>
                </a:cubicBezTo>
                <a:cubicBezTo>
                  <a:pt x="9880" y="13508"/>
                  <a:pt x="9880" y="13832"/>
                  <a:pt x="10192" y="14032"/>
                </a:cubicBezTo>
                <a:cubicBezTo>
                  <a:pt x="10505" y="14232"/>
                  <a:pt x="11010" y="14232"/>
                  <a:pt x="11323" y="14032"/>
                </a:cubicBezTo>
                <a:cubicBezTo>
                  <a:pt x="11635" y="13832"/>
                  <a:pt x="11635" y="13508"/>
                  <a:pt x="11323" y="13308"/>
                </a:cubicBezTo>
                <a:cubicBezTo>
                  <a:pt x="11167" y="13208"/>
                  <a:pt x="10962" y="13158"/>
                  <a:pt x="10758" y="13158"/>
                </a:cubicBezTo>
                <a:close/>
                <a:moveTo>
                  <a:pt x="14827" y="13158"/>
                </a:moveTo>
                <a:cubicBezTo>
                  <a:pt x="14622" y="13158"/>
                  <a:pt x="14418" y="13208"/>
                  <a:pt x="14262" y="13308"/>
                </a:cubicBezTo>
                <a:cubicBezTo>
                  <a:pt x="13949" y="13508"/>
                  <a:pt x="13949" y="13832"/>
                  <a:pt x="14262" y="14032"/>
                </a:cubicBezTo>
                <a:cubicBezTo>
                  <a:pt x="14574" y="14232"/>
                  <a:pt x="15080" y="14232"/>
                  <a:pt x="15392" y="14032"/>
                </a:cubicBezTo>
                <a:cubicBezTo>
                  <a:pt x="15704" y="13832"/>
                  <a:pt x="15704" y="13508"/>
                  <a:pt x="15392" y="13308"/>
                </a:cubicBezTo>
                <a:cubicBezTo>
                  <a:pt x="15236" y="13208"/>
                  <a:pt x="15032" y="13158"/>
                  <a:pt x="14827" y="13158"/>
                </a:cubicBezTo>
                <a:close/>
                <a:moveTo>
                  <a:pt x="12792" y="13170"/>
                </a:moveTo>
                <a:cubicBezTo>
                  <a:pt x="12588" y="13170"/>
                  <a:pt x="12383" y="13220"/>
                  <a:pt x="12227" y="13320"/>
                </a:cubicBezTo>
                <a:cubicBezTo>
                  <a:pt x="11915" y="13520"/>
                  <a:pt x="11915" y="13844"/>
                  <a:pt x="12227" y="14044"/>
                </a:cubicBezTo>
                <a:cubicBezTo>
                  <a:pt x="12539" y="14244"/>
                  <a:pt x="13045" y="14244"/>
                  <a:pt x="13357" y="14044"/>
                </a:cubicBezTo>
                <a:cubicBezTo>
                  <a:pt x="13670" y="13844"/>
                  <a:pt x="13670" y="13520"/>
                  <a:pt x="13357" y="13320"/>
                </a:cubicBezTo>
                <a:cubicBezTo>
                  <a:pt x="13201" y="13220"/>
                  <a:pt x="12997" y="13170"/>
                  <a:pt x="12792" y="13170"/>
                </a:cubicBezTo>
                <a:close/>
                <a:moveTo>
                  <a:pt x="6688" y="14376"/>
                </a:moveTo>
                <a:cubicBezTo>
                  <a:pt x="6484" y="14376"/>
                  <a:pt x="6279" y="14425"/>
                  <a:pt x="6123" y="14525"/>
                </a:cubicBezTo>
                <a:cubicBezTo>
                  <a:pt x="5811" y="14725"/>
                  <a:pt x="5811" y="15049"/>
                  <a:pt x="6123" y="15249"/>
                </a:cubicBezTo>
                <a:cubicBezTo>
                  <a:pt x="6436" y="15449"/>
                  <a:pt x="6941" y="15449"/>
                  <a:pt x="7254" y="15249"/>
                </a:cubicBezTo>
                <a:cubicBezTo>
                  <a:pt x="7566" y="15049"/>
                  <a:pt x="7566" y="14725"/>
                  <a:pt x="7254" y="14525"/>
                </a:cubicBezTo>
                <a:cubicBezTo>
                  <a:pt x="7097" y="14425"/>
                  <a:pt x="6893" y="14376"/>
                  <a:pt x="6688" y="14376"/>
                </a:cubicBezTo>
                <a:close/>
                <a:moveTo>
                  <a:pt x="8723" y="14376"/>
                </a:moveTo>
                <a:cubicBezTo>
                  <a:pt x="8518" y="14376"/>
                  <a:pt x="8314" y="14425"/>
                  <a:pt x="8158" y="14525"/>
                </a:cubicBezTo>
                <a:cubicBezTo>
                  <a:pt x="7845" y="14725"/>
                  <a:pt x="7845" y="15049"/>
                  <a:pt x="8158" y="15249"/>
                </a:cubicBezTo>
                <a:cubicBezTo>
                  <a:pt x="8470" y="15449"/>
                  <a:pt x="8976" y="15449"/>
                  <a:pt x="9288" y="15249"/>
                </a:cubicBezTo>
                <a:cubicBezTo>
                  <a:pt x="9601" y="15049"/>
                  <a:pt x="9601" y="14725"/>
                  <a:pt x="9288" y="14525"/>
                </a:cubicBezTo>
                <a:cubicBezTo>
                  <a:pt x="9132" y="14425"/>
                  <a:pt x="8928" y="14376"/>
                  <a:pt x="8723" y="14376"/>
                </a:cubicBezTo>
                <a:close/>
                <a:moveTo>
                  <a:pt x="10758" y="14376"/>
                </a:moveTo>
                <a:cubicBezTo>
                  <a:pt x="10553" y="14376"/>
                  <a:pt x="10349" y="14425"/>
                  <a:pt x="10192" y="14525"/>
                </a:cubicBezTo>
                <a:cubicBezTo>
                  <a:pt x="9880" y="14725"/>
                  <a:pt x="9880" y="15049"/>
                  <a:pt x="10192" y="15249"/>
                </a:cubicBezTo>
                <a:cubicBezTo>
                  <a:pt x="10505" y="15449"/>
                  <a:pt x="11010" y="15449"/>
                  <a:pt x="11323" y="15249"/>
                </a:cubicBezTo>
                <a:cubicBezTo>
                  <a:pt x="11635" y="15049"/>
                  <a:pt x="11635" y="14725"/>
                  <a:pt x="11323" y="14525"/>
                </a:cubicBezTo>
                <a:cubicBezTo>
                  <a:pt x="11167" y="14425"/>
                  <a:pt x="10962" y="14376"/>
                  <a:pt x="10758" y="14376"/>
                </a:cubicBezTo>
                <a:close/>
                <a:moveTo>
                  <a:pt x="12792" y="14376"/>
                </a:moveTo>
                <a:cubicBezTo>
                  <a:pt x="12588" y="14376"/>
                  <a:pt x="12383" y="14425"/>
                  <a:pt x="12227" y="14525"/>
                </a:cubicBezTo>
                <a:cubicBezTo>
                  <a:pt x="11915" y="14725"/>
                  <a:pt x="11915" y="15049"/>
                  <a:pt x="12227" y="15249"/>
                </a:cubicBezTo>
                <a:cubicBezTo>
                  <a:pt x="12539" y="15449"/>
                  <a:pt x="13045" y="15449"/>
                  <a:pt x="13357" y="15249"/>
                </a:cubicBezTo>
                <a:cubicBezTo>
                  <a:pt x="13670" y="15049"/>
                  <a:pt x="13670" y="14725"/>
                  <a:pt x="13357" y="14525"/>
                </a:cubicBezTo>
                <a:cubicBezTo>
                  <a:pt x="13201" y="14425"/>
                  <a:pt x="12997" y="14376"/>
                  <a:pt x="12792" y="14376"/>
                </a:cubicBezTo>
                <a:close/>
                <a:moveTo>
                  <a:pt x="14827" y="14376"/>
                </a:moveTo>
                <a:cubicBezTo>
                  <a:pt x="14622" y="14376"/>
                  <a:pt x="14418" y="14425"/>
                  <a:pt x="14262" y="14525"/>
                </a:cubicBezTo>
                <a:cubicBezTo>
                  <a:pt x="13949" y="14725"/>
                  <a:pt x="13949" y="15049"/>
                  <a:pt x="14262" y="15249"/>
                </a:cubicBezTo>
                <a:cubicBezTo>
                  <a:pt x="14574" y="15449"/>
                  <a:pt x="15080" y="15449"/>
                  <a:pt x="15392" y="15249"/>
                </a:cubicBezTo>
                <a:cubicBezTo>
                  <a:pt x="15704" y="15049"/>
                  <a:pt x="15704" y="14725"/>
                  <a:pt x="15392" y="14525"/>
                </a:cubicBezTo>
                <a:cubicBezTo>
                  <a:pt x="15236" y="14425"/>
                  <a:pt x="15032" y="14376"/>
                  <a:pt x="14827" y="14376"/>
                </a:cubicBezTo>
                <a:close/>
                <a:moveTo>
                  <a:pt x="4673" y="14441"/>
                </a:moveTo>
                <a:cubicBezTo>
                  <a:pt x="4494" y="14441"/>
                  <a:pt x="4315" y="14485"/>
                  <a:pt x="4179" y="14572"/>
                </a:cubicBezTo>
                <a:cubicBezTo>
                  <a:pt x="3907" y="14746"/>
                  <a:pt x="3907" y="15029"/>
                  <a:pt x="4179" y="15203"/>
                </a:cubicBezTo>
                <a:cubicBezTo>
                  <a:pt x="4452" y="15378"/>
                  <a:pt x="4893" y="15378"/>
                  <a:pt x="5166" y="15203"/>
                </a:cubicBezTo>
                <a:cubicBezTo>
                  <a:pt x="5438" y="15029"/>
                  <a:pt x="5438" y="14746"/>
                  <a:pt x="5166" y="14572"/>
                </a:cubicBezTo>
                <a:cubicBezTo>
                  <a:pt x="5030" y="14485"/>
                  <a:pt x="4851" y="14441"/>
                  <a:pt x="4673" y="14441"/>
                </a:cubicBezTo>
                <a:close/>
                <a:moveTo>
                  <a:pt x="16861" y="14441"/>
                </a:moveTo>
                <a:cubicBezTo>
                  <a:pt x="16683" y="14441"/>
                  <a:pt x="16504" y="14485"/>
                  <a:pt x="16368" y="14572"/>
                </a:cubicBezTo>
                <a:cubicBezTo>
                  <a:pt x="16096" y="14746"/>
                  <a:pt x="16096" y="15029"/>
                  <a:pt x="16368" y="15203"/>
                </a:cubicBezTo>
                <a:cubicBezTo>
                  <a:pt x="16641" y="15378"/>
                  <a:pt x="17082" y="15378"/>
                  <a:pt x="17355" y="15203"/>
                </a:cubicBezTo>
                <a:cubicBezTo>
                  <a:pt x="17627" y="15029"/>
                  <a:pt x="17627" y="14746"/>
                  <a:pt x="17355" y="14572"/>
                </a:cubicBezTo>
                <a:cubicBezTo>
                  <a:pt x="17219" y="14485"/>
                  <a:pt x="17040" y="14441"/>
                  <a:pt x="16861" y="14441"/>
                </a:cubicBezTo>
                <a:close/>
                <a:moveTo>
                  <a:pt x="2657" y="14489"/>
                </a:moveTo>
                <a:cubicBezTo>
                  <a:pt x="2498" y="14489"/>
                  <a:pt x="2338" y="14528"/>
                  <a:pt x="2216" y="14606"/>
                </a:cubicBezTo>
                <a:cubicBezTo>
                  <a:pt x="1973" y="14761"/>
                  <a:pt x="1973" y="15013"/>
                  <a:pt x="2216" y="15169"/>
                </a:cubicBezTo>
                <a:cubicBezTo>
                  <a:pt x="2459" y="15324"/>
                  <a:pt x="2854" y="15324"/>
                  <a:pt x="3097" y="15169"/>
                </a:cubicBezTo>
                <a:cubicBezTo>
                  <a:pt x="3340" y="15013"/>
                  <a:pt x="3340" y="14761"/>
                  <a:pt x="3097" y="14606"/>
                </a:cubicBezTo>
                <a:cubicBezTo>
                  <a:pt x="2976" y="14528"/>
                  <a:pt x="2816" y="14489"/>
                  <a:pt x="2657" y="14489"/>
                </a:cubicBezTo>
                <a:close/>
                <a:moveTo>
                  <a:pt x="18858" y="14489"/>
                </a:moveTo>
                <a:cubicBezTo>
                  <a:pt x="18699" y="14489"/>
                  <a:pt x="18540" y="14528"/>
                  <a:pt x="18418" y="14606"/>
                </a:cubicBezTo>
                <a:cubicBezTo>
                  <a:pt x="18175" y="14761"/>
                  <a:pt x="18175" y="15013"/>
                  <a:pt x="18418" y="15169"/>
                </a:cubicBezTo>
                <a:cubicBezTo>
                  <a:pt x="18661" y="15324"/>
                  <a:pt x="19056" y="15324"/>
                  <a:pt x="19299" y="15169"/>
                </a:cubicBezTo>
                <a:cubicBezTo>
                  <a:pt x="19542" y="15013"/>
                  <a:pt x="19542" y="14761"/>
                  <a:pt x="19299" y="14606"/>
                </a:cubicBezTo>
                <a:cubicBezTo>
                  <a:pt x="19177" y="14528"/>
                  <a:pt x="19018" y="14489"/>
                  <a:pt x="18858" y="14489"/>
                </a:cubicBezTo>
                <a:close/>
                <a:moveTo>
                  <a:pt x="544" y="14540"/>
                </a:moveTo>
                <a:cubicBezTo>
                  <a:pt x="405" y="14540"/>
                  <a:pt x="266" y="14573"/>
                  <a:pt x="159" y="14641"/>
                </a:cubicBezTo>
                <a:cubicBezTo>
                  <a:pt x="-53" y="14777"/>
                  <a:pt x="-53" y="14998"/>
                  <a:pt x="159" y="15134"/>
                </a:cubicBezTo>
                <a:cubicBezTo>
                  <a:pt x="372" y="15270"/>
                  <a:pt x="716" y="15270"/>
                  <a:pt x="928" y="15134"/>
                </a:cubicBezTo>
                <a:cubicBezTo>
                  <a:pt x="1141" y="14998"/>
                  <a:pt x="1141" y="14777"/>
                  <a:pt x="928" y="14641"/>
                </a:cubicBezTo>
                <a:cubicBezTo>
                  <a:pt x="822" y="14573"/>
                  <a:pt x="684" y="14540"/>
                  <a:pt x="544" y="14540"/>
                </a:cubicBezTo>
                <a:close/>
                <a:moveTo>
                  <a:pt x="20950" y="14540"/>
                </a:moveTo>
                <a:cubicBezTo>
                  <a:pt x="20810" y="14540"/>
                  <a:pt x="20671" y="14573"/>
                  <a:pt x="20565" y="14641"/>
                </a:cubicBezTo>
                <a:cubicBezTo>
                  <a:pt x="20352" y="14777"/>
                  <a:pt x="20352" y="14998"/>
                  <a:pt x="20565" y="15134"/>
                </a:cubicBezTo>
                <a:cubicBezTo>
                  <a:pt x="20777" y="15270"/>
                  <a:pt x="21122" y="15270"/>
                  <a:pt x="21335" y="15134"/>
                </a:cubicBezTo>
                <a:cubicBezTo>
                  <a:pt x="21547" y="14998"/>
                  <a:pt x="21547" y="14777"/>
                  <a:pt x="21335" y="14641"/>
                </a:cubicBezTo>
                <a:cubicBezTo>
                  <a:pt x="21228" y="14573"/>
                  <a:pt x="21089" y="14540"/>
                  <a:pt x="20950" y="14540"/>
                </a:cubicBezTo>
                <a:close/>
                <a:moveTo>
                  <a:pt x="6688" y="15593"/>
                </a:moveTo>
                <a:cubicBezTo>
                  <a:pt x="6484" y="15593"/>
                  <a:pt x="6279" y="15643"/>
                  <a:pt x="6123" y="15742"/>
                </a:cubicBezTo>
                <a:cubicBezTo>
                  <a:pt x="5811" y="15942"/>
                  <a:pt x="5811" y="16266"/>
                  <a:pt x="6123" y="16466"/>
                </a:cubicBezTo>
                <a:cubicBezTo>
                  <a:pt x="6436" y="16666"/>
                  <a:pt x="6941" y="16666"/>
                  <a:pt x="7254" y="16466"/>
                </a:cubicBezTo>
                <a:cubicBezTo>
                  <a:pt x="7566" y="16266"/>
                  <a:pt x="7566" y="15942"/>
                  <a:pt x="7254" y="15742"/>
                </a:cubicBezTo>
                <a:cubicBezTo>
                  <a:pt x="7097" y="15643"/>
                  <a:pt x="6893" y="15593"/>
                  <a:pt x="6688" y="15593"/>
                </a:cubicBezTo>
                <a:close/>
                <a:moveTo>
                  <a:pt x="8723" y="15593"/>
                </a:moveTo>
                <a:cubicBezTo>
                  <a:pt x="8518" y="15593"/>
                  <a:pt x="8314" y="15643"/>
                  <a:pt x="8158" y="15742"/>
                </a:cubicBezTo>
                <a:cubicBezTo>
                  <a:pt x="7845" y="15942"/>
                  <a:pt x="7845" y="16266"/>
                  <a:pt x="8158" y="16466"/>
                </a:cubicBezTo>
                <a:cubicBezTo>
                  <a:pt x="8470" y="16666"/>
                  <a:pt x="8976" y="16666"/>
                  <a:pt x="9288" y="16466"/>
                </a:cubicBezTo>
                <a:cubicBezTo>
                  <a:pt x="9601" y="16266"/>
                  <a:pt x="9601" y="15942"/>
                  <a:pt x="9288" y="15742"/>
                </a:cubicBezTo>
                <a:cubicBezTo>
                  <a:pt x="9132" y="15643"/>
                  <a:pt x="8928" y="15593"/>
                  <a:pt x="8723" y="15593"/>
                </a:cubicBezTo>
                <a:close/>
                <a:moveTo>
                  <a:pt x="10758" y="15593"/>
                </a:moveTo>
                <a:cubicBezTo>
                  <a:pt x="10553" y="15593"/>
                  <a:pt x="10349" y="15643"/>
                  <a:pt x="10192" y="15742"/>
                </a:cubicBezTo>
                <a:cubicBezTo>
                  <a:pt x="9880" y="15942"/>
                  <a:pt x="9880" y="16266"/>
                  <a:pt x="10192" y="16466"/>
                </a:cubicBezTo>
                <a:cubicBezTo>
                  <a:pt x="10505" y="16666"/>
                  <a:pt x="11010" y="16666"/>
                  <a:pt x="11323" y="16466"/>
                </a:cubicBezTo>
                <a:cubicBezTo>
                  <a:pt x="11635" y="16266"/>
                  <a:pt x="11635" y="15942"/>
                  <a:pt x="11323" y="15742"/>
                </a:cubicBezTo>
                <a:cubicBezTo>
                  <a:pt x="11167" y="15643"/>
                  <a:pt x="10962" y="15593"/>
                  <a:pt x="10758" y="15593"/>
                </a:cubicBezTo>
                <a:close/>
                <a:moveTo>
                  <a:pt x="12792" y="15593"/>
                </a:moveTo>
                <a:cubicBezTo>
                  <a:pt x="12588" y="15593"/>
                  <a:pt x="12383" y="15643"/>
                  <a:pt x="12227" y="15742"/>
                </a:cubicBezTo>
                <a:cubicBezTo>
                  <a:pt x="11915" y="15942"/>
                  <a:pt x="11915" y="16266"/>
                  <a:pt x="12227" y="16466"/>
                </a:cubicBezTo>
                <a:cubicBezTo>
                  <a:pt x="12539" y="16666"/>
                  <a:pt x="13045" y="16666"/>
                  <a:pt x="13357" y="16466"/>
                </a:cubicBezTo>
                <a:cubicBezTo>
                  <a:pt x="13670" y="16266"/>
                  <a:pt x="13670" y="15942"/>
                  <a:pt x="13357" y="15742"/>
                </a:cubicBezTo>
                <a:cubicBezTo>
                  <a:pt x="13201" y="15643"/>
                  <a:pt x="12997" y="15593"/>
                  <a:pt x="12792" y="15593"/>
                </a:cubicBezTo>
                <a:close/>
                <a:moveTo>
                  <a:pt x="14827" y="15593"/>
                </a:moveTo>
                <a:cubicBezTo>
                  <a:pt x="14622" y="15593"/>
                  <a:pt x="14418" y="15643"/>
                  <a:pt x="14262" y="15742"/>
                </a:cubicBezTo>
                <a:cubicBezTo>
                  <a:pt x="13949" y="15942"/>
                  <a:pt x="13949" y="16266"/>
                  <a:pt x="14262" y="16466"/>
                </a:cubicBezTo>
                <a:cubicBezTo>
                  <a:pt x="14574" y="16666"/>
                  <a:pt x="15080" y="16666"/>
                  <a:pt x="15392" y="16466"/>
                </a:cubicBezTo>
                <a:cubicBezTo>
                  <a:pt x="15704" y="16266"/>
                  <a:pt x="15704" y="15942"/>
                  <a:pt x="15392" y="15742"/>
                </a:cubicBezTo>
                <a:cubicBezTo>
                  <a:pt x="15236" y="15643"/>
                  <a:pt x="15032" y="15593"/>
                  <a:pt x="14827" y="15593"/>
                </a:cubicBezTo>
                <a:close/>
                <a:moveTo>
                  <a:pt x="4673" y="15658"/>
                </a:moveTo>
                <a:cubicBezTo>
                  <a:pt x="4494" y="15658"/>
                  <a:pt x="4315" y="15702"/>
                  <a:pt x="4179" y="15789"/>
                </a:cubicBezTo>
                <a:cubicBezTo>
                  <a:pt x="3907" y="15963"/>
                  <a:pt x="3907" y="16246"/>
                  <a:pt x="4179" y="16420"/>
                </a:cubicBezTo>
                <a:cubicBezTo>
                  <a:pt x="4452" y="16595"/>
                  <a:pt x="4893" y="16595"/>
                  <a:pt x="5166" y="16420"/>
                </a:cubicBezTo>
                <a:cubicBezTo>
                  <a:pt x="5438" y="16246"/>
                  <a:pt x="5438" y="15963"/>
                  <a:pt x="5166" y="15789"/>
                </a:cubicBezTo>
                <a:cubicBezTo>
                  <a:pt x="5030" y="15702"/>
                  <a:pt x="4851" y="15658"/>
                  <a:pt x="4673" y="15658"/>
                </a:cubicBezTo>
                <a:close/>
                <a:moveTo>
                  <a:pt x="16861" y="15658"/>
                </a:moveTo>
                <a:cubicBezTo>
                  <a:pt x="16683" y="15658"/>
                  <a:pt x="16504" y="15702"/>
                  <a:pt x="16368" y="15789"/>
                </a:cubicBezTo>
                <a:cubicBezTo>
                  <a:pt x="16096" y="15963"/>
                  <a:pt x="16096" y="16246"/>
                  <a:pt x="16368" y="16420"/>
                </a:cubicBezTo>
                <a:cubicBezTo>
                  <a:pt x="16641" y="16595"/>
                  <a:pt x="17082" y="16595"/>
                  <a:pt x="17355" y="16420"/>
                </a:cubicBezTo>
                <a:cubicBezTo>
                  <a:pt x="17627" y="16246"/>
                  <a:pt x="17627" y="15963"/>
                  <a:pt x="17355" y="15789"/>
                </a:cubicBezTo>
                <a:cubicBezTo>
                  <a:pt x="17219" y="15702"/>
                  <a:pt x="17040" y="15658"/>
                  <a:pt x="16861" y="15658"/>
                </a:cubicBezTo>
                <a:close/>
                <a:moveTo>
                  <a:pt x="2646" y="15706"/>
                </a:moveTo>
                <a:cubicBezTo>
                  <a:pt x="2487" y="15706"/>
                  <a:pt x="2327" y="15745"/>
                  <a:pt x="2206" y="15823"/>
                </a:cubicBezTo>
                <a:cubicBezTo>
                  <a:pt x="1963" y="15978"/>
                  <a:pt x="1963" y="16230"/>
                  <a:pt x="2206" y="16386"/>
                </a:cubicBezTo>
                <a:cubicBezTo>
                  <a:pt x="2329" y="16464"/>
                  <a:pt x="2491" y="16503"/>
                  <a:pt x="2652" y="16502"/>
                </a:cubicBezTo>
                <a:cubicBezTo>
                  <a:pt x="2813" y="16503"/>
                  <a:pt x="2974" y="16464"/>
                  <a:pt x="3097" y="16386"/>
                </a:cubicBezTo>
                <a:cubicBezTo>
                  <a:pt x="3340" y="16230"/>
                  <a:pt x="3340" y="15978"/>
                  <a:pt x="3097" y="15823"/>
                </a:cubicBezTo>
                <a:cubicBezTo>
                  <a:pt x="2974" y="15745"/>
                  <a:pt x="2813" y="15706"/>
                  <a:pt x="2652" y="15706"/>
                </a:cubicBezTo>
                <a:cubicBezTo>
                  <a:pt x="2650" y="15706"/>
                  <a:pt x="2648" y="15706"/>
                  <a:pt x="2646" y="15706"/>
                </a:cubicBezTo>
                <a:close/>
                <a:moveTo>
                  <a:pt x="18858" y="15706"/>
                </a:moveTo>
                <a:cubicBezTo>
                  <a:pt x="18699" y="15706"/>
                  <a:pt x="18540" y="15745"/>
                  <a:pt x="18418" y="15823"/>
                </a:cubicBezTo>
                <a:cubicBezTo>
                  <a:pt x="18175" y="15978"/>
                  <a:pt x="18175" y="16230"/>
                  <a:pt x="18418" y="16386"/>
                </a:cubicBezTo>
                <a:cubicBezTo>
                  <a:pt x="18661" y="16541"/>
                  <a:pt x="19056" y="16541"/>
                  <a:pt x="19299" y="16386"/>
                </a:cubicBezTo>
                <a:cubicBezTo>
                  <a:pt x="19542" y="16230"/>
                  <a:pt x="19542" y="15978"/>
                  <a:pt x="19299" y="15823"/>
                </a:cubicBezTo>
                <a:cubicBezTo>
                  <a:pt x="19177" y="15745"/>
                  <a:pt x="19018" y="15706"/>
                  <a:pt x="18858" y="15706"/>
                </a:cubicBezTo>
                <a:close/>
                <a:moveTo>
                  <a:pt x="6678" y="16810"/>
                </a:moveTo>
                <a:cubicBezTo>
                  <a:pt x="6473" y="16810"/>
                  <a:pt x="6268" y="16860"/>
                  <a:pt x="6111" y="16960"/>
                </a:cubicBezTo>
                <a:cubicBezTo>
                  <a:pt x="5799" y="17159"/>
                  <a:pt x="5799" y="17484"/>
                  <a:pt x="6111" y="17683"/>
                </a:cubicBezTo>
                <a:cubicBezTo>
                  <a:pt x="6424" y="17883"/>
                  <a:pt x="6931" y="17883"/>
                  <a:pt x="7243" y="17683"/>
                </a:cubicBezTo>
                <a:cubicBezTo>
                  <a:pt x="7555" y="17484"/>
                  <a:pt x="7555" y="17159"/>
                  <a:pt x="7243" y="16960"/>
                </a:cubicBezTo>
                <a:cubicBezTo>
                  <a:pt x="7087" y="16860"/>
                  <a:pt x="6882" y="16810"/>
                  <a:pt x="6678" y="16810"/>
                </a:cubicBezTo>
                <a:close/>
                <a:moveTo>
                  <a:pt x="8712" y="16810"/>
                </a:moveTo>
                <a:cubicBezTo>
                  <a:pt x="8508" y="16810"/>
                  <a:pt x="8302" y="16860"/>
                  <a:pt x="8146" y="16960"/>
                </a:cubicBezTo>
                <a:cubicBezTo>
                  <a:pt x="7834" y="17159"/>
                  <a:pt x="7834" y="17484"/>
                  <a:pt x="8146" y="17683"/>
                </a:cubicBezTo>
                <a:cubicBezTo>
                  <a:pt x="8458" y="17883"/>
                  <a:pt x="8965" y="17883"/>
                  <a:pt x="9278" y="17683"/>
                </a:cubicBezTo>
                <a:cubicBezTo>
                  <a:pt x="9590" y="17484"/>
                  <a:pt x="9590" y="17159"/>
                  <a:pt x="9278" y="16960"/>
                </a:cubicBezTo>
                <a:cubicBezTo>
                  <a:pt x="9121" y="16860"/>
                  <a:pt x="8917" y="16810"/>
                  <a:pt x="8712" y="16810"/>
                </a:cubicBezTo>
                <a:close/>
                <a:moveTo>
                  <a:pt x="10747" y="16810"/>
                </a:moveTo>
                <a:cubicBezTo>
                  <a:pt x="10542" y="16810"/>
                  <a:pt x="10337" y="16860"/>
                  <a:pt x="10181" y="16960"/>
                </a:cubicBezTo>
                <a:cubicBezTo>
                  <a:pt x="9868" y="17159"/>
                  <a:pt x="9868" y="17484"/>
                  <a:pt x="10181" y="17683"/>
                </a:cubicBezTo>
                <a:cubicBezTo>
                  <a:pt x="10493" y="17883"/>
                  <a:pt x="11000" y="17883"/>
                  <a:pt x="11312" y="17683"/>
                </a:cubicBezTo>
                <a:cubicBezTo>
                  <a:pt x="11625" y="17484"/>
                  <a:pt x="11625" y="17159"/>
                  <a:pt x="11312" y="16960"/>
                </a:cubicBezTo>
                <a:cubicBezTo>
                  <a:pt x="11156" y="16860"/>
                  <a:pt x="10952" y="16810"/>
                  <a:pt x="10747" y="16810"/>
                </a:cubicBezTo>
                <a:close/>
                <a:moveTo>
                  <a:pt x="12782" y="16810"/>
                </a:moveTo>
                <a:cubicBezTo>
                  <a:pt x="12577" y="16810"/>
                  <a:pt x="12371" y="16860"/>
                  <a:pt x="12215" y="16960"/>
                </a:cubicBezTo>
                <a:cubicBezTo>
                  <a:pt x="11903" y="17159"/>
                  <a:pt x="11903" y="17484"/>
                  <a:pt x="12215" y="17683"/>
                </a:cubicBezTo>
                <a:cubicBezTo>
                  <a:pt x="12528" y="17883"/>
                  <a:pt x="13034" y="17883"/>
                  <a:pt x="13347" y="17683"/>
                </a:cubicBezTo>
                <a:cubicBezTo>
                  <a:pt x="13659" y="17484"/>
                  <a:pt x="13659" y="17159"/>
                  <a:pt x="13347" y="16960"/>
                </a:cubicBezTo>
                <a:cubicBezTo>
                  <a:pt x="13191" y="16860"/>
                  <a:pt x="12986" y="16810"/>
                  <a:pt x="12782" y="16810"/>
                </a:cubicBezTo>
                <a:close/>
                <a:moveTo>
                  <a:pt x="14816" y="16810"/>
                </a:moveTo>
                <a:cubicBezTo>
                  <a:pt x="14612" y="16810"/>
                  <a:pt x="14406" y="16860"/>
                  <a:pt x="14250" y="16960"/>
                </a:cubicBezTo>
                <a:cubicBezTo>
                  <a:pt x="13938" y="17159"/>
                  <a:pt x="13938" y="17484"/>
                  <a:pt x="14250" y="17683"/>
                </a:cubicBezTo>
                <a:cubicBezTo>
                  <a:pt x="14562" y="17883"/>
                  <a:pt x="15069" y="17883"/>
                  <a:pt x="15381" y="17683"/>
                </a:cubicBezTo>
                <a:cubicBezTo>
                  <a:pt x="15694" y="17484"/>
                  <a:pt x="15694" y="17159"/>
                  <a:pt x="15381" y="16960"/>
                </a:cubicBezTo>
                <a:cubicBezTo>
                  <a:pt x="15225" y="16860"/>
                  <a:pt x="15021" y="16810"/>
                  <a:pt x="14816" y="16810"/>
                </a:cubicBezTo>
                <a:close/>
                <a:moveTo>
                  <a:pt x="4662" y="16875"/>
                </a:moveTo>
                <a:cubicBezTo>
                  <a:pt x="4483" y="16875"/>
                  <a:pt x="4305" y="16919"/>
                  <a:pt x="4169" y="17006"/>
                </a:cubicBezTo>
                <a:cubicBezTo>
                  <a:pt x="3896" y="17181"/>
                  <a:pt x="3896" y="17463"/>
                  <a:pt x="4169" y="17637"/>
                </a:cubicBezTo>
                <a:cubicBezTo>
                  <a:pt x="4441" y="17812"/>
                  <a:pt x="4883" y="17812"/>
                  <a:pt x="5155" y="17637"/>
                </a:cubicBezTo>
                <a:cubicBezTo>
                  <a:pt x="5428" y="17463"/>
                  <a:pt x="5428" y="17181"/>
                  <a:pt x="5155" y="17006"/>
                </a:cubicBezTo>
                <a:cubicBezTo>
                  <a:pt x="5019" y="16919"/>
                  <a:pt x="4841" y="16875"/>
                  <a:pt x="4662" y="16875"/>
                </a:cubicBezTo>
                <a:close/>
                <a:moveTo>
                  <a:pt x="16851" y="16875"/>
                </a:moveTo>
                <a:cubicBezTo>
                  <a:pt x="16672" y="16875"/>
                  <a:pt x="16494" y="16919"/>
                  <a:pt x="16358" y="17006"/>
                </a:cubicBezTo>
                <a:cubicBezTo>
                  <a:pt x="16085" y="17181"/>
                  <a:pt x="16085" y="17463"/>
                  <a:pt x="16358" y="17637"/>
                </a:cubicBezTo>
                <a:cubicBezTo>
                  <a:pt x="16630" y="17812"/>
                  <a:pt x="17072" y="17812"/>
                  <a:pt x="17344" y="17637"/>
                </a:cubicBezTo>
                <a:cubicBezTo>
                  <a:pt x="17617" y="17463"/>
                  <a:pt x="17617" y="17181"/>
                  <a:pt x="17344" y="17006"/>
                </a:cubicBezTo>
                <a:cubicBezTo>
                  <a:pt x="17208" y="16919"/>
                  <a:pt x="17029" y="16875"/>
                  <a:pt x="16851" y="16875"/>
                </a:cubicBezTo>
                <a:close/>
                <a:moveTo>
                  <a:pt x="6678" y="18092"/>
                </a:moveTo>
                <a:cubicBezTo>
                  <a:pt x="6473" y="18092"/>
                  <a:pt x="6268" y="18142"/>
                  <a:pt x="6111" y="18242"/>
                </a:cubicBezTo>
                <a:cubicBezTo>
                  <a:pt x="5799" y="18442"/>
                  <a:pt x="5799" y="18766"/>
                  <a:pt x="6111" y="18966"/>
                </a:cubicBezTo>
                <a:cubicBezTo>
                  <a:pt x="6424" y="19166"/>
                  <a:pt x="6931" y="19166"/>
                  <a:pt x="7243" y="18966"/>
                </a:cubicBezTo>
                <a:cubicBezTo>
                  <a:pt x="7555" y="18766"/>
                  <a:pt x="7555" y="18442"/>
                  <a:pt x="7243" y="18242"/>
                </a:cubicBezTo>
                <a:cubicBezTo>
                  <a:pt x="7087" y="18142"/>
                  <a:pt x="6882" y="18092"/>
                  <a:pt x="6678" y="18092"/>
                </a:cubicBezTo>
                <a:close/>
                <a:moveTo>
                  <a:pt x="8712" y="18092"/>
                </a:moveTo>
                <a:cubicBezTo>
                  <a:pt x="8508" y="18092"/>
                  <a:pt x="8302" y="18142"/>
                  <a:pt x="8146" y="18242"/>
                </a:cubicBezTo>
                <a:cubicBezTo>
                  <a:pt x="7834" y="18442"/>
                  <a:pt x="7834" y="18766"/>
                  <a:pt x="8146" y="18966"/>
                </a:cubicBezTo>
                <a:cubicBezTo>
                  <a:pt x="8458" y="19166"/>
                  <a:pt x="8965" y="19166"/>
                  <a:pt x="9278" y="18966"/>
                </a:cubicBezTo>
                <a:cubicBezTo>
                  <a:pt x="9590" y="18766"/>
                  <a:pt x="9590" y="18442"/>
                  <a:pt x="9278" y="18242"/>
                </a:cubicBezTo>
                <a:cubicBezTo>
                  <a:pt x="9121" y="18142"/>
                  <a:pt x="8917" y="18092"/>
                  <a:pt x="8712" y="18092"/>
                </a:cubicBezTo>
                <a:close/>
                <a:moveTo>
                  <a:pt x="10747" y="18092"/>
                </a:moveTo>
                <a:cubicBezTo>
                  <a:pt x="10542" y="18092"/>
                  <a:pt x="10337" y="18142"/>
                  <a:pt x="10181" y="18242"/>
                </a:cubicBezTo>
                <a:cubicBezTo>
                  <a:pt x="9868" y="18442"/>
                  <a:pt x="9868" y="18766"/>
                  <a:pt x="10181" y="18966"/>
                </a:cubicBezTo>
                <a:cubicBezTo>
                  <a:pt x="10493" y="19166"/>
                  <a:pt x="11000" y="19166"/>
                  <a:pt x="11312" y="18966"/>
                </a:cubicBezTo>
                <a:cubicBezTo>
                  <a:pt x="11625" y="18766"/>
                  <a:pt x="11625" y="18442"/>
                  <a:pt x="11312" y="18242"/>
                </a:cubicBezTo>
                <a:cubicBezTo>
                  <a:pt x="11156" y="18142"/>
                  <a:pt x="10952" y="18092"/>
                  <a:pt x="10747" y="18092"/>
                </a:cubicBezTo>
                <a:close/>
                <a:moveTo>
                  <a:pt x="12782" y="18092"/>
                </a:moveTo>
                <a:cubicBezTo>
                  <a:pt x="12577" y="18092"/>
                  <a:pt x="12371" y="18142"/>
                  <a:pt x="12215" y="18242"/>
                </a:cubicBezTo>
                <a:cubicBezTo>
                  <a:pt x="11903" y="18442"/>
                  <a:pt x="11903" y="18766"/>
                  <a:pt x="12215" y="18966"/>
                </a:cubicBezTo>
                <a:cubicBezTo>
                  <a:pt x="12528" y="19166"/>
                  <a:pt x="13034" y="19166"/>
                  <a:pt x="13347" y="18966"/>
                </a:cubicBezTo>
                <a:cubicBezTo>
                  <a:pt x="13659" y="18766"/>
                  <a:pt x="13659" y="18442"/>
                  <a:pt x="13347" y="18242"/>
                </a:cubicBezTo>
                <a:cubicBezTo>
                  <a:pt x="13191" y="18142"/>
                  <a:pt x="12986" y="18092"/>
                  <a:pt x="12782" y="18092"/>
                </a:cubicBezTo>
                <a:close/>
                <a:moveTo>
                  <a:pt x="14827" y="18092"/>
                </a:moveTo>
                <a:cubicBezTo>
                  <a:pt x="14622" y="18092"/>
                  <a:pt x="14418" y="18142"/>
                  <a:pt x="14262" y="18242"/>
                </a:cubicBezTo>
                <a:cubicBezTo>
                  <a:pt x="13949" y="18442"/>
                  <a:pt x="13949" y="18766"/>
                  <a:pt x="14262" y="18966"/>
                </a:cubicBezTo>
                <a:cubicBezTo>
                  <a:pt x="14574" y="19166"/>
                  <a:pt x="15080" y="19166"/>
                  <a:pt x="15392" y="18966"/>
                </a:cubicBezTo>
                <a:cubicBezTo>
                  <a:pt x="15704" y="18766"/>
                  <a:pt x="15704" y="18442"/>
                  <a:pt x="15392" y="18242"/>
                </a:cubicBezTo>
                <a:cubicBezTo>
                  <a:pt x="15236" y="18142"/>
                  <a:pt x="15032" y="18092"/>
                  <a:pt x="14827" y="18092"/>
                </a:cubicBezTo>
                <a:close/>
                <a:moveTo>
                  <a:pt x="8723" y="19280"/>
                </a:moveTo>
                <a:cubicBezTo>
                  <a:pt x="8518" y="19280"/>
                  <a:pt x="8314" y="19330"/>
                  <a:pt x="8158" y="19430"/>
                </a:cubicBezTo>
                <a:cubicBezTo>
                  <a:pt x="7845" y="19630"/>
                  <a:pt x="7845" y="19954"/>
                  <a:pt x="8158" y="20154"/>
                </a:cubicBezTo>
                <a:cubicBezTo>
                  <a:pt x="8470" y="20354"/>
                  <a:pt x="8976" y="20354"/>
                  <a:pt x="9288" y="20154"/>
                </a:cubicBezTo>
                <a:cubicBezTo>
                  <a:pt x="9601" y="19954"/>
                  <a:pt x="9601" y="19630"/>
                  <a:pt x="9288" y="19430"/>
                </a:cubicBezTo>
                <a:cubicBezTo>
                  <a:pt x="9132" y="19330"/>
                  <a:pt x="8928" y="19280"/>
                  <a:pt x="8723" y="19280"/>
                </a:cubicBezTo>
                <a:close/>
                <a:moveTo>
                  <a:pt x="10758" y="19280"/>
                </a:moveTo>
                <a:cubicBezTo>
                  <a:pt x="10553" y="19280"/>
                  <a:pt x="10349" y="19330"/>
                  <a:pt x="10192" y="19430"/>
                </a:cubicBezTo>
                <a:cubicBezTo>
                  <a:pt x="9880" y="19630"/>
                  <a:pt x="9880" y="19954"/>
                  <a:pt x="10192" y="20154"/>
                </a:cubicBezTo>
                <a:cubicBezTo>
                  <a:pt x="10505" y="20354"/>
                  <a:pt x="11010" y="20354"/>
                  <a:pt x="11323" y="20154"/>
                </a:cubicBezTo>
                <a:cubicBezTo>
                  <a:pt x="11635" y="19954"/>
                  <a:pt x="11635" y="19630"/>
                  <a:pt x="11323" y="19430"/>
                </a:cubicBezTo>
                <a:cubicBezTo>
                  <a:pt x="11167" y="19330"/>
                  <a:pt x="10962" y="19280"/>
                  <a:pt x="10758" y="19280"/>
                </a:cubicBezTo>
                <a:close/>
                <a:moveTo>
                  <a:pt x="12792" y="19280"/>
                </a:moveTo>
                <a:cubicBezTo>
                  <a:pt x="12588" y="19280"/>
                  <a:pt x="12383" y="19330"/>
                  <a:pt x="12227" y="19430"/>
                </a:cubicBezTo>
                <a:cubicBezTo>
                  <a:pt x="11915" y="19630"/>
                  <a:pt x="11915" y="19954"/>
                  <a:pt x="12227" y="20154"/>
                </a:cubicBezTo>
                <a:cubicBezTo>
                  <a:pt x="12539" y="20354"/>
                  <a:pt x="13045" y="20354"/>
                  <a:pt x="13357" y="20154"/>
                </a:cubicBezTo>
                <a:cubicBezTo>
                  <a:pt x="13670" y="19954"/>
                  <a:pt x="13670" y="19630"/>
                  <a:pt x="13357" y="19430"/>
                </a:cubicBezTo>
                <a:cubicBezTo>
                  <a:pt x="13201" y="19330"/>
                  <a:pt x="12997" y="19280"/>
                  <a:pt x="12792" y="19280"/>
                </a:cubicBezTo>
                <a:close/>
                <a:moveTo>
                  <a:pt x="10766" y="20527"/>
                </a:moveTo>
                <a:cubicBezTo>
                  <a:pt x="10561" y="20527"/>
                  <a:pt x="10356" y="20577"/>
                  <a:pt x="10199" y="20676"/>
                </a:cubicBezTo>
                <a:cubicBezTo>
                  <a:pt x="9887" y="20876"/>
                  <a:pt x="9887" y="21200"/>
                  <a:pt x="10199" y="21400"/>
                </a:cubicBezTo>
                <a:cubicBezTo>
                  <a:pt x="10512" y="21600"/>
                  <a:pt x="11019" y="21600"/>
                  <a:pt x="11331" y="21400"/>
                </a:cubicBezTo>
                <a:cubicBezTo>
                  <a:pt x="11643" y="21200"/>
                  <a:pt x="11643" y="20876"/>
                  <a:pt x="11331" y="20676"/>
                </a:cubicBezTo>
                <a:cubicBezTo>
                  <a:pt x="11175" y="20577"/>
                  <a:pt x="10971" y="20527"/>
                  <a:pt x="10766" y="20527"/>
                </a:cubicBez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50000"/>
                  <a:lumOff val="50000"/>
                </a:schemeClr>
              </a:gs>
              <a:gs pos="100000">
                <a:schemeClr val="tx1">
                  <a:alpha val="50000"/>
                </a:schemeClr>
              </a:gs>
            </a:gsLst>
            <a:lin ang="10800000" scaled="1"/>
            <a:tileRect/>
          </a:gradFill>
          <a:ln w="12700">
            <a:miter lim="400000"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algn="ctr" eaLnBrk="1" fontAlgn="auto">
              <a:spcBef>
                <a:spcPts val="0"/>
              </a:spcBef>
              <a:spcAft>
                <a:spcPts val="0"/>
              </a:spcAft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3200" b="0" kern="0">
              <a:solidFill>
                <a:srgbClr val="FFFFFF"/>
              </a:solidFill>
              <a:latin typeface="+mn-lt"/>
              <a:cs typeface="+mn-cs"/>
              <a:sym typeface="Helvetica Neue Medium"/>
            </a:endParaRPr>
          </a:p>
        </p:txBody>
      </p:sp>
      <p:sp>
        <p:nvSpPr>
          <p:cNvPr id="42" name="Rectangle 4">
            <a:extLst>
              <a:ext uri="{FF2B5EF4-FFF2-40B4-BE49-F238E27FC236}">
                <a16:creationId xmlns:a16="http://schemas.microsoft.com/office/drawing/2014/main" id="{AB087E1A-C85A-4513-8635-315DF80E6F66}"/>
              </a:ext>
            </a:extLst>
          </p:cNvPr>
          <p:cNvSpPr>
            <a:spLocks noChangeAspect="1"/>
          </p:cNvSpPr>
          <p:nvPr/>
        </p:nvSpPr>
        <p:spPr>
          <a:xfrm>
            <a:off x="2957020" y="3770336"/>
            <a:ext cx="1927226" cy="485685"/>
          </a:xfrm>
          <a:prstGeom prst="rect">
            <a:avLst/>
          </a:prstGeom>
          <a:ln w="6350">
            <a:noFill/>
          </a:ln>
        </p:spPr>
        <p:txBody>
          <a:bodyPr wrap="square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400" b="1" cap="all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  <a:cs typeface="Biome" panose="020B0503030204020804" pitchFamily="34" charset="0"/>
              </a:rPr>
              <a:t>Направление  в суд  заявлений (исков)</a:t>
            </a:r>
          </a:p>
        </p:txBody>
      </p:sp>
      <p:sp>
        <p:nvSpPr>
          <p:cNvPr id="43" name="Rectangle 4">
            <a:extLst>
              <a:ext uri="{FF2B5EF4-FFF2-40B4-BE49-F238E27FC236}">
                <a16:creationId xmlns:a16="http://schemas.microsoft.com/office/drawing/2014/main" id="{2D126E15-1056-4CDF-A03F-F50CE195FD9F}"/>
              </a:ext>
            </a:extLst>
          </p:cNvPr>
          <p:cNvSpPr>
            <a:spLocks noChangeAspect="1"/>
          </p:cNvSpPr>
          <p:nvPr/>
        </p:nvSpPr>
        <p:spPr>
          <a:xfrm>
            <a:off x="4932040" y="3735053"/>
            <a:ext cx="3420050" cy="532292"/>
          </a:xfrm>
          <a:prstGeom prst="rect">
            <a:avLst/>
          </a:prstGeom>
          <a:ln w="6350">
            <a:noFill/>
          </a:ln>
        </p:spPr>
        <p:txBody>
          <a:bodyPr wrap="square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1200" cap="all" spc="0" normalizeH="0" baseline="0" noProof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ndara" panose="020E0502030303020204" pitchFamily="34" charset="0"/>
                <a:cs typeface="Biome" panose="020B0503030204020804" pitchFamily="34" charset="0"/>
              </a:rPr>
              <a:t>Обращение</a:t>
            </a:r>
            <a:r>
              <a:rPr kumimoji="0" lang="ru-RU" sz="1400" b="1" i="0" u="none" strike="noStrike" kern="1200" cap="all" spc="0" normalizeH="0" noProof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ndara" panose="020E0502030303020204" pitchFamily="34" charset="0"/>
                <a:cs typeface="Biome" panose="020B0503030204020804" pitchFamily="34" charset="0"/>
              </a:rPr>
              <a:t> имущества в доход Российской Федерации</a:t>
            </a:r>
            <a:endParaRPr kumimoji="0" lang="ru-RU" sz="1400" b="1" i="0" u="none" strike="noStrike" kern="1200" cap="all" spc="0" normalizeH="0" baseline="0" noProof="0" dirty="0">
              <a:ln>
                <a:noFill/>
              </a:ln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ndara" panose="020E0502030303020204" pitchFamily="34" charset="0"/>
              <a:cs typeface="Biome" panose="020B0503030204020804" pitchFamily="34" charset="0"/>
            </a:endParaRPr>
          </a:p>
        </p:txBody>
      </p:sp>
      <p:sp>
        <p:nvSpPr>
          <p:cNvPr id="46" name="Rectangle 4">
            <a:extLst>
              <a:ext uri="{FF2B5EF4-FFF2-40B4-BE49-F238E27FC236}">
                <a16:creationId xmlns:a16="http://schemas.microsoft.com/office/drawing/2014/main" id="{DAC8780F-259D-4B43-9774-92203E357FE5}"/>
              </a:ext>
            </a:extLst>
          </p:cNvPr>
          <p:cNvSpPr/>
          <p:nvPr/>
        </p:nvSpPr>
        <p:spPr>
          <a:xfrm>
            <a:off x="619996" y="4505792"/>
            <a:ext cx="6976090" cy="545529"/>
          </a:xfrm>
          <a:prstGeom prst="rect">
            <a:avLst/>
          </a:prstGeom>
          <a:ln>
            <a:noFill/>
          </a:ln>
        </p:spPr>
        <p:txBody>
          <a:bodyPr wrap="square" anchor="ctr" anchorCtr="0">
            <a:noAutofit/>
          </a:bodyPr>
          <a:lstStyle/>
          <a:p>
            <a:pPr marL="180000" lvl="0" algn="just">
              <a:lnSpc>
                <a:spcPts val="1700"/>
              </a:lnSpc>
              <a:defRPr/>
            </a:pPr>
            <a:r>
              <a:rPr lang="ru-RU" b="1" cap="al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  <a:cs typeface="Biome" panose="020B0503030204020804" pitchFamily="34" charset="0"/>
              </a:rPr>
              <a:t>                                         Новые виды имущества </a:t>
            </a:r>
          </a:p>
        </p:txBody>
      </p:sp>
      <p:sp>
        <p:nvSpPr>
          <p:cNvPr id="47" name="Прямоугольник 46">
            <a:extLst>
              <a:ext uri="{FF2B5EF4-FFF2-40B4-BE49-F238E27FC236}">
                <a16:creationId xmlns:a16="http://schemas.microsoft.com/office/drawing/2014/main" id="{A2CC7D38-3716-4AB4-B800-9D5D144CD843}"/>
              </a:ext>
            </a:extLst>
          </p:cNvPr>
          <p:cNvSpPr/>
          <p:nvPr/>
        </p:nvSpPr>
        <p:spPr>
          <a:xfrm>
            <a:off x="290808" y="5051321"/>
            <a:ext cx="2546408" cy="1200329"/>
          </a:xfrm>
          <a:prstGeom prst="rect">
            <a:avLst/>
          </a:prstGeom>
        </p:spPr>
        <p:txBody>
          <a:bodyPr wrap="square" anchor="ctr" anchorCtr="0">
            <a:spAutoFit/>
          </a:bodyPr>
          <a:lstStyle/>
          <a:p>
            <a:pPr lvl="0" algn="ctr">
              <a:defRPr/>
            </a:pPr>
            <a:r>
              <a:rPr lang="ru-RU" b="1" cap="all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цифровые финансовые активы и цифровая валюта</a:t>
            </a:r>
          </a:p>
        </p:txBody>
      </p:sp>
      <p:sp>
        <p:nvSpPr>
          <p:cNvPr id="48" name="Прямоугольник 47">
            <a:extLst>
              <a:ext uri="{FF2B5EF4-FFF2-40B4-BE49-F238E27FC236}">
                <a16:creationId xmlns:a16="http://schemas.microsoft.com/office/drawing/2014/main" id="{292E30CD-D086-4F89-883D-F05628656698}"/>
              </a:ext>
            </a:extLst>
          </p:cNvPr>
          <p:cNvSpPr/>
          <p:nvPr/>
        </p:nvSpPr>
        <p:spPr>
          <a:xfrm>
            <a:off x="5009551" y="4951339"/>
            <a:ext cx="3972449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b="1" cap="all" dirty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Учитываются при предоставлении </a:t>
            </a:r>
            <a:r>
              <a:rPr lang="ru-RU" b="1" cap="all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сведений о доходах, расходах,</a:t>
            </a:r>
          </a:p>
          <a:p>
            <a:pPr lvl="0" algn="ctr"/>
            <a:r>
              <a:rPr lang="ru-RU" b="1" cap="all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об имуществе и обязательствах имущественного характера</a:t>
            </a:r>
          </a:p>
        </p:txBody>
      </p:sp>
      <p:sp>
        <p:nvSpPr>
          <p:cNvPr id="49" name="Фигура">
            <a:extLst>
              <a:ext uri="{FF2B5EF4-FFF2-40B4-BE49-F238E27FC236}">
                <a16:creationId xmlns:a16="http://schemas.microsoft.com/office/drawing/2014/main" id="{D445D22D-022F-4303-96AC-B7D341C613E5}"/>
              </a:ext>
            </a:extLst>
          </p:cNvPr>
          <p:cNvSpPr>
            <a:spLocks noChangeAspect="1"/>
          </p:cNvSpPr>
          <p:nvPr/>
        </p:nvSpPr>
        <p:spPr>
          <a:xfrm rot="16200000">
            <a:off x="3731708" y="5351245"/>
            <a:ext cx="584781" cy="5644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94" h="21550" extrusionOk="0">
                <a:moveTo>
                  <a:pt x="6688" y="0"/>
                </a:moveTo>
                <a:cubicBezTo>
                  <a:pt x="6599" y="0"/>
                  <a:pt x="6510" y="21"/>
                  <a:pt x="6442" y="65"/>
                </a:cubicBezTo>
                <a:cubicBezTo>
                  <a:pt x="6306" y="152"/>
                  <a:pt x="6306" y="293"/>
                  <a:pt x="6442" y="380"/>
                </a:cubicBezTo>
                <a:cubicBezTo>
                  <a:pt x="6578" y="466"/>
                  <a:pt x="6799" y="466"/>
                  <a:pt x="6934" y="380"/>
                </a:cubicBezTo>
                <a:cubicBezTo>
                  <a:pt x="7070" y="293"/>
                  <a:pt x="7070" y="152"/>
                  <a:pt x="6934" y="65"/>
                </a:cubicBezTo>
                <a:cubicBezTo>
                  <a:pt x="6867" y="21"/>
                  <a:pt x="6777" y="0"/>
                  <a:pt x="6688" y="0"/>
                </a:cubicBezTo>
                <a:close/>
                <a:moveTo>
                  <a:pt x="8723" y="0"/>
                </a:moveTo>
                <a:cubicBezTo>
                  <a:pt x="8634" y="0"/>
                  <a:pt x="8545" y="21"/>
                  <a:pt x="8477" y="65"/>
                </a:cubicBezTo>
                <a:cubicBezTo>
                  <a:pt x="8341" y="152"/>
                  <a:pt x="8341" y="293"/>
                  <a:pt x="8477" y="380"/>
                </a:cubicBezTo>
                <a:cubicBezTo>
                  <a:pt x="8613" y="466"/>
                  <a:pt x="8833" y="466"/>
                  <a:pt x="8969" y="380"/>
                </a:cubicBezTo>
                <a:cubicBezTo>
                  <a:pt x="9105" y="293"/>
                  <a:pt x="9105" y="152"/>
                  <a:pt x="8969" y="65"/>
                </a:cubicBezTo>
                <a:cubicBezTo>
                  <a:pt x="8901" y="21"/>
                  <a:pt x="8812" y="0"/>
                  <a:pt x="8723" y="0"/>
                </a:cubicBezTo>
                <a:close/>
                <a:moveTo>
                  <a:pt x="10758" y="0"/>
                </a:moveTo>
                <a:cubicBezTo>
                  <a:pt x="10669" y="0"/>
                  <a:pt x="10579" y="21"/>
                  <a:pt x="10512" y="65"/>
                </a:cubicBezTo>
                <a:cubicBezTo>
                  <a:pt x="10376" y="152"/>
                  <a:pt x="10376" y="293"/>
                  <a:pt x="10512" y="380"/>
                </a:cubicBezTo>
                <a:cubicBezTo>
                  <a:pt x="10647" y="466"/>
                  <a:pt x="10868" y="466"/>
                  <a:pt x="11004" y="380"/>
                </a:cubicBezTo>
                <a:cubicBezTo>
                  <a:pt x="11139" y="293"/>
                  <a:pt x="11139" y="152"/>
                  <a:pt x="11004" y="65"/>
                </a:cubicBezTo>
                <a:cubicBezTo>
                  <a:pt x="10936" y="21"/>
                  <a:pt x="10847" y="0"/>
                  <a:pt x="10758" y="0"/>
                </a:cubicBezTo>
                <a:close/>
                <a:moveTo>
                  <a:pt x="12792" y="0"/>
                </a:moveTo>
                <a:cubicBezTo>
                  <a:pt x="12703" y="0"/>
                  <a:pt x="12614" y="21"/>
                  <a:pt x="12546" y="65"/>
                </a:cubicBezTo>
                <a:cubicBezTo>
                  <a:pt x="12410" y="152"/>
                  <a:pt x="12410" y="293"/>
                  <a:pt x="12546" y="380"/>
                </a:cubicBezTo>
                <a:cubicBezTo>
                  <a:pt x="12682" y="466"/>
                  <a:pt x="12903" y="466"/>
                  <a:pt x="13038" y="380"/>
                </a:cubicBezTo>
                <a:cubicBezTo>
                  <a:pt x="13174" y="293"/>
                  <a:pt x="13174" y="152"/>
                  <a:pt x="13038" y="65"/>
                </a:cubicBezTo>
                <a:cubicBezTo>
                  <a:pt x="12970" y="21"/>
                  <a:pt x="12881" y="0"/>
                  <a:pt x="12792" y="0"/>
                </a:cubicBezTo>
                <a:close/>
                <a:moveTo>
                  <a:pt x="14827" y="0"/>
                </a:moveTo>
                <a:cubicBezTo>
                  <a:pt x="14738" y="0"/>
                  <a:pt x="14649" y="21"/>
                  <a:pt x="14581" y="65"/>
                </a:cubicBezTo>
                <a:cubicBezTo>
                  <a:pt x="14445" y="152"/>
                  <a:pt x="14445" y="293"/>
                  <a:pt x="14581" y="380"/>
                </a:cubicBezTo>
                <a:cubicBezTo>
                  <a:pt x="14717" y="466"/>
                  <a:pt x="14937" y="466"/>
                  <a:pt x="15073" y="380"/>
                </a:cubicBezTo>
                <a:cubicBezTo>
                  <a:pt x="15209" y="293"/>
                  <a:pt x="15209" y="152"/>
                  <a:pt x="15073" y="65"/>
                </a:cubicBezTo>
                <a:cubicBezTo>
                  <a:pt x="15005" y="21"/>
                  <a:pt x="14916" y="0"/>
                  <a:pt x="14827" y="0"/>
                </a:cubicBezTo>
                <a:close/>
                <a:moveTo>
                  <a:pt x="6688" y="1091"/>
                </a:moveTo>
                <a:cubicBezTo>
                  <a:pt x="6549" y="1091"/>
                  <a:pt x="6410" y="1125"/>
                  <a:pt x="6303" y="1193"/>
                </a:cubicBezTo>
                <a:cubicBezTo>
                  <a:pt x="6091" y="1329"/>
                  <a:pt x="6091" y="1550"/>
                  <a:pt x="6303" y="1686"/>
                </a:cubicBezTo>
                <a:cubicBezTo>
                  <a:pt x="6516" y="1821"/>
                  <a:pt x="6861" y="1821"/>
                  <a:pt x="7073" y="1686"/>
                </a:cubicBezTo>
                <a:cubicBezTo>
                  <a:pt x="7286" y="1550"/>
                  <a:pt x="7286" y="1329"/>
                  <a:pt x="7073" y="1193"/>
                </a:cubicBezTo>
                <a:cubicBezTo>
                  <a:pt x="6967" y="1125"/>
                  <a:pt x="6828" y="1091"/>
                  <a:pt x="6688" y="1091"/>
                </a:cubicBezTo>
                <a:close/>
                <a:moveTo>
                  <a:pt x="8723" y="1091"/>
                </a:moveTo>
                <a:cubicBezTo>
                  <a:pt x="8688" y="1091"/>
                  <a:pt x="8654" y="1093"/>
                  <a:pt x="8619" y="1097"/>
                </a:cubicBezTo>
                <a:cubicBezTo>
                  <a:pt x="8516" y="1110"/>
                  <a:pt x="8418" y="1142"/>
                  <a:pt x="8338" y="1193"/>
                </a:cubicBezTo>
                <a:cubicBezTo>
                  <a:pt x="8126" y="1329"/>
                  <a:pt x="8126" y="1550"/>
                  <a:pt x="8338" y="1686"/>
                </a:cubicBezTo>
                <a:cubicBezTo>
                  <a:pt x="8444" y="1754"/>
                  <a:pt x="8584" y="1787"/>
                  <a:pt x="8723" y="1787"/>
                </a:cubicBezTo>
                <a:cubicBezTo>
                  <a:pt x="8862" y="1787"/>
                  <a:pt x="9002" y="1754"/>
                  <a:pt x="9108" y="1686"/>
                </a:cubicBezTo>
                <a:cubicBezTo>
                  <a:pt x="9320" y="1550"/>
                  <a:pt x="9320" y="1329"/>
                  <a:pt x="9108" y="1193"/>
                </a:cubicBezTo>
                <a:cubicBezTo>
                  <a:pt x="9002" y="1125"/>
                  <a:pt x="8862" y="1091"/>
                  <a:pt x="8723" y="1091"/>
                </a:cubicBezTo>
                <a:close/>
                <a:moveTo>
                  <a:pt x="10758" y="1091"/>
                </a:moveTo>
                <a:cubicBezTo>
                  <a:pt x="10723" y="1091"/>
                  <a:pt x="10688" y="1093"/>
                  <a:pt x="10654" y="1097"/>
                </a:cubicBezTo>
                <a:cubicBezTo>
                  <a:pt x="10551" y="1110"/>
                  <a:pt x="10452" y="1142"/>
                  <a:pt x="10373" y="1193"/>
                </a:cubicBezTo>
                <a:cubicBezTo>
                  <a:pt x="10160" y="1329"/>
                  <a:pt x="10160" y="1550"/>
                  <a:pt x="10373" y="1686"/>
                </a:cubicBezTo>
                <a:cubicBezTo>
                  <a:pt x="10479" y="1754"/>
                  <a:pt x="10618" y="1787"/>
                  <a:pt x="10758" y="1787"/>
                </a:cubicBezTo>
                <a:cubicBezTo>
                  <a:pt x="10897" y="1787"/>
                  <a:pt x="11036" y="1754"/>
                  <a:pt x="11143" y="1686"/>
                </a:cubicBezTo>
                <a:cubicBezTo>
                  <a:pt x="11355" y="1550"/>
                  <a:pt x="11355" y="1329"/>
                  <a:pt x="11143" y="1193"/>
                </a:cubicBezTo>
                <a:cubicBezTo>
                  <a:pt x="11036" y="1125"/>
                  <a:pt x="10897" y="1091"/>
                  <a:pt x="10758" y="1091"/>
                </a:cubicBezTo>
                <a:close/>
                <a:moveTo>
                  <a:pt x="12792" y="1091"/>
                </a:moveTo>
                <a:cubicBezTo>
                  <a:pt x="12757" y="1091"/>
                  <a:pt x="12723" y="1093"/>
                  <a:pt x="12689" y="1097"/>
                </a:cubicBezTo>
                <a:cubicBezTo>
                  <a:pt x="12586" y="1110"/>
                  <a:pt x="12487" y="1142"/>
                  <a:pt x="12407" y="1193"/>
                </a:cubicBezTo>
                <a:cubicBezTo>
                  <a:pt x="12195" y="1329"/>
                  <a:pt x="12195" y="1550"/>
                  <a:pt x="12407" y="1686"/>
                </a:cubicBezTo>
                <a:cubicBezTo>
                  <a:pt x="12513" y="1754"/>
                  <a:pt x="12653" y="1787"/>
                  <a:pt x="12792" y="1787"/>
                </a:cubicBezTo>
                <a:cubicBezTo>
                  <a:pt x="12931" y="1787"/>
                  <a:pt x="13071" y="1754"/>
                  <a:pt x="13177" y="1686"/>
                </a:cubicBezTo>
                <a:cubicBezTo>
                  <a:pt x="13390" y="1550"/>
                  <a:pt x="13390" y="1329"/>
                  <a:pt x="13177" y="1193"/>
                </a:cubicBezTo>
                <a:cubicBezTo>
                  <a:pt x="13071" y="1125"/>
                  <a:pt x="12931" y="1091"/>
                  <a:pt x="12792" y="1091"/>
                </a:cubicBezTo>
                <a:close/>
                <a:moveTo>
                  <a:pt x="14827" y="1091"/>
                </a:moveTo>
                <a:cubicBezTo>
                  <a:pt x="14792" y="1091"/>
                  <a:pt x="14758" y="1093"/>
                  <a:pt x="14723" y="1097"/>
                </a:cubicBezTo>
                <a:cubicBezTo>
                  <a:pt x="14620" y="1110"/>
                  <a:pt x="14521" y="1142"/>
                  <a:pt x="14442" y="1193"/>
                </a:cubicBezTo>
                <a:cubicBezTo>
                  <a:pt x="14229" y="1329"/>
                  <a:pt x="14229" y="1550"/>
                  <a:pt x="14442" y="1686"/>
                </a:cubicBezTo>
                <a:cubicBezTo>
                  <a:pt x="14548" y="1754"/>
                  <a:pt x="14688" y="1787"/>
                  <a:pt x="14827" y="1787"/>
                </a:cubicBezTo>
                <a:cubicBezTo>
                  <a:pt x="14966" y="1787"/>
                  <a:pt x="15106" y="1754"/>
                  <a:pt x="15212" y="1686"/>
                </a:cubicBezTo>
                <a:cubicBezTo>
                  <a:pt x="15424" y="1550"/>
                  <a:pt x="15424" y="1329"/>
                  <a:pt x="15212" y="1193"/>
                </a:cubicBezTo>
                <a:cubicBezTo>
                  <a:pt x="15106" y="1125"/>
                  <a:pt x="14966" y="1091"/>
                  <a:pt x="14827" y="1091"/>
                </a:cubicBezTo>
                <a:close/>
                <a:moveTo>
                  <a:pt x="6688" y="2258"/>
                </a:moveTo>
                <a:cubicBezTo>
                  <a:pt x="6529" y="2258"/>
                  <a:pt x="6369" y="2297"/>
                  <a:pt x="6248" y="2375"/>
                </a:cubicBezTo>
                <a:cubicBezTo>
                  <a:pt x="6005" y="2530"/>
                  <a:pt x="6005" y="2782"/>
                  <a:pt x="6248" y="2937"/>
                </a:cubicBezTo>
                <a:cubicBezTo>
                  <a:pt x="6491" y="3093"/>
                  <a:pt x="6886" y="3093"/>
                  <a:pt x="7129" y="2937"/>
                </a:cubicBezTo>
                <a:cubicBezTo>
                  <a:pt x="7372" y="2782"/>
                  <a:pt x="7372" y="2530"/>
                  <a:pt x="7129" y="2375"/>
                </a:cubicBezTo>
                <a:cubicBezTo>
                  <a:pt x="7007" y="2297"/>
                  <a:pt x="6848" y="2258"/>
                  <a:pt x="6688" y="2258"/>
                </a:cubicBezTo>
                <a:close/>
                <a:moveTo>
                  <a:pt x="8723" y="2258"/>
                </a:moveTo>
                <a:cubicBezTo>
                  <a:pt x="8564" y="2258"/>
                  <a:pt x="8404" y="2297"/>
                  <a:pt x="8283" y="2375"/>
                </a:cubicBezTo>
                <a:cubicBezTo>
                  <a:pt x="8040" y="2530"/>
                  <a:pt x="8040" y="2782"/>
                  <a:pt x="8283" y="2937"/>
                </a:cubicBezTo>
                <a:cubicBezTo>
                  <a:pt x="8526" y="3093"/>
                  <a:pt x="8920" y="3093"/>
                  <a:pt x="9163" y="2937"/>
                </a:cubicBezTo>
                <a:cubicBezTo>
                  <a:pt x="9406" y="2782"/>
                  <a:pt x="9406" y="2530"/>
                  <a:pt x="9163" y="2375"/>
                </a:cubicBezTo>
                <a:cubicBezTo>
                  <a:pt x="9042" y="2297"/>
                  <a:pt x="8882" y="2258"/>
                  <a:pt x="8723" y="2258"/>
                </a:cubicBezTo>
                <a:close/>
                <a:moveTo>
                  <a:pt x="10758" y="2258"/>
                </a:moveTo>
                <a:cubicBezTo>
                  <a:pt x="10598" y="2258"/>
                  <a:pt x="10439" y="2297"/>
                  <a:pt x="10317" y="2375"/>
                </a:cubicBezTo>
                <a:cubicBezTo>
                  <a:pt x="10074" y="2530"/>
                  <a:pt x="10074" y="2782"/>
                  <a:pt x="10317" y="2937"/>
                </a:cubicBezTo>
                <a:cubicBezTo>
                  <a:pt x="10560" y="3093"/>
                  <a:pt x="10955" y="3093"/>
                  <a:pt x="11198" y="2937"/>
                </a:cubicBezTo>
                <a:cubicBezTo>
                  <a:pt x="11441" y="2782"/>
                  <a:pt x="11441" y="2530"/>
                  <a:pt x="11198" y="2375"/>
                </a:cubicBezTo>
                <a:cubicBezTo>
                  <a:pt x="11076" y="2297"/>
                  <a:pt x="10917" y="2258"/>
                  <a:pt x="10758" y="2258"/>
                </a:cubicBezTo>
                <a:close/>
                <a:moveTo>
                  <a:pt x="12792" y="2258"/>
                </a:moveTo>
                <a:cubicBezTo>
                  <a:pt x="12633" y="2258"/>
                  <a:pt x="12473" y="2297"/>
                  <a:pt x="12352" y="2375"/>
                </a:cubicBezTo>
                <a:cubicBezTo>
                  <a:pt x="12109" y="2530"/>
                  <a:pt x="12109" y="2782"/>
                  <a:pt x="12352" y="2937"/>
                </a:cubicBezTo>
                <a:cubicBezTo>
                  <a:pt x="12595" y="3093"/>
                  <a:pt x="12990" y="3093"/>
                  <a:pt x="13233" y="2937"/>
                </a:cubicBezTo>
                <a:cubicBezTo>
                  <a:pt x="13476" y="2782"/>
                  <a:pt x="13476" y="2530"/>
                  <a:pt x="13233" y="2375"/>
                </a:cubicBezTo>
                <a:cubicBezTo>
                  <a:pt x="13111" y="2297"/>
                  <a:pt x="12951" y="2258"/>
                  <a:pt x="12792" y="2258"/>
                </a:cubicBezTo>
                <a:close/>
                <a:moveTo>
                  <a:pt x="14827" y="2258"/>
                </a:moveTo>
                <a:cubicBezTo>
                  <a:pt x="14668" y="2258"/>
                  <a:pt x="14508" y="2297"/>
                  <a:pt x="14386" y="2375"/>
                </a:cubicBezTo>
                <a:cubicBezTo>
                  <a:pt x="14143" y="2530"/>
                  <a:pt x="14143" y="2782"/>
                  <a:pt x="14386" y="2937"/>
                </a:cubicBezTo>
                <a:cubicBezTo>
                  <a:pt x="14629" y="3093"/>
                  <a:pt x="15024" y="3093"/>
                  <a:pt x="15267" y="2937"/>
                </a:cubicBezTo>
                <a:cubicBezTo>
                  <a:pt x="15510" y="2782"/>
                  <a:pt x="15510" y="2530"/>
                  <a:pt x="15267" y="2375"/>
                </a:cubicBezTo>
                <a:cubicBezTo>
                  <a:pt x="15146" y="2297"/>
                  <a:pt x="14986" y="2258"/>
                  <a:pt x="14827" y="2258"/>
                </a:cubicBezTo>
                <a:close/>
                <a:moveTo>
                  <a:pt x="6707" y="3439"/>
                </a:moveTo>
                <a:cubicBezTo>
                  <a:pt x="6529" y="3439"/>
                  <a:pt x="6350" y="3483"/>
                  <a:pt x="6214" y="3570"/>
                </a:cubicBezTo>
                <a:cubicBezTo>
                  <a:pt x="5941" y="3744"/>
                  <a:pt x="5941" y="4027"/>
                  <a:pt x="6214" y="4201"/>
                </a:cubicBezTo>
                <a:cubicBezTo>
                  <a:pt x="6486" y="4375"/>
                  <a:pt x="6928" y="4375"/>
                  <a:pt x="7201" y="4201"/>
                </a:cubicBezTo>
                <a:cubicBezTo>
                  <a:pt x="7473" y="4027"/>
                  <a:pt x="7473" y="3744"/>
                  <a:pt x="7201" y="3570"/>
                </a:cubicBezTo>
                <a:cubicBezTo>
                  <a:pt x="7064" y="3483"/>
                  <a:pt x="6886" y="3439"/>
                  <a:pt x="6707" y="3439"/>
                </a:cubicBezTo>
                <a:close/>
                <a:moveTo>
                  <a:pt x="8742" y="3439"/>
                </a:moveTo>
                <a:cubicBezTo>
                  <a:pt x="8563" y="3439"/>
                  <a:pt x="8385" y="3483"/>
                  <a:pt x="8248" y="3570"/>
                </a:cubicBezTo>
                <a:cubicBezTo>
                  <a:pt x="7976" y="3744"/>
                  <a:pt x="7976" y="4027"/>
                  <a:pt x="8248" y="4201"/>
                </a:cubicBezTo>
                <a:cubicBezTo>
                  <a:pt x="8521" y="4375"/>
                  <a:pt x="8963" y="4375"/>
                  <a:pt x="9235" y="4201"/>
                </a:cubicBezTo>
                <a:cubicBezTo>
                  <a:pt x="9508" y="4027"/>
                  <a:pt x="9508" y="3744"/>
                  <a:pt x="9235" y="3570"/>
                </a:cubicBezTo>
                <a:cubicBezTo>
                  <a:pt x="9099" y="3483"/>
                  <a:pt x="8920" y="3439"/>
                  <a:pt x="8742" y="3439"/>
                </a:cubicBezTo>
                <a:close/>
                <a:moveTo>
                  <a:pt x="10776" y="3439"/>
                </a:moveTo>
                <a:cubicBezTo>
                  <a:pt x="10598" y="3439"/>
                  <a:pt x="10419" y="3483"/>
                  <a:pt x="10283" y="3570"/>
                </a:cubicBezTo>
                <a:cubicBezTo>
                  <a:pt x="10011" y="3744"/>
                  <a:pt x="10011" y="4027"/>
                  <a:pt x="10283" y="4201"/>
                </a:cubicBezTo>
                <a:cubicBezTo>
                  <a:pt x="10556" y="4375"/>
                  <a:pt x="10997" y="4375"/>
                  <a:pt x="11270" y="4201"/>
                </a:cubicBezTo>
                <a:cubicBezTo>
                  <a:pt x="11542" y="4027"/>
                  <a:pt x="11542" y="3744"/>
                  <a:pt x="11270" y="3570"/>
                </a:cubicBezTo>
                <a:cubicBezTo>
                  <a:pt x="11134" y="3483"/>
                  <a:pt x="10955" y="3439"/>
                  <a:pt x="10776" y="3439"/>
                </a:cubicBezTo>
                <a:close/>
                <a:moveTo>
                  <a:pt x="12792" y="3439"/>
                </a:moveTo>
                <a:cubicBezTo>
                  <a:pt x="12614" y="3439"/>
                  <a:pt x="12435" y="3483"/>
                  <a:pt x="12299" y="3570"/>
                </a:cubicBezTo>
                <a:cubicBezTo>
                  <a:pt x="12026" y="3744"/>
                  <a:pt x="12026" y="4027"/>
                  <a:pt x="12299" y="4201"/>
                </a:cubicBezTo>
                <a:cubicBezTo>
                  <a:pt x="12571" y="4375"/>
                  <a:pt x="13013" y="4375"/>
                  <a:pt x="13286" y="4201"/>
                </a:cubicBezTo>
                <a:cubicBezTo>
                  <a:pt x="13558" y="4027"/>
                  <a:pt x="13558" y="3744"/>
                  <a:pt x="13286" y="3570"/>
                </a:cubicBezTo>
                <a:cubicBezTo>
                  <a:pt x="13149" y="3483"/>
                  <a:pt x="12971" y="3439"/>
                  <a:pt x="12792" y="3439"/>
                </a:cubicBezTo>
                <a:close/>
                <a:moveTo>
                  <a:pt x="14827" y="3439"/>
                </a:moveTo>
                <a:cubicBezTo>
                  <a:pt x="14648" y="3439"/>
                  <a:pt x="14470" y="3483"/>
                  <a:pt x="14333" y="3570"/>
                </a:cubicBezTo>
                <a:cubicBezTo>
                  <a:pt x="14061" y="3744"/>
                  <a:pt x="14061" y="4027"/>
                  <a:pt x="14333" y="4201"/>
                </a:cubicBezTo>
                <a:cubicBezTo>
                  <a:pt x="14606" y="4375"/>
                  <a:pt x="15048" y="4375"/>
                  <a:pt x="15320" y="4201"/>
                </a:cubicBezTo>
                <a:cubicBezTo>
                  <a:pt x="15593" y="4027"/>
                  <a:pt x="15593" y="3744"/>
                  <a:pt x="15320" y="3570"/>
                </a:cubicBezTo>
                <a:cubicBezTo>
                  <a:pt x="15184" y="3483"/>
                  <a:pt x="15005" y="3439"/>
                  <a:pt x="14827" y="3439"/>
                </a:cubicBezTo>
                <a:close/>
                <a:moveTo>
                  <a:pt x="6688" y="4603"/>
                </a:moveTo>
                <a:cubicBezTo>
                  <a:pt x="6484" y="4603"/>
                  <a:pt x="6279" y="4653"/>
                  <a:pt x="6123" y="4752"/>
                </a:cubicBezTo>
                <a:cubicBezTo>
                  <a:pt x="5811" y="4952"/>
                  <a:pt x="5811" y="5276"/>
                  <a:pt x="6123" y="5476"/>
                </a:cubicBezTo>
                <a:cubicBezTo>
                  <a:pt x="6436" y="5676"/>
                  <a:pt x="6941" y="5676"/>
                  <a:pt x="7254" y="5476"/>
                </a:cubicBezTo>
                <a:cubicBezTo>
                  <a:pt x="7566" y="5276"/>
                  <a:pt x="7566" y="4952"/>
                  <a:pt x="7254" y="4752"/>
                </a:cubicBezTo>
                <a:cubicBezTo>
                  <a:pt x="7097" y="4653"/>
                  <a:pt x="6893" y="4603"/>
                  <a:pt x="6688" y="4603"/>
                </a:cubicBezTo>
                <a:close/>
                <a:moveTo>
                  <a:pt x="8723" y="4603"/>
                </a:moveTo>
                <a:cubicBezTo>
                  <a:pt x="8518" y="4603"/>
                  <a:pt x="8314" y="4653"/>
                  <a:pt x="8158" y="4752"/>
                </a:cubicBezTo>
                <a:cubicBezTo>
                  <a:pt x="7845" y="4952"/>
                  <a:pt x="7845" y="5276"/>
                  <a:pt x="8158" y="5476"/>
                </a:cubicBezTo>
                <a:cubicBezTo>
                  <a:pt x="8470" y="5676"/>
                  <a:pt x="8976" y="5676"/>
                  <a:pt x="9288" y="5476"/>
                </a:cubicBezTo>
                <a:cubicBezTo>
                  <a:pt x="9601" y="5276"/>
                  <a:pt x="9601" y="4952"/>
                  <a:pt x="9288" y="4752"/>
                </a:cubicBezTo>
                <a:cubicBezTo>
                  <a:pt x="9132" y="4653"/>
                  <a:pt x="8928" y="4603"/>
                  <a:pt x="8723" y="4603"/>
                </a:cubicBezTo>
                <a:close/>
                <a:moveTo>
                  <a:pt x="10758" y="4603"/>
                </a:moveTo>
                <a:cubicBezTo>
                  <a:pt x="10553" y="4603"/>
                  <a:pt x="10349" y="4653"/>
                  <a:pt x="10192" y="4752"/>
                </a:cubicBezTo>
                <a:cubicBezTo>
                  <a:pt x="9880" y="4952"/>
                  <a:pt x="9880" y="5276"/>
                  <a:pt x="10192" y="5476"/>
                </a:cubicBezTo>
                <a:cubicBezTo>
                  <a:pt x="10505" y="5676"/>
                  <a:pt x="11010" y="5676"/>
                  <a:pt x="11323" y="5476"/>
                </a:cubicBezTo>
                <a:cubicBezTo>
                  <a:pt x="11635" y="5276"/>
                  <a:pt x="11635" y="4952"/>
                  <a:pt x="11323" y="4752"/>
                </a:cubicBezTo>
                <a:cubicBezTo>
                  <a:pt x="11167" y="4653"/>
                  <a:pt x="10962" y="4603"/>
                  <a:pt x="10758" y="4603"/>
                </a:cubicBezTo>
                <a:close/>
                <a:moveTo>
                  <a:pt x="12792" y="4603"/>
                </a:moveTo>
                <a:cubicBezTo>
                  <a:pt x="12588" y="4603"/>
                  <a:pt x="12383" y="4653"/>
                  <a:pt x="12227" y="4752"/>
                </a:cubicBezTo>
                <a:cubicBezTo>
                  <a:pt x="11915" y="4952"/>
                  <a:pt x="11915" y="5276"/>
                  <a:pt x="12227" y="5476"/>
                </a:cubicBezTo>
                <a:cubicBezTo>
                  <a:pt x="12539" y="5676"/>
                  <a:pt x="13045" y="5676"/>
                  <a:pt x="13357" y="5476"/>
                </a:cubicBezTo>
                <a:cubicBezTo>
                  <a:pt x="13670" y="5276"/>
                  <a:pt x="13670" y="4952"/>
                  <a:pt x="13357" y="4752"/>
                </a:cubicBezTo>
                <a:cubicBezTo>
                  <a:pt x="13201" y="4653"/>
                  <a:pt x="12997" y="4603"/>
                  <a:pt x="12792" y="4603"/>
                </a:cubicBezTo>
                <a:close/>
                <a:moveTo>
                  <a:pt x="14827" y="4603"/>
                </a:moveTo>
                <a:cubicBezTo>
                  <a:pt x="14622" y="4603"/>
                  <a:pt x="14418" y="4653"/>
                  <a:pt x="14262" y="4752"/>
                </a:cubicBezTo>
                <a:cubicBezTo>
                  <a:pt x="13949" y="4952"/>
                  <a:pt x="13949" y="5276"/>
                  <a:pt x="14262" y="5476"/>
                </a:cubicBezTo>
                <a:cubicBezTo>
                  <a:pt x="14574" y="5676"/>
                  <a:pt x="15080" y="5676"/>
                  <a:pt x="15392" y="5476"/>
                </a:cubicBezTo>
                <a:cubicBezTo>
                  <a:pt x="15704" y="5276"/>
                  <a:pt x="15704" y="4952"/>
                  <a:pt x="15392" y="4752"/>
                </a:cubicBezTo>
                <a:cubicBezTo>
                  <a:pt x="15236" y="4653"/>
                  <a:pt x="15032" y="4603"/>
                  <a:pt x="14827" y="4603"/>
                </a:cubicBezTo>
                <a:close/>
                <a:moveTo>
                  <a:pt x="6688" y="5832"/>
                </a:moveTo>
                <a:cubicBezTo>
                  <a:pt x="6484" y="5832"/>
                  <a:pt x="6279" y="5882"/>
                  <a:pt x="6123" y="5982"/>
                </a:cubicBezTo>
                <a:cubicBezTo>
                  <a:pt x="5811" y="6181"/>
                  <a:pt x="5811" y="6506"/>
                  <a:pt x="6123" y="6705"/>
                </a:cubicBezTo>
                <a:cubicBezTo>
                  <a:pt x="6436" y="6905"/>
                  <a:pt x="6941" y="6905"/>
                  <a:pt x="7254" y="6705"/>
                </a:cubicBezTo>
                <a:cubicBezTo>
                  <a:pt x="7566" y="6506"/>
                  <a:pt x="7566" y="6181"/>
                  <a:pt x="7254" y="5982"/>
                </a:cubicBezTo>
                <a:cubicBezTo>
                  <a:pt x="7097" y="5882"/>
                  <a:pt x="6893" y="5832"/>
                  <a:pt x="6688" y="5832"/>
                </a:cubicBezTo>
                <a:close/>
                <a:moveTo>
                  <a:pt x="8723" y="5832"/>
                </a:moveTo>
                <a:cubicBezTo>
                  <a:pt x="8672" y="5832"/>
                  <a:pt x="8620" y="5835"/>
                  <a:pt x="8570" y="5841"/>
                </a:cubicBezTo>
                <a:cubicBezTo>
                  <a:pt x="8419" y="5860"/>
                  <a:pt x="8275" y="5907"/>
                  <a:pt x="8158" y="5982"/>
                </a:cubicBezTo>
                <a:cubicBezTo>
                  <a:pt x="7845" y="6181"/>
                  <a:pt x="7845" y="6506"/>
                  <a:pt x="8158" y="6705"/>
                </a:cubicBezTo>
                <a:cubicBezTo>
                  <a:pt x="8314" y="6805"/>
                  <a:pt x="8518" y="6855"/>
                  <a:pt x="8723" y="6855"/>
                </a:cubicBezTo>
                <a:cubicBezTo>
                  <a:pt x="8928" y="6855"/>
                  <a:pt x="9132" y="6805"/>
                  <a:pt x="9288" y="6705"/>
                </a:cubicBezTo>
                <a:cubicBezTo>
                  <a:pt x="9601" y="6506"/>
                  <a:pt x="9601" y="6181"/>
                  <a:pt x="9288" y="5982"/>
                </a:cubicBezTo>
                <a:cubicBezTo>
                  <a:pt x="9132" y="5882"/>
                  <a:pt x="8928" y="5832"/>
                  <a:pt x="8723" y="5832"/>
                </a:cubicBezTo>
                <a:close/>
                <a:moveTo>
                  <a:pt x="10758" y="5832"/>
                </a:moveTo>
                <a:cubicBezTo>
                  <a:pt x="10706" y="5832"/>
                  <a:pt x="10655" y="5835"/>
                  <a:pt x="10605" y="5841"/>
                </a:cubicBezTo>
                <a:cubicBezTo>
                  <a:pt x="10453" y="5860"/>
                  <a:pt x="10310" y="5907"/>
                  <a:pt x="10192" y="5982"/>
                </a:cubicBezTo>
                <a:cubicBezTo>
                  <a:pt x="9880" y="6181"/>
                  <a:pt x="9880" y="6506"/>
                  <a:pt x="10192" y="6705"/>
                </a:cubicBezTo>
                <a:cubicBezTo>
                  <a:pt x="10349" y="6805"/>
                  <a:pt x="10553" y="6855"/>
                  <a:pt x="10758" y="6855"/>
                </a:cubicBezTo>
                <a:cubicBezTo>
                  <a:pt x="10962" y="6855"/>
                  <a:pt x="11167" y="6805"/>
                  <a:pt x="11323" y="6705"/>
                </a:cubicBezTo>
                <a:cubicBezTo>
                  <a:pt x="11635" y="6506"/>
                  <a:pt x="11635" y="6181"/>
                  <a:pt x="11323" y="5982"/>
                </a:cubicBezTo>
                <a:cubicBezTo>
                  <a:pt x="11167" y="5882"/>
                  <a:pt x="10962" y="5832"/>
                  <a:pt x="10758" y="5832"/>
                </a:cubicBezTo>
                <a:close/>
                <a:moveTo>
                  <a:pt x="12792" y="5832"/>
                </a:moveTo>
                <a:cubicBezTo>
                  <a:pt x="12741" y="5832"/>
                  <a:pt x="12690" y="5835"/>
                  <a:pt x="12639" y="5841"/>
                </a:cubicBezTo>
                <a:cubicBezTo>
                  <a:pt x="12488" y="5860"/>
                  <a:pt x="12344" y="5907"/>
                  <a:pt x="12227" y="5982"/>
                </a:cubicBezTo>
                <a:cubicBezTo>
                  <a:pt x="11915" y="6181"/>
                  <a:pt x="11915" y="6506"/>
                  <a:pt x="12227" y="6705"/>
                </a:cubicBezTo>
                <a:cubicBezTo>
                  <a:pt x="12383" y="6805"/>
                  <a:pt x="12588" y="6855"/>
                  <a:pt x="12792" y="6855"/>
                </a:cubicBezTo>
                <a:cubicBezTo>
                  <a:pt x="12997" y="6855"/>
                  <a:pt x="13201" y="6805"/>
                  <a:pt x="13357" y="6705"/>
                </a:cubicBezTo>
                <a:cubicBezTo>
                  <a:pt x="13670" y="6506"/>
                  <a:pt x="13670" y="6181"/>
                  <a:pt x="13357" y="5982"/>
                </a:cubicBezTo>
                <a:cubicBezTo>
                  <a:pt x="13201" y="5882"/>
                  <a:pt x="12997" y="5832"/>
                  <a:pt x="12792" y="5832"/>
                </a:cubicBezTo>
                <a:close/>
                <a:moveTo>
                  <a:pt x="14827" y="5832"/>
                </a:moveTo>
                <a:cubicBezTo>
                  <a:pt x="14776" y="5832"/>
                  <a:pt x="14724" y="5835"/>
                  <a:pt x="14674" y="5841"/>
                </a:cubicBezTo>
                <a:cubicBezTo>
                  <a:pt x="14523" y="5860"/>
                  <a:pt x="14379" y="5907"/>
                  <a:pt x="14262" y="5982"/>
                </a:cubicBezTo>
                <a:cubicBezTo>
                  <a:pt x="13949" y="6181"/>
                  <a:pt x="13949" y="6506"/>
                  <a:pt x="14262" y="6705"/>
                </a:cubicBezTo>
                <a:cubicBezTo>
                  <a:pt x="14418" y="6805"/>
                  <a:pt x="14622" y="6855"/>
                  <a:pt x="14827" y="6855"/>
                </a:cubicBezTo>
                <a:cubicBezTo>
                  <a:pt x="15032" y="6855"/>
                  <a:pt x="15236" y="6805"/>
                  <a:pt x="15392" y="6705"/>
                </a:cubicBezTo>
                <a:cubicBezTo>
                  <a:pt x="15704" y="6506"/>
                  <a:pt x="15704" y="6181"/>
                  <a:pt x="15392" y="5982"/>
                </a:cubicBezTo>
                <a:cubicBezTo>
                  <a:pt x="15236" y="5882"/>
                  <a:pt x="15032" y="5832"/>
                  <a:pt x="14827" y="5832"/>
                </a:cubicBezTo>
                <a:close/>
                <a:moveTo>
                  <a:pt x="6688" y="11941"/>
                </a:moveTo>
                <a:cubicBezTo>
                  <a:pt x="6484" y="11941"/>
                  <a:pt x="6279" y="11991"/>
                  <a:pt x="6123" y="12091"/>
                </a:cubicBezTo>
                <a:cubicBezTo>
                  <a:pt x="5811" y="12291"/>
                  <a:pt x="5811" y="12615"/>
                  <a:pt x="6123" y="12815"/>
                </a:cubicBezTo>
                <a:cubicBezTo>
                  <a:pt x="6436" y="13015"/>
                  <a:pt x="6941" y="13015"/>
                  <a:pt x="7254" y="12815"/>
                </a:cubicBezTo>
                <a:cubicBezTo>
                  <a:pt x="7566" y="12615"/>
                  <a:pt x="7566" y="12291"/>
                  <a:pt x="7254" y="12091"/>
                </a:cubicBezTo>
                <a:cubicBezTo>
                  <a:pt x="7097" y="11991"/>
                  <a:pt x="6893" y="11941"/>
                  <a:pt x="6688" y="11941"/>
                </a:cubicBezTo>
                <a:close/>
                <a:moveTo>
                  <a:pt x="8723" y="11941"/>
                </a:moveTo>
                <a:cubicBezTo>
                  <a:pt x="8518" y="11941"/>
                  <a:pt x="8314" y="11991"/>
                  <a:pt x="8158" y="12091"/>
                </a:cubicBezTo>
                <a:cubicBezTo>
                  <a:pt x="7845" y="12291"/>
                  <a:pt x="7845" y="12615"/>
                  <a:pt x="8158" y="12815"/>
                </a:cubicBezTo>
                <a:cubicBezTo>
                  <a:pt x="8470" y="13015"/>
                  <a:pt x="8976" y="13015"/>
                  <a:pt x="9288" y="12815"/>
                </a:cubicBezTo>
                <a:cubicBezTo>
                  <a:pt x="9601" y="12615"/>
                  <a:pt x="9601" y="12291"/>
                  <a:pt x="9288" y="12091"/>
                </a:cubicBezTo>
                <a:cubicBezTo>
                  <a:pt x="9132" y="11991"/>
                  <a:pt x="8928" y="11941"/>
                  <a:pt x="8723" y="11941"/>
                </a:cubicBezTo>
                <a:close/>
                <a:moveTo>
                  <a:pt x="10758" y="11941"/>
                </a:moveTo>
                <a:cubicBezTo>
                  <a:pt x="10553" y="11941"/>
                  <a:pt x="10349" y="11991"/>
                  <a:pt x="10192" y="12091"/>
                </a:cubicBezTo>
                <a:cubicBezTo>
                  <a:pt x="9880" y="12291"/>
                  <a:pt x="9880" y="12615"/>
                  <a:pt x="10192" y="12815"/>
                </a:cubicBezTo>
                <a:cubicBezTo>
                  <a:pt x="10505" y="13015"/>
                  <a:pt x="11010" y="13015"/>
                  <a:pt x="11323" y="12815"/>
                </a:cubicBezTo>
                <a:cubicBezTo>
                  <a:pt x="11635" y="12615"/>
                  <a:pt x="11635" y="12291"/>
                  <a:pt x="11323" y="12091"/>
                </a:cubicBezTo>
                <a:cubicBezTo>
                  <a:pt x="11167" y="11991"/>
                  <a:pt x="10962" y="11941"/>
                  <a:pt x="10758" y="11941"/>
                </a:cubicBezTo>
                <a:close/>
                <a:moveTo>
                  <a:pt x="12792" y="11941"/>
                </a:moveTo>
                <a:cubicBezTo>
                  <a:pt x="12588" y="11941"/>
                  <a:pt x="12383" y="11991"/>
                  <a:pt x="12227" y="12091"/>
                </a:cubicBezTo>
                <a:cubicBezTo>
                  <a:pt x="11915" y="12291"/>
                  <a:pt x="11915" y="12615"/>
                  <a:pt x="12227" y="12815"/>
                </a:cubicBezTo>
                <a:cubicBezTo>
                  <a:pt x="12539" y="13015"/>
                  <a:pt x="13045" y="13015"/>
                  <a:pt x="13357" y="12815"/>
                </a:cubicBezTo>
                <a:cubicBezTo>
                  <a:pt x="13670" y="12615"/>
                  <a:pt x="13670" y="12291"/>
                  <a:pt x="13357" y="12091"/>
                </a:cubicBezTo>
                <a:cubicBezTo>
                  <a:pt x="13201" y="11991"/>
                  <a:pt x="12997" y="11941"/>
                  <a:pt x="12792" y="11941"/>
                </a:cubicBezTo>
                <a:close/>
                <a:moveTo>
                  <a:pt x="14827" y="11941"/>
                </a:moveTo>
                <a:cubicBezTo>
                  <a:pt x="14622" y="11941"/>
                  <a:pt x="14418" y="11991"/>
                  <a:pt x="14262" y="12091"/>
                </a:cubicBezTo>
                <a:cubicBezTo>
                  <a:pt x="13949" y="12291"/>
                  <a:pt x="13949" y="12615"/>
                  <a:pt x="14262" y="12815"/>
                </a:cubicBezTo>
                <a:cubicBezTo>
                  <a:pt x="14574" y="13015"/>
                  <a:pt x="15080" y="13015"/>
                  <a:pt x="15392" y="12815"/>
                </a:cubicBezTo>
                <a:cubicBezTo>
                  <a:pt x="15704" y="12615"/>
                  <a:pt x="15704" y="12291"/>
                  <a:pt x="15392" y="12091"/>
                </a:cubicBezTo>
                <a:cubicBezTo>
                  <a:pt x="15236" y="11991"/>
                  <a:pt x="15032" y="11941"/>
                  <a:pt x="14827" y="11941"/>
                </a:cubicBezTo>
                <a:close/>
                <a:moveTo>
                  <a:pt x="6688" y="13158"/>
                </a:moveTo>
                <a:cubicBezTo>
                  <a:pt x="6484" y="13158"/>
                  <a:pt x="6279" y="13208"/>
                  <a:pt x="6123" y="13308"/>
                </a:cubicBezTo>
                <a:cubicBezTo>
                  <a:pt x="5811" y="13508"/>
                  <a:pt x="5811" y="13832"/>
                  <a:pt x="6123" y="14032"/>
                </a:cubicBezTo>
                <a:cubicBezTo>
                  <a:pt x="6436" y="14232"/>
                  <a:pt x="6941" y="14232"/>
                  <a:pt x="7254" y="14032"/>
                </a:cubicBezTo>
                <a:cubicBezTo>
                  <a:pt x="7566" y="13832"/>
                  <a:pt x="7566" y="13508"/>
                  <a:pt x="7254" y="13308"/>
                </a:cubicBezTo>
                <a:cubicBezTo>
                  <a:pt x="7097" y="13208"/>
                  <a:pt x="6893" y="13158"/>
                  <a:pt x="6688" y="13158"/>
                </a:cubicBezTo>
                <a:close/>
                <a:moveTo>
                  <a:pt x="8723" y="13158"/>
                </a:moveTo>
                <a:cubicBezTo>
                  <a:pt x="8518" y="13158"/>
                  <a:pt x="8314" y="13208"/>
                  <a:pt x="8158" y="13308"/>
                </a:cubicBezTo>
                <a:cubicBezTo>
                  <a:pt x="7845" y="13508"/>
                  <a:pt x="7845" y="13832"/>
                  <a:pt x="8158" y="14032"/>
                </a:cubicBezTo>
                <a:cubicBezTo>
                  <a:pt x="8470" y="14232"/>
                  <a:pt x="8976" y="14232"/>
                  <a:pt x="9288" y="14032"/>
                </a:cubicBezTo>
                <a:cubicBezTo>
                  <a:pt x="9601" y="13832"/>
                  <a:pt x="9601" y="13508"/>
                  <a:pt x="9288" y="13308"/>
                </a:cubicBezTo>
                <a:cubicBezTo>
                  <a:pt x="9132" y="13208"/>
                  <a:pt x="8928" y="13158"/>
                  <a:pt x="8723" y="13158"/>
                </a:cubicBezTo>
                <a:close/>
                <a:moveTo>
                  <a:pt x="10758" y="13158"/>
                </a:moveTo>
                <a:cubicBezTo>
                  <a:pt x="10553" y="13158"/>
                  <a:pt x="10349" y="13208"/>
                  <a:pt x="10192" y="13308"/>
                </a:cubicBezTo>
                <a:cubicBezTo>
                  <a:pt x="9880" y="13508"/>
                  <a:pt x="9880" y="13832"/>
                  <a:pt x="10192" y="14032"/>
                </a:cubicBezTo>
                <a:cubicBezTo>
                  <a:pt x="10505" y="14232"/>
                  <a:pt x="11010" y="14232"/>
                  <a:pt x="11323" y="14032"/>
                </a:cubicBezTo>
                <a:cubicBezTo>
                  <a:pt x="11635" y="13832"/>
                  <a:pt x="11635" y="13508"/>
                  <a:pt x="11323" y="13308"/>
                </a:cubicBezTo>
                <a:cubicBezTo>
                  <a:pt x="11167" y="13208"/>
                  <a:pt x="10962" y="13158"/>
                  <a:pt x="10758" y="13158"/>
                </a:cubicBezTo>
                <a:close/>
                <a:moveTo>
                  <a:pt x="14827" y="13158"/>
                </a:moveTo>
                <a:cubicBezTo>
                  <a:pt x="14622" y="13158"/>
                  <a:pt x="14418" y="13208"/>
                  <a:pt x="14262" y="13308"/>
                </a:cubicBezTo>
                <a:cubicBezTo>
                  <a:pt x="13949" y="13508"/>
                  <a:pt x="13949" y="13832"/>
                  <a:pt x="14262" y="14032"/>
                </a:cubicBezTo>
                <a:cubicBezTo>
                  <a:pt x="14574" y="14232"/>
                  <a:pt x="15080" y="14232"/>
                  <a:pt x="15392" y="14032"/>
                </a:cubicBezTo>
                <a:cubicBezTo>
                  <a:pt x="15704" y="13832"/>
                  <a:pt x="15704" y="13508"/>
                  <a:pt x="15392" y="13308"/>
                </a:cubicBezTo>
                <a:cubicBezTo>
                  <a:pt x="15236" y="13208"/>
                  <a:pt x="15032" y="13158"/>
                  <a:pt x="14827" y="13158"/>
                </a:cubicBezTo>
                <a:close/>
                <a:moveTo>
                  <a:pt x="12792" y="13170"/>
                </a:moveTo>
                <a:cubicBezTo>
                  <a:pt x="12588" y="13170"/>
                  <a:pt x="12383" y="13220"/>
                  <a:pt x="12227" y="13320"/>
                </a:cubicBezTo>
                <a:cubicBezTo>
                  <a:pt x="11915" y="13520"/>
                  <a:pt x="11915" y="13844"/>
                  <a:pt x="12227" y="14044"/>
                </a:cubicBezTo>
                <a:cubicBezTo>
                  <a:pt x="12539" y="14244"/>
                  <a:pt x="13045" y="14244"/>
                  <a:pt x="13357" y="14044"/>
                </a:cubicBezTo>
                <a:cubicBezTo>
                  <a:pt x="13670" y="13844"/>
                  <a:pt x="13670" y="13520"/>
                  <a:pt x="13357" y="13320"/>
                </a:cubicBezTo>
                <a:cubicBezTo>
                  <a:pt x="13201" y="13220"/>
                  <a:pt x="12997" y="13170"/>
                  <a:pt x="12792" y="13170"/>
                </a:cubicBezTo>
                <a:close/>
                <a:moveTo>
                  <a:pt x="6688" y="14376"/>
                </a:moveTo>
                <a:cubicBezTo>
                  <a:pt x="6484" y="14376"/>
                  <a:pt x="6279" y="14425"/>
                  <a:pt x="6123" y="14525"/>
                </a:cubicBezTo>
                <a:cubicBezTo>
                  <a:pt x="5811" y="14725"/>
                  <a:pt x="5811" y="15049"/>
                  <a:pt x="6123" y="15249"/>
                </a:cubicBezTo>
                <a:cubicBezTo>
                  <a:pt x="6436" y="15449"/>
                  <a:pt x="6941" y="15449"/>
                  <a:pt x="7254" y="15249"/>
                </a:cubicBezTo>
                <a:cubicBezTo>
                  <a:pt x="7566" y="15049"/>
                  <a:pt x="7566" y="14725"/>
                  <a:pt x="7254" y="14525"/>
                </a:cubicBezTo>
                <a:cubicBezTo>
                  <a:pt x="7097" y="14425"/>
                  <a:pt x="6893" y="14376"/>
                  <a:pt x="6688" y="14376"/>
                </a:cubicBezTo>
                <a:close/>
                <a:moveTo>
                  <a:pt x="8723" y="14376"/>
                </a:moveTo>
                <a:cubicBezTo>
                  <a:pt x="8518" y="14376"/>
                  <a:pt x="8314" y="14425"/>
                  <a:pt x="8158" y="14525"/>
                </a:cubicBezTo>
                <a:cubicBezTo>
                  <a:pt x="7845" y="14725"/>
                  <a:pt x="7845" y="15049"/>
                  <a:pt x="8158" y="15249"/>
                </a:cubicBezTo>
                <a:cubicBezTo>
                  <a:pt x="8470" y="15449"/>
                  <a:pt x="8976" y="15449"/>
                  <a:pt x="9288" y="15249"/>
                </a:cubicBezTo>
                <a:cubicBezTo>
                  <a:pt x="9601" y="15049"/>
                  <a:pt x="9601" y="14725"/>
                  <a:pt x="9288" y="14525"/>
                </a:cubicBezTo>
                <a:cubicBezTo>
                  <a:pt x="9132" y="14425"/>
                  <a:pt x="8928" y="14376"/>
                  <a:pt x="8723" y="14376"/>
                </a:cubicBezTo>
                <a:close/>
                <a:moveTo>
                  <a:pt x="10758" y="14376"/>
                </a:moveTo>
                <a:cubicBezTo>
                  <a:pt x="10553" y="14376"/>
                  <a:pt x="10349" y="14425"/>
                  <a:pt x="10192" y="14525"/>
                </a:cubicBezTo>
                <a:cubicBezTo>
                  <a:pt x="9880" y="14725"/>
                  <a:pt x="9880" y="15049"/>
                  <a:pt x="10192" y="15249"/>
                </a:cubicBezTo>
                <a:cubicBezTo>
                  <a:pt x="10505" y="15449"/>
                  <a:pt x="11010" y="15449"/>
                  <a:pt x="11323" y="15249"/>
                </a:cubicBezTo>
                <a:cubicBezTo>
                  <a:pt x="11635" y="15049"/>
                  <a:pt x="11635" y="14725"/>
                  <a:pt x="11323" y="14525"/>
                </a:cubicBezTo>
                <a:cubicBezTo>
                  <a:pt x="11167" y="14425"/>
                  <a:pt x="10962" y="14376"/>
                  <a:pt x="10758" y="14376"/>
                </a:cubicBezTo>
                <a:close/>
                <a:moveTo>
                  <a:pt x="12792" y="14376"/>
                </a:moveTo>
                <a:cubicBezTo>
                  <a:pt x="12588" y="14376"/>
                  <a:pt x="12383" y="14425"/>
                  <a:pt x="12227" y="14525"/>
                </a:cubicBezTo>
                <a:cubicBezTo>
                  <a:pt x="11915" y="14725"/>
                  <a:pt x="11915" y="15049"/>
                  <a:pt x="12227" y="15249"/>
                </a:cubicBezTo>
                <a:cubicBezTo>
                  <a:pt x="12539" y="15449"/>
                  <a:pt x="13045" y="15449"/>
                  <a:pt x="13357" y="15249"/>
                </a:cubicBezTo>
                <a:cubicBezTo>
                  <a:pt x="13670" y="15049"/>
                  <a:pt x="13670" y="14725"/>
                  <a:pt x="13357" y="14525"/>
                </a:cubicBezTo>
                <a:cubicBezTo>
                  <a:pt x="13201" y="14425"/>
                  <a:pt x="12997" y="14376"/>
                  <a:pt x="12792" y="14376"/>
                </a:cubicBezTo>
                <a:close/>
                <a:moveTo>
                  <a:pt x="14827" y="14376"/>
                </a:moveTo>
                <a:cubicBezTo>
                  <a:pt x="14622" y="14376"/>
                  <a:pt x="14418" y="14425"/>
                  <a:pt x="14262" y="14525"/>
                </a:cubicBezTo>
                <a:cubicBezTo>
                  <a:pt x="13949" y="14725"/>
                  <a:pt x="13949" y="15049"/>
                  <a:pt x="14262" y="15249"/>
                </a:cubicBezTo>
                <a:cubicBezTo>
                  <a:pt x="14574" y="15449"/>
                  <a:pt x="15080" y="15449"/>
                  <a:pt x="15392" y="15249"/>
                </a:cubicBezTo>
                <a:cubicBezTo>
                  <a:pt x="15704" y="15049"/>
                  <a:pt x="15704" y="14725"/>
                  <a:pt x="15392" y="14525"/>
                </a:cubicBezTo>
                <a:cubicBezTo>
                  <a:pt x="15236" y="14425"/>
                  <a:pt x="15032" y="14376"/>
                  <a:pt x="14827" y="14376"/>
                </a:cubicBezTo>
                <a:close/>
                <a:moveTo>
                  <a:pt x="4673" y="14441"/>
                </a:moveTo>
                <a:cubicBezTo>
                  <a:pt x="4494" y="14441"/>
                  <a:pt x="4315" y="14485"/>
                  <a:pt x="4179" y="14572"/>
                </a:cubicBezTo>
                <a:cubicBezTo>
                  <a:pt x="3907" y="14746"/>
                  <a:pt x="3907" y="15029"/>
                  <a:pt x="4179" y="15203"/>
                </a:cubicBezTo>
                <a:cubicBezTo>
                  <a:pt x="4452" y="15378"/>
                  <a:pt x="4893" y="15378"/>
                  <a:pt x="5166" y="15203"/>
                </a:cubicBezTo>
                <a:cubicBezTo>
                  <a:pt x="5438" y="15029"/>
                  <a:pt x="5438" y="14746"/>
                  <a:pt x="5166" y="14572"/>
                </a:cubicBezTo>
                <a:cubicBezTo>
                  <a:pt x="5030" y="14485"/>
                  <a:pt x="4851" y="14441"/>
                  <a:pt x="4673" y="14441"/>
                </a:cubicBezTo>
                <a:close/>
                <a:moveTo>
                  <a:pt x="16861" y="14441"/>
                </a:moveTo>
                <a:cubicBezTo>
                  <a:pt x="16683" y="14441"/>
                  <a:pt x="16504" y="14485"/>
                  <a:pt x="16368" y="14572"/>
                </a:cubicBezTo>
                <a:cubicBezTo>
                  <a:pt x="16096" y="14746"/>
                  <a:pt x="16096" y="15029"/>
                  <a:pt x="16368" y="15203"/>
                </a:cubicBezTo>
                <a:cubicBezTo>
                  <a:pt x="16641" y="15378"/>
                  <a:pt x="17082" y="15378"/>
                  <a:pt x="17355" y="15203"/>
                </a:cubicBezTo>
                <a:cubicBezTo>
                  <a:pt x="17627" y="15029"/>
                  <a:pt x="17627" y="14746"/>
                  <a:pt x="17355" y="14572"/>
                </a:cubicBezTo>
                <a:cubicBezTo>
                  <a:pt x="17219" y="14485"/>
                  <a:pt x="17040" y="14441"/>
                  <a:pt x="16861" y="14441"/>
                </a:cubicBezTo>
                <a:close/>
                <a:moveTo>
                  <a:pt x="2657" y="14489"/>
                </a:moveTo>
                <a:cubicBezTo>
                  <a:pt x="2498" y="14489"/>
                  <a:pt x="2338" y="14528"/>
                  <a:pt x="2216" y="14606"/>
                </a:cubicBezTo>
                <a:cubicBezTo>
                  <a:pt x="1973" y="14761"/>
                  <a:pt x="1973" y="15013"/>
                  <a:pt x="2216" y="15169"/>
                </a:cubicBezTo>
                <a:cubicBezTo>
                  <a:pt x="2459" y="15324"/>
                  <a:pt x="2854" y="15324"/>
                  <a:pt x="3097" y="15169"/>
                </a:cubicBezTo>
                <a:cubicBezTo>
                  <a:pt x="3340" y="15013"/>
                  <a:pt x="3340" y="14761"/>
                  <a:pt x="3097" y="14606"/>
                </a:cubicBezTo>
                <a:cubicBezTo>
                  <a:pt x="2976" y="14528"/>
                  <a:pt x="2816" y="14489"/>
                  <a:pt x="2657" y="14489"/>
                </a:cubicBezTo>
                <a:close/>
                <a:moveTo>
                  <a:pt x="18858" y="14489"/>
                </a:moveTo>
                <a:cubicBezTo>
                  <a:pt x="18699" y="14489"/>
                  <a:pt x="18540" y="14528"/>
                  <a:pt x="18418" y="14606"/>
                </a:cubicBezTo>
                <a:cubicBezTo>
                  <a:pt x="18175" y="14761"/>
                  <a:pt x="18175" y="15013"/>
                  <a:pt x="18418" y="15169"/>
                </a:cubicBezTo>
                <a:cubicBezTo>
                  <a:pt x="18661" y="15324"/>
                  <a:pt x="19056" y="15324"/>
                  <a:pt x="19299" y="15169"/>
                </a:cubicBezTo>
                <a:cubicBezTo>
                  <a:pt x="19542" y="15013"/>
                  <a:pt x="19542" y="14761"/>
                  <a:pt x="19299" y="14606"/>
                </a:cubicBezTo>
                <a:cubicBezTo>
                  <a:pt x="19177" y="14528"/>
                  <a:pt x="19018" y="14489"/>
                  <a:pt x="18858" y="14489"/>
                </a:cubicBezTo>
                <a:close/>
                <a:moveTo>
                  <a:pt x="544" y="14540"/>
                </a:moveTo>
                <a:cubicBezTo>
                  <a:pt x="405" y="14540"/>
                  <a:pt x="266" y="14573"/>
                  <a:pt x="159" y="14641"/>
                </a:cubicBezTo>
                <a:cubicBezTo>
                  <a:pt x="-53" y="14777"/>
                  <a:pt x="-53" y="14998"/>
                  <a:pt x="159" y="15134"/>
                </a:cubicBezTo>
                <a:cubicBezTo>
                  <a:pt x="372" y="15270"/>
                  <a:pt x="716" y="15270"/>
                  <a:pt x="928" y="15134"/>
                </a:cubicBezTo>
                <a:cubicBezTo>
                  <a:pt x="1141" y="14998"/>
                  <a:pt x="1141" y="14777"/>
                  <a:pt x="928" y="14641"/>
                </a:cubicBezTo>
                <a:cubicBezTo>
                  <a:pt x="822" y="14573"/>
                  <a:pt x="684" y="14540"/>
                  <a:pt x="544" y="14540"/>
                </a:cubicBezTo>
                <a:close/>
                <a:moveTo>
                  <a:pt x="20950" y="14540"/>
                </a:moveTo>
                <a:cubicBezTo>
                  <a:pt x="20810" y="14540"/>
                  <a:pt x="20671" y="14573"/>
                  <a:pt x="20565" y="14641"/>
                </a:cubicBezTo>
                <a:cubicBezTo>
                  <a:pt x="20352" y="14777"/>
                  <a:pt x="20352" y="14998"/>
                  <a:pt x="20565" y="15134"/>
                </a:cubicBezTo>
                <a:cubicBezTo>
                  <a:pt x="20777" y="15270"/>
                  <a:pt x="21122" y="15270"/>
                  <a:pt x="21335" y="15134"/>
                </a:cubicBezTo>
                <a:cubicBezTo>
                  <a:pt x="21547" y="14998"/>
                  <a:pt x="21547" y="14777"/>
                  <a:pt x="21335" y="14641"/>
                </a:cubicBezTo>
                <a:cubicBezTo>
                  <a:pt x="21228" y="14573"/>
                  <a:pt x="21089" y="14540"/>
                  <a:pt x="20950" y="14540"/>
                </a:cubicBezTo>
                <a:close/>
                <a:moveTo>
                  <a:pt x="6688" y="15593"/>
                </a:moveTo>
                <a:cubicBezTo>
                  <a:pt x="6484" y="15593"/>
                  <a:pt x="6279" y="15643"/>
                  <a:pt x="6123" y="15742"/>
                </a:cubicBezTo>
                <a:cubicBezTo>
                  <a:pt x="5811" y="15942"/>
                  <a:pt x="5811" y="16266"/>
                  <a:pt x="6123" y="16466"/>
                </a:cubicBezTo>
                <a:cubicBezTo>
                  <a:pt x="6436" y="16666"/>
                  <a:pt x="6941" y="16666"/>
                  <a:pt x="7254" y="16466"/>
                </a:cubicBezTo>
                <a:cubicBezTo>
                  <a:pt x="7566" y="16266"/>
                  <a:pt x="7566" y="15942"/>
                  <a:pt x="7254" y="15742"/>
                </a:cubicBezTo>
                <a:cubicBezTo>
                  <a:pt x="7097" y="15643"/>
                  <a:pt x="6893" y="15593"/>
                  <a:pt x="6688" y="15593"/>
                </a:cubicBezTo>
                <a:close/>
                <a:moveTo>
                  <a:pt x="8723" y="15593"/>
                </a:moveTo>
                <a:cubicBezTo>
                  <a:pt x="8518" y="15593"/>
                  <a:pt x="8314" y="15643"/>
                  <a:pt x="8158" y="15742"/>
                </a:cubicBezTo>
                <a:cubicBezTo>
                  <a:pt x="7845" y="15942"/>
                  <a:pt x="7845" y="16266"/>
                  <a:pt x="8158" y="16466"/>
                </a:cubicBezTo>
                <a:cubicBezTo>
                  <a:pt x="8470" y="16666"/>
                  <a:pt x="8976" y="16666"/>
                  <a:pt x="9288" y="16466"/>
                </a:cubicBezTo>
                <a:cubicBezTo>
                  <a:pt x="9601" y="16266"/>
                  <a:pt x="9601" y="15942"/>
                  <a:pt x="9288" y="15742"/>
                </a:cubicBezTo>
                <a:cubicBezTo>
                  <a:pt x="9132" y="15643"/>
                  <a:pt x="8928" y="15593"/>
                  <a:pt x="8723" y="15593"/>
                </a:cubicBezTo>
                <a:close/>
                <a:moveTo>
                  <a:pt x="10758" y="15593"/>
                </a:moveTo>
                <a:cubicBezTo>
                  <a:pt x="10553" y="15593"/>
                  <a:pt x="10349" y="15643"/>
                  <a:pt x="10192" y="15742"/>
                </a:cubicBezTo>
                <a:cubicBezTo>
                  <a:pt x="9880" y="15942"/>
                  <a:pt x="9880" y="16266"/>
                  <a:pt x="10192" y="16466"/>
                </a:cubicBezTo>
                <a:cubicBezTo>
                  <a:pt x="10505" y="16666"/>
                  <a:pt x="11010" y="16666"/>
                  <a:pt x="11323" y="16466"/>
                </a:cubicBezTo>
                <a:cubicBezTo>
                  <a:pt x="11635" y="16266"/>
                  <a:pt x="11635" y="15942"/>
                  <a:pt x="11323" y="15742"/>
                </a:cubicBezTo>
                <a:cubicBezTo>
                  <a:pt x="11167" y="15643"/>
                  <a:pt x="10962" y="15593"/>
                  <a:pt x="10758" y="15593"/>
                </a:cubicBezTo>
                <a:close/>
                <a:moveTo>
                  <a:pt x="12792" y="15593"/>
                </a:moveTo>
                <a:cubicBezTo>
                  <a:pt x="12588" y="15593"/>
                  <a:pt x="12383" y="15643"/>
                  <a:pt x="12227" y="15742"/>
                </a:cubicBezTo>
                <a:cubicBezTo>
                  <a:pt x="11915" y="15942"/>
                  <a:pt x="11915" y="16266"/>
                  <a:pt x="12227" y="16466"/>
                </a:cubicBezTo>
                <a:cubicBezTo>
                  <a:pt x="12539" y="16666"/>
                  <a:pt x="13045" y="16666"/>
                  <a:pt x="13357" y="16466"/>
                </a:cubicBezTo>
                <a:cubicBezTo>
                  <a:pt x="13670" y="16266"/>
                  <a:pt x="13670" y="15942"/>
                  <a:pt x="13357" y="15742"/>
                </a:cubicBezTo>
                <a:cubicBezTo>
                  <a:pt x="13201" y="15643"/>
                  <a:pt x="12997" y="15593"/>
                  <a:pt x="12792" y="15593"/>
                </a:cubicBezTo>
                <a:close/>
                <a:moveTo>
                  <a:pt x="14827" y="15593"/>
                </a:moveTo>
                <a:cubicBezTo>
                  <a:pt x="14622" y="15593"/>
                  <a:pt x="14418" y="15643"/>
                  <a:pt x="14262" y="15742"/>
                </a:cubicBezTo>
                <a:cubicBezTo>
                  <a:pt x="13949" y="15942"/>
                  <a:pt x="13949" y="16266"/>
                  <a:pt x="14262" y="16466"/>
                </a:cubicBezTo>
                <a:cubicBezTo>
                  <a:pt x="14574" y="16666"/>
                  <a:pt x="15080" y="16666"/>
                  <a:pt x="15392" y="16466"/>
                </a:cubicBezTo>
                <a:cubicBezTo>
                  <a:pt x="15704" y="16266"/>
                  <a:pt x="15704" y="15942"/>
                  <a:pt x="15392" y="15742"/>
                </a:cubicBezTo>
                <a:cubicBezTo>
                  <a:pt x="15236" y="15643"/>
                  <a:pt x="15032" y="15593"/>
                  <a:pt x="14827" y="15593"/>
                </a:cubicBezTo>
                <a:close/>
                <a:moveTo>
                  <a:pt x="4673" y="15658"/>
                </a:moveTo>
                <a:cubicBezTo>
                  <a:pt x="4494" y="15658"/>
                  <a:pt x="4315" y="15702"/>
                  <a:pt x="4179" y="15789"/>
                </a:cubicBezTo>
                <a:cubicBezTo>
                  <a:pt x="3907" y="15963"/>
                  <a:pt x="3907" y="16246"/>
                  <a:pt x="4179" y="16420"/>
                </a:cubicBezTo>
                <a:cubicBezTo>
                  <a:pt x="4452" y="16595"/>
                  <a:pt x="4893" y="16595"/>
                  <a:pt x="5166" y="16420"/>
                </a:cubicBezTo>
                <a:cubicBezTo>
                  <a:pt x="5438" y="16246"/>
                  <a:pt x="5438" y="15963"/>
                  <a:pt x="5166" y="15789"/>
                </a:cubicBezTo>
                <a:cubicBezTo>
                  <a:pt x="5030" y="15702"/>
                  <a:pt x="4851" y="15658"/>
                  <a:pt x="4673" y="15658"/>
                </a:cubicBezTo>
                <a:close/>
                <a:moveTo>
                  <a:pt x="16861" y="15658"/>
                </a:moveTo>
                <a:cubicBezTo>
                  <a:pt x="16683" y="15658"/>
                  <a:pt x="16504" y="15702"/>
                  <a:pt x="16368" y="15789"/>
                </a:cubicBezTo>
                <a:cubicBezTo>
                  <a:pt x="16096" y="15963"/>
                  <a:pt x="16096" y="16246"/>
                  <a:pt x="16368" y="16420"/>
                </a:cubicBezTo>
                <a:cubicBezTo>
                  <a:pt x="16641" y="16595"/>
                  <a:pt x="17082" y="16595"/>
                  <a:pt x="17355" y="16420"/>
                </a:cubicBezTo>
                <a:cubicBezTo>
                  <a:pt x="17627" y="16246"/>
                  <a:pt x="17627" y="15963"/>
                  <a:pt x="17355" y="15789"/>
                </a:cubicBezTo>
                <a:cubicBezTo>
                  <a:pt x="17219" y="15702"/>
                  <a:pt x="17040" y="15658"/>
                  <a:pt x="16861" y="15658"/>
                </a:cubicBezTo>
                <a:close/>
                <a:moveTo>
                  <a:pt x="2646" y="15706"/>
                </a:moveTo>
                <a:cubicBezTo>
                  <a:pt x="2487" y="15706"/>
                  <a:pt x="2327" y="15745"/>
                  <a:pt x="2206" y="15823"/>
                </a:cubicBezTo>
                <a:cubicBezTo>
                  <a:pt x="1963" y="15978"/>
                  <a:pt x="1963" y="16230"/>
                  <a:pt x="2206" y="16386"/>
                </a:cubicBezTo>
                <a:cubicBezTo>
                  <a:pt x="2329" y="16464"/>
                  <a:pt x="2491" y="16503"/>
                  <a:pt x="2652" y="16502"/>
                </a:cubicBezTo>
                <a:cubicBezTo>
                  <a:pt x="2813" y="16503"/>
                  <a:pt x="2974" y="16464"/>
                  <a:pt x="3097" y="16386"/>
                </a:cubicBezTo>
                <a:cubicBezTo>
                  <a:pt x="3340" y="16230"/>
                  <a:pt x="3340" y="15978"/>
                  <a:pt x="3097" y="15823"/>
                </a:cubicBezTo>
                <a:cubicBezTo>
                  <a:pt x="2974" y="15745"/>
                  <a:pt x="2813" y="15706"/>
                  <a:pt x="2652" y="15706"/>
                </a:cubicBezTo>
                <a:cubicBezTo>
                  <a:pt x="2650" y="15706"/>
                  <a:pt x="2648" y="15706"/>
                  <a:pt x="2646" y="15706"/>
                </a:cubicBezTo>
                <a:close/>
                <a:moveTo>
                  <a:pt x="18858" y="15706"/>
                </a:moveTo>
                <a:cubicBezTo>
                  <a:pt x="18699" y="15706"/>
                  <a:pt x="18540" y="15745"/>
                  <a:pt x="18418" y="15823"/>
                </a:cubicBezTo>
                <a:cubicBezTo>
                  <a:pt x="18175" y="15978"/>
                  <a:pt x="18175" y="16230"/>
                  <a:pt x="18418" y="16386"/>
                </a:cubicBezTo>
                <a:cubicBezTo>
                  <a:pt x="18661" y="16541"/>
                  <a:pt x="19056" y="16541"/>
                  <a:pt x="19299" y="16386"/>
                </a:cubicBezTo>
                <a:cubicBezTo>
                  <a:pt x="19542" y="16230"/>
                  <a:pt x="19542" y="15978"/>
                  <a:pt x="19299" y="15823"/>
                </a:cubicBezTo>
                <a:cubicBezTo>
                  <a:pt x="19177" y="15745"/>
                  <a:pt x="19018" y="15706"/>
                  <a:pt x="18858" y="15706"/>
                </a:cubicBezTo>
                <a:close/>
                <a:moveTo>
                  <a:pt x="6678" y="16810"/>
                </a:moveTo>
                <a:cubicBezTo>
                  <a:pt x="6473" y="16810"/>
                  <a:pt x="6268" y="16860"/>
                  <a:pt x="6111" y="16960"/>
                </a:cubicBezTo>
                <a:cubicBezTo>
                  <a:pt x="5799" y="17159"/>
                  <a:pt x="5799" y="17484"/>
                  <a:pt x="6111" y="17683"/>
                </a:cubicBezTo>
                <a:cubicBezTo>
                  <a:pt x="6424" y="17883"/>
                  <a:pt x="6931" y="17883"/>
                  <a:pt x="7243" y="17683"/>
                </a:cubicBezTo>
                <a:cubicBezTo>
                  <a:pt x="7555" y="17484"/>
                  <a:pt x="7555" y="17159"/>
                  <a:pt x="7243" y="16960"/>
                </a:cubicBezTo>
                <a:cubicBezTo>
                  <a:pt x="7087" y="16860"/>
                  <a:pt x="6882" y="16810"/>
                  <a:pt x="6678" y="16810"/>
                </a:cubicBezTo>
                <a:close/>
                <a:moveTo>
                  <a:pt x="8712" y="16810"/>
                </a:moveTo>
                <a:cubicBezTo>
                  <a:pt x="8508" y="16810"/>
                  <a:pt x="8302" y="16860"/>
                  <a:pt x="8146" y="16960"/>
                </a:cubicBezTo>
                <a:cubicBezTo>
                  <a:pt x="7834" y="17159"/>
                  <a:pt x="7834" y="17484"/>
                  <a:pt x="8146" y="17683"/>
                </a:cubicBezTo>
                <a:cubicBezTo>
                  <a:pt x="8458" y="17883"/>
                  <a:pt x="8965" y="17883"/>
                  <a:pt x="9278" y="17683"/>
                </a:cubicBezTo>
                <a:cubicBezTo>
                  <a:pt x="9590" y="17484"/>
                  <a:pt x="9590" y="17159"/>
                  <a:pt x="9278" y="16960"/>
                </a:cubicBezTo>
                <a:cubicBezTo>
                  <a:pt x="9121" y="16860"/>
                  <a:pt x="8917" y="16810"/>
                  <a:pt x="8712" y="16810"/>
                </a:cubicBezTo>
                <a:close/>
                <a:moveTo>
                  <a:pt x="10747" y="16810"/>
                </a:moveTo>
                <a:cubicBezTo>
                  <a:pt x="10542" y="16810"/>
                  <a:pt x="10337" y="16860"/>
                  <a:pt x="10181" y="16960"/>
                </a:cubicBezTo>
                <a:cubicBezTo>
                  <a:pt x="9868" y="17159"/>
                  <a:pt x="9868" y="17484"/>
                  <a:pt x="10181" y="17683"/>
                </a:cubicBezTo>
                <a:cubicBezTo>
                  <a:pt x="10493" y="17883"/>
                  <a:pt x="11000" y="17883"/>
                  <a:pt x="11312" y="17683"/>
                </a:cubicBezTo>
                <a:cubicBezTo>
                  <a:pt x="11625" y="17484"/>
                  <a:pt x="11625" y="17159"/>
                  <a:pt x="11312" y="16960"/>
                </a:cubicBezTo>
                <a:cubicBezTo>
                  <a:pt x="11156" y="16860"/>
                  <a:pt x="10952" y="16810"/>
                  <a:pt x="10747" y="16810"/>
                </a:cubicBezTo>
                <a:close/>
                <a:moveTo>
                  <a:pt x="12782" y="16810"/>
                </a:moveTo>
                <a:cubicBezTo>
                  <a:pt x="12577" y="16810"/>
                  <a:pt x="12371" y="16860"/>
                  <a:pt x="12215" y="16960"/>
                </a:cubicBezTo>
                <a:cubicBezTo>
                  <a:pt x="11903" y="17159"/>
                  <a:pt x="11903" y="17484"/>
                  <a:pt x="12215" y="17683"/>
                </a:cubicBezTo>
                <a:cubicBezTo>
                  <a:pt x="12528" y="17883"/>
                  <a:pt x="13034" y="17883"/>
                  <a:pt x="13347" y="17683"/>
                </a:cubicBezTo>
                <a:cubicBezTo>
                  <a:pt x="13659" y="17484"/>
                  <a:pt x="13659" y="17159"/>
                  <a:pt x="13347" y="16960"/>
                </a:cubicBezTo>
                <a:cubicBezTo>
                  <a:pt x="13191" y="16860"/>
                  <a:pt x="12986" y="16810"/>
                  <a:pt x="12782" y="16810"/>
                </a:cubicBezTo>
                <a:close/>
                <a:moveTo>
                  <a:pt x="14816" y="16810"/>
                </a:moveTo>
                <a:cubicBezTo>
                  <a:pt x="14612" y="16810"/>
                  <a:pt x="14406" y="16860"/>
                  <a:pt x="14250" y="16960"/>
                </a:cubicBezTo>
                <a:cubicBezTo>
                  <a:pt x="13938" y="17159"/>
                  <a:pt x="13938" y="17484"/>
                  <a:pt x="14250" y="17683"/>
                </a:cubicBezTo>
                <a:cubicBezTo>
                  <a:pt x="14562" y="17883"/>
                  <a:pt x="15069" y="17883"/>
                  <a:pt x="15381" y="17683"/>
                </a:cubicBezTo>
                <a:cubicBezTo>
                  <a:pt x="15694" y="17484"/>
                  <a:pt x="15694" y="17159"/>
                  <a:pt x="15381" y="16960"/>
                </a:cubicBezTo>
                <a:cubicBezTo>
                  <a:pt x="15225" y="16860"/>
                  <a:pt x="15021" y="16810"/>
                  <a:pt x="14816" y="16810"/>
                </a:cubicBezTo>
                <a:close/>
                <a:moveTo>
                  <a:pt x="4662" y="16875"/>
                </a:moveTo>
                <a:cubicBezTo>
                  <a:pt x="4483" y="16875"/>
                  <a:pt x="4305" y="16919"/>
                  <a:pt x="4169" y="17006"/>
                </a:cubicBezTo>
                <a:cubicBezTo>
                  <a:pt x="3896" y="17181"/>
                  <a:pt x="3896" y="17463"/>
                  <a:pt x="4169" y="17637"/>
                </a:cubicBezTo>
                <a:cubicBezTo>
                  <a:pt x="4441" y="17812"/>
                  <a:pt x="4883" y="17812"/>
                  <a:pt x="5155" y="17637"/>
                </a:cubicBezTo>
                <a:cubicBezTo>
                  <a:pt x="5428" y="17463"/>
                  <a:pt x="5428" y="17181"/>
                  <a:pt x="5155" y="17006"/>
                </a:cubicBezTo>
                <a:cubicBezTo>
                  <a:pt x="5019" y="16919"/>
                  <a:pt x="4841" y="16875"/>
                  <a:pt x="4662" y="16875"/>
                </a:cubicBezTo>
                <a:close/>
                <a:moveTo>
                  <a:pt x="16851" y="16875"/>
                </a:moveTo>
                <a:cubicBezTo>
                  <a:pt x="16672" y="16875"/>
                  <a:pt x="16494" y="16919"/>
                  <a:pt x="16358" y="17006"/>
                </a:cubicBezTo>
                <a:cubicBezTo>
                  <a:pt x="16085" y="17181"/>
                  <a:pt x="16085" y="17463"/>
                  <a:pt x="16358" y="17637"/>
                </a:cubicBezTo>
                <a:cubicBezTo>
                  <a:pt x="16630" y="17812"/>
                  <a:pt x="17072" y="17812"/>
                  <a:pt x="17344" y="17637"/>
                </a:cubicBezTo>
                <a:cubicBezTo>
                  <a:pt x="17617" y="17463"/>
                  <a:pt x="17617" y="17181"/>
                  <a:pt x="17344" y="17006"/>
                </a:cubicBezTo>
                <a:cubicBezTo>
                  <a:pt x="17208" y="16919"/>
                  <a:pt x="17029" y="16875"/>
                  <a:pt x="16851" y="16875"/>
                </a:cubicBezTo>
                <a:close/>
                <a:moveTo>
                  <a:pt x="6678" y="18092"/>
                </a:moveTo>
                <a:cubicBezTo>
                  <a:pt x="6473" y="18092"/>
                  <a:pt x="6268" y="18142"/>
                  <a:pt x="6111" y="18242"/>
                </a:cubicBezTo>
                <a:cubicBezTo>
                  <a:pt x="5799" y="18442"/>
                  <a:pt x="5799" y="18766"/>
                  <a:pt x="6111" y="18966"/>
                </a:cubicBezTo>
                <a:cubicBezTo>
                  <a:pt x="6424" y="19166"/>
                  <a:pt x="6931" y="19166"/>
                  <a:pt x="7243" y="18966"/>
                </a:cubicBezTo>
                <a:cubicBezTo>
                  <a:pt x="7555" y="18766"/>
                  <a:pt x="7555" y="18442"/>
                  <a:pt x="7243" y="18242"/>
                </a:cubicBezTo>
                <a:cubicBezTo>
                  <a:pt x="7087" y="18142"/>
                  <a:pt x="6882" y="18092"/>
                  <a:pt x="6678" y="18092"/>
                </a:cubicBezTo>
                <a:close/>
                <a:moveTo>
                  <a:pt x="8712" y="18092"/>
                </a:moveTo>
                <a:cubicBezTo>
                  <a:pt x="8508" y="18092"/>
                  <a:pt x="8302" y="18142"/>
                  <a:pt x="8146" y="18242"/>
                </a:cubicBezTo>
                <a:cubicBezTo>
                  <a:pt x="7834" y="18442"/>
                  <a:pt x="7834" y="18766"/>
                  <a:pt x="8146" y="18966"/>
                </a:cubicBezTo>
                <a:cubicBezTo>
                  <a:pt x="8458" y="19166"/>
                  <a:pt x="8965" y="19166"/>
                  <a:pt x="9278" y="18966"/>
                </a:cubicBezTo>
                <a:cubicBezTo>
                  <a:pt x="9590" y="18766"/>
                  <a:pt x="9590" y="18442"/>
                  <a:pt x="9278" y="18242"/>
                </a:cubicBezTo>
                <a:cubicBezTo>
                  <a:pt x="9121" y="18142"/>
                  <a:pt x="8917" y="18092"/>
                  <a:pt x="8712" y="18092"/>
                </a:cubicBezTo>
                <a:close/>
                <a:moveTo>
                  <a:pt x="10747" y="18092"/>
                </a:moveTo>
                <a:cubicBezTo>
                  <a:pt x="10542" y="18092"/>
                  <a:pt x="10337" y="18142"/>
                  <a:pt x="10181" y="18242"/>
                </a:cubicBezTo>
                <a:cubicBezTo>
                  <a:pt x="9868" y="18442"/>
                  <a:pt x="9868" y="18766"/>
                  <a:pt x="10181" y="18966"/>
                </a:cubicBezTo>
                <a:cubicBezTo>
                  <a:pt x="10493" y="19166"/>
                  <a:pt x="11000" y="19166"/>
                  <a:pt x="11312" y="18966"/>
                </a:cubicBezTo>
                <a:cubicBezTo>
                  <a:pt x="11625" y="18766"/>
                  <a:pt x="11625" y="18442"/>
                  <a:pt x="11312" y="18242"/>
                </a:cubicBezTo>
                <a:cubicBezTo>
                  <a:pt x="11156" y="18142"/>
                  <a:pt x="10952" y="18092"/>
                  <a:pt x="10747" y="18092"/>
                </a:cubicBezTo>
                <a:close/>
                <a:moveTo>
                  <a:pt x="12782" y="18092"/>
                </a:moveTo>
                <a:cubicBezTo>
                  <a:pt x="12577" y="18092"/>
                  <a:pt x="12371" y="18142"/>
                  <a:pt x="12215" y="18242"/>
                </a:cubicBezTo>
                <a:cubicBezTo>
                  <a:pt x="11903" y="18442"/>
                  <a:pt x="11903" y="18766"/>
                  <a:pt x="12215" y="18966"/>
                </a:cubicBezTo>
                <a:cubicBezTo>
                  <a:pt x="12528" y="19166"/>
                  <a:pt x="13034" y="19166"/>
                  <a:pt x="13347" y="18966"/>
                </a:cubicBezTo>
                <a:cubicBezTo>
                  <a:pt x="13659" y="18766"/>
                  <a:pt x="13659" y="18442"/>
                  <a:pt x="13347" y="18242"/>
                </a:cubicBezTo>
                <a:cubicBezTo>
                  <a:pt x="13191" y="18142"/>
                  <a:pt x="12986" y="18092"/>
                  <a:pt x="12782" y="18092"/>
                </a:cubicBezTo>
                <a:close/>
                <a:moveTo>
                  <a:pt x="14827" y="18092"/>
                </a:moveTo>
                <a:cubicBezTo>
                  <a:pt x="14622" y="18092"/>
                  <a:pt x="14418" y="18142"/>
                  <a:pt x="14262" y="18242"/>
                </a:cubicBezTo>
                <a:cubicBezTo>
                  <a:pt x="13949" y="18442"/>
                  <a:pt x="13949" y="18766"/>
                  <a:pt x="14262" y="18966"/>
                </a:cubicBezTo>
                <a:cubicBezTo>
                  <a:pt x="14574" y="19166"/>
                  <a:pt x="15080" y="19166"/>
                  <a:pt x="15392" y="18966"/>
                </a:cubicBezTo>
                <a:cubicBezTo>
                  <a:pt x="15704" y="18766"/>
                  <a:pt x="15704" y="18442"/>
                  <a:pt x="15392" y="18242"/>
                </a:cubicBezTo>
                <a:cubicBezTo>
                  <a:pt x="15236" y="18142"/>
                  <a:pt x="15032" y="18092"/>
                  <a:pt x="14827" y="18092"/>
                </a:cubicBezTo>
                <a:close/>
                <a:moveTo>
                  <a:pt x="8723" y="19280"/>
                </a:moveTo>
                <a:cubicBezTo>
                  <a:pt x="8518" y="19280"/>
                  <a:pt x="8314" y="19330"/>
                  <a:pt x="8158" y="19430"/>
                </a:cubicBezTo>
                <a:cubicBezTo>
                  <a:pt x="7845" y="19630"/>
                  <a:pt x="7845" y="19954"/>
                  <a:pt x="8158" y="20154"/>
                </a:cubicBezTo>
                <a:cubicBezTo>
                  <a:pt x="8470" y="20354"/>
                  <a:pt x="8976" y="20354"/>
                  <a:pt x="9288" y="20154"/>
                </a:cubicBezTo>
                <a:cubicBezTo>
                  <a:pt x="9601" y="19954"/>
                  <a:pt x="9601" y="19630"/>
                  <a:pt x="9288" y="19430"/>
                </a:cubicBezTo>
                <a:cubicBezTo>
                  <a:pt x="9132" y="19330"/>
                  <a:pt x="8928" y="19280"/>
                  <a:pt x="8723" y="19280"/>
                </a:cubicBezTo>
                <a:close/>
                <a:moveTo>
                  <a:pt x="10758" y="19280"/>
                </a:moveTo>
                <a:cubicBezTo>
                  <a:pt x="10553" y="19280"/>
                  <a:pt x="10349" y="19330"/>
                  <a:pt x="10192" y="19430"/>
                </a:cubicBezTo>
                <a:cubicBezTo>
                  <a:pt x="9880" y="19630"/>
                  <a:pt x="9880" y="19954"/>
                  <a:pt x="10192" y="20154"/>
                </a:cubicBezTo>
                <a:cubicBezTo>
                  <a:pt x="10505" y="20354"/>
                  <a:pt x="11010" y="20354"/>
                  <a:pt x="11323" y="20154"/>
                </a:cubicBezTo>
                <a:cubicBezTo>
                  <a:pt x="11635" y="19954"/>
                  <a:pt x="11635" y="19630"/>
                  <a:pt x="11323" y="19430"/>
                </a:cubicBezTo>
                <a:cubicBezTo>
                  <a:pt x="11167" y="19330"/>
                  <a:pt x="10962" y="19280"/>
                  <a:pt x="10758" y="19280"/>
                </a:cubicBezTo>
                <a:close/>
                <a:moveTo>
                  <a:pt x="12792" y="19280"/>
                </a:moveTo>
                <a:cubicBezTo>
                  <a:pt x="12588" y="19280"/>
                  <a:pt x="12383" y="19330"/>
                  <a:pt x="12227" y="19430"/>
                </a:cubicBezTo>
                <a:cubicBezTo>
                  <a:pt x="11915" y="19630"/>
                  <a:pt x="11915" y="19954"/>
                  <a:pt x="12227" y="20154"/>
                </a:cubicBezTo>
                <a:cubicBezTo>
                  <a:pt x="12539" y="20354"/>
                  <a:pt x="13045" y="20354"/>
                  <a:pt x="13357" y="20154"/>
                </a:cubicBezTo>
                <a:cubicBezTo>
                  <a:pt x="13670" y="19954"/>
                  <a:pt x="13670" y="19630"/>
                  <a:pt x="13357" y="19430"/>
                </a:cubicBezTo>
                <a:cubicBezTo>
                  <a:pt x="13201" y="19330"/>
                  <a:pt x="12997" y="19280"/>
                  <a:pt x="12792" y="19280"/>
                </a:cubicBezTo>
                <a:close/>
                <a:moveTo>
                  <a:pt x="10766" y="20527"/>
                </a:moveTo>
                <a:cubicBezTo>
                  <a:pt x="10561" y="20527"/>
                  <a:pt x="10356" y="20577"/>
                  <a:pt x="10199" y="20676"/>
                </a:cubicBezTo>
                <a:cubicBezTo>
                  <a:pt x="9887" y="20876"/>
                  <a:pt x="9887" y="21200"/>
                  <a:pt x="10199" y="21400"/>
                </a:cubicBezTo>
                <a:cubicBezTo>
                  <a:pt x="10512" y="21600"/>
                  <a:pt x="11019" y="21600"/>
                  <a:pt x="11331" y="21400"/>
                </a:cubicBezTo>
                <a:cubicBezTo>
                  <a:pt x="11643" y="21200"/>
                  <a:pt x="11643" y="20876"/>
                  <a:pt x="11331" y="20676"/>
                </a:cubicBezTo>
                <a:cubicBezTo>
                  <a:pt x="11175" y="20577"/>
                  <a:pt x="10971" y="20527"/>
                  <a:pt x="10766" y="20527"/>
                </a:cubicBez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50000"/>
                  <a:lumOff val="50000"/>
                </a:schemeClr>
              </a:gs>
              <a:gs pos="100000">
                <a:schemeClr val="tx1">
                  <a:alpha val="50000"/>
                </a:schemeClr>
              </a:gs>
            </a:gsLst>
            <a:lin ang="10800000" scaled="1"/>
            <a:tileRect/>
          </a:gradFill>
          <a:ln w="12700">
            <a:miter lim="400000"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algn="ctr" eaLnBrk="1" fontAlgn="auto">
              <a:spcBef>
                <a:spcPts val="0"/>
              </a:spcBef>
              <a:spcAft>
                <a:spcPts val="0"/>
              </a:spcAft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3200" b="0" kern="0">
              <a:solidFill>
                <a:srgbClr val="FFFFFF"/>
              </a:solidFill>
              <a:latin typeface="+mn-lt"/>
              <a:cs typeface="+mn-cs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1296677685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Федеральный закон от 01.04.2022 № 90-ФЗ «О внесении изменений в отдельные законодательные акты Российской Федерации внесены изменения в Федеральный закон от 25.12.2008 № 273-ФЗ                                «О противодействии коррупции»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	Внесение изменений в Федеральный закон </a:t>
            </a:r>
            <a:br>
              <a:rPr lang="ru-RU" sz="2200" dirty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от 25 декабря 2008 г. № 273-ФЗ обусловлено необходимостью приведения положений статьи 81 данного Федерального закона в соответствие с нормами Федерального закона № 230-ФЗ «О контроле за соответствием расходов лиц, замещающих государственные должности, и иных лиц их доходам» (далее - Федеральный закон № 230-ФЗ).</a:t>
            </a:r>
          </a:p>
          <a:p>
            <a:pPr marL="0" indent="0" algn="just">
              <a:buNone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	Часть 4 статьи 8.1 Федерального закона от 25.12.2008 № 273-ФЗ «О противодействии коррупции» после слова «организаций),» дополнена словами «цифровых финансовых активов, цифровой валюты:</a:t>
            </a:r>
          </a:p>
          <a:p>
            <a:pPr marL="0" indent="0" algn="just">
              <a:buNone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	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«Сведения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об источниках получения средств, за счет которых совершена сделка по приобретению земельного участка, другого объекта недвижимости, транспортного средства, ценных бумаг (долей участия, паев в уставных (складочных) капиталах организаций), </a:t>
            </a:r>
            <a:r>
              <a:rPr lang="ru-RU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цифровых финансовых активов, цифровой </a:t>
            </a:r>
            <a:r>
              <a:rPr lang="ru-RU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валюты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…»</a:t>
            </a:r>
          </a:p>
          <a:p>
            <a:pPr marL="0" indent="0" algn="just">
              <a:buNone/>
            </a:pP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8241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856984" cy="1584176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 </a:t>
            </a:r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Федеральный закон от 11.06.2022 № 160-ФЗ «О внесении изменений в статью 3 Федерального закона «О закупках товаров, работ, услуг отдельными видами юридических лиц» и Федеральный закон «О контрактной системе в сфере закупок товаров, работ, услуг для обеспечения государственных и муниципальных нужд»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988840"/>
            <a:ext cx="8712968" cy="4392489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	Изменения (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вступили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в силу с 01.07.2022 г.):</a:t>
            </a:r>
          </a:p>
          <a:p>
            <a:pPr marL="0" indent="0" algn="just">
              <a:buNone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	- расширяется перечень лиц, которые принимают меры по предотвращению и урегулированию конфликта интересов, путем включения в их число работников контрактной службы (статья 38 Федерального закона № 44-ФЗ дополнена частью 7);</a:t>
            </a:r>
          </a:p>
          <a:p>
            <a:pPr marL="0" indent="0" algn="just">
              <a:buNone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	- уточняется перечень лиц, которые не могут входить в состав комиссии по осуществлению закупок при осуществлении закупок в соответствии с Федеральным законом № 44-ФЗ;</a:t>
            </a:r>
          </a:p>
          <a:p>
            <a:pPr marL="0" indent="0" algn="just">
              <a:buNone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	- вводится обязанность члена комиссии по осуществлению закупок сообщить заказчику о возникновении обстоятельств, препятствующих нахождению в составе такой комиссии (часть 7 статьи 39 Федерального закона № 44-ФЗ дополнена соответствующим предложением);</a:t>
            </a:r>
          </a:p>
          <a:p>
            <a:pPr marL="0" indent="0" algn="just">
              <a:buNone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	- соотносятся понятия личной заинтересованности члена комиссии по осуществлению закупок с содержанием понятия, предусмотренным Федеральным законом от 25.12.2008 № 273-ФЗ «О противодействии коррупции» (статья 39 Федерального закона № 44-ФЗ дополнена частью 10).</a:t>
            </a:r>
          </a:p>
          <a:p>
            <a:pPr marL="0" indent="0" algn="just">
              <a:buNone/>
            </a:pP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29036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538584"/>
            <a:ext cx="8136904" cy="5976516"/>
          </a:xfrm>
        </p:spPr>
        <p:txBody>
          <a:bodyPr>
            <a:normAutofit/>
          </a:bodyPr>
          <a:lstStyle/>
          <a:p>
            <a:pPr marL="0" indent="0" algn="ctr">
              <a:buNone/>
              <a:defRPr/>
            </a:pPr>
            <a:r>
              <a:rPr lang="vi-VN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Корру́пция</a:t>
            </a:r>
            <a:r>
              <a:rPr lang="vi-VN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u="sng" dirty="0">
                <a:latin typeface="Times New Roman" pitchFamily="18" charset="0"/>
                <a:cs typeface="Times New Roman" pitchFamily="18" charset="0"/>
              </a:rPr>
              <a:t>ла</a:t>
            </a:r>
            <a:r>
              <a:rPr lang="vi-VN" sz="2400" u="sng" dirty="0">
                <a:latin typeface="Times New Roman" pitchFamily="18" charset="0"/>
                <a:cs typeface="Times New Roman" pitchFamily="18" charset="0"/>
              </a:rPr>
              <a:t>т.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b="1" i="1" dirty="0"/>
              <a:t>CORREI</a:t>
            </a:r>
            <a:r>
              <a:rPr lang="ru-RU" sz="2400" dirty="0"/>
              <a:t>, что означает «действовать совместно, солидарно» </a:t>
            </a:r>
            <a:endParaRPr lang="en-US" sz="2400" dirty="0"/>
          </a:p>
          <a:p>
            <a:pPr marL="0" indent="0" algn="just">
              <a:buNone/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vi-VN" sz="2400" u="sng" dirty="0">
                <a:latin typeface="Times New Roman" pitchFamily="18" charset="0"/>
                <a:cs typeface="Times New Roman" pitchFamily="18" charset="0"/>
              </a:rPr>
              <a:t>лат.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b="1" i="1" dirty="0"/>
              <a:t>RUMPERE</a:t>
            </a:r>
            <a:r>
              <a:rPr lang="ru-RU" sz="2400" dirty="0"/>
              <a:t>, что означает «ломать, повреждать, портить».</a:t>
            </a:r>
            <a:endParaRPr lang="en-US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  <a:defRPr/>
            </a:pP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—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противоправное использование должностным  или иным лицом своего положения в целях получения ненадлежащей выгоды для себя или третьих лиц, представление другими лицами такой выгоды,  а также посредничество и иные формы содействия в совершении указанных деяний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*.</a:t>
            </a:r>
          </a:p>
          <a:p>
            <a:pPr marL="0" indent="0" algn="just">
              <a:buNone/>
              <a:defRPr/>
            </a:pPr>
            <a:endParaRPr lang="en-US" sz="24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  <a:defRPr/>
            </a:pP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*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Противодействие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коррупции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новые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вызовы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монография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М.: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ИЗиСП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2016.</a:t>
            </a:r>
          </a:p>
          <a:p>
            <a:pPr marL="0" indent="0" algn="just">
              <a:buNone/>
              <a:defRPr/>
            </a:pPr>
            <a:endParaRPr lang="ru-RU" sz="24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7622381" y="6515100"/>
            <a:ext cx="347663" cy="2730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fld id="{EC811EF1-14E1-45FD-AA48-94F43B6CEE90}" type="slidenum">
              <a:rPr lang="ru-RU" altLang="ru-RU" smtClean="0"/>
              <a:pPr algn="l" eaLnBrk="1" hangingPunct="1"/>
              <a:t>2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0772209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80920" cy="1143000"/>
          </a:xfrm>
        </p:spPr>
        <p:txBody>
          <a:bodyPr>
            <a:noAutofit/>
          </a:bodyPr>
          <a:lstStyle/>
          <a:p>
            <a:r>
              <a:rPr lang="ru-RU" sz="2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Указ Президента РФ от 29.12.2022 № 968 «Об особенностях исполнения обязанностей, соблюдения ограничений и запретов в области противодействия коррупции некоторыми категориями граждан в период проведения специальной военной операции»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44824"/>
            <a:ext cx="8712968" cy="4752528"/>
          </a:xfrm>
        </p:spPr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	Установлен перечень лиц, связанных со специальной военной операцией, которые освобождаются от обязанности представлять сведения о своих доходах.</a:t>
            </a:r>
          </a:p>
          <a:p>
            <a:pPr marL="0" indent="0"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	В частности, в период проведения специальной военной операции от обязанности представлять сведения о своих доходах, расходах, об имуществе и обязательствах имущественного характера, а также аналогичные сведения, касающиеся супруг (супругов) и несовершеннолетних детей, освобождаются военнослужащие, сотрудники органов внутренних дел, лица, проходящие службу в войсках национальной гвардии РФ, сотрудники уголовно-исполнительной системы и Следственного комитета РФ, принимающие (принимавшие) участие в специальной военной операции или непосредственно выполняющие (выполнявшие) задачи, связанные с ее проведением. Также от указанной обязанности освобождаются лица, направленные для выполнения задач на территориях ДНР, ЛНР, Запорожской и Херсонской областей.</a:t>
            </a:r>
          </a:p>
          <a:p>
            <a:pPr marL="0" indent="0"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	Вышеназванные лица в период проведения СВО могут не направлять предусмотренные нормативными правовыми актами РФ в области противодействия коррупции уведомления, заявления, обращения и другие материалы по вопросам, связанным с исполнением обязанностей, соблюдением ограничений и запретов в этой области.</a:t>
            </a:r>
          </a:p>
          <a:p>
            <a:pPr marL="0" indent="0"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	Указ вступил в силу со дня его подписания и распространяется на правоотношения, возникшие с 24 февраля 2022 года.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67730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Федеральный закон от 6 февраля 2023 г. № 12-ФЗ «О внесении изменений в Федеральный закон «Об общих принципах организации публичной власти в субъектах Российской Федерации» и отдельные законодательные акты Российской Федерации»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844824"/>
            <a:ext cx="8496944" cy="4738538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sz="2900" dirty="0"/>
              <a:t>	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29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Упрощается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порядок декларирования доходов, расходов, имущества и обязательств имущественного характера депутатами законодательных органов субъектов Российской Федерации и депутатами представительных органов муниципальных образований, осуществляющими свои полномочия без отрыва от основной деятельности (на непостоянной основе).</a:t>
            </a:r>
          </a:p>
          <a:p>
            <a:pPr marL="0" indent="0" algn="just">
              <a:buNone/>
            </a:pP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	Федеральный закон вступил в силу с 1 марта 2023 г. и распространяет свое действие на декларационную кампанию 2023 года (за отчетный 2022 год) и последующие. </a:t>
            </a:r>
          </a:p>
          <a:p>
            <a:pPr marL="0" indent="0" algn="just">
              <a:buNone/>
            </a:pP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	При представлении такими депутатами сведений о доходах будет применяться подход, ранее введенный для сельских депутатов представительных органов, осуществляющих своих полномочия на непостоянной основе.</a:t>
            </a:r>
          </a:p>
          <a:p>
            <a:pPr marL="0" indent="0" algn="just">
              <a:buNone/>
            </a:pP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	2.  На лиц, замещающих государственные должности субъектов РФ, возлагается </a:t>
            </a:r>
            <a:r>
              <a:rPr lang="ru-RU" sz="2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обязанность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уведомлять уполномоченные органы о случаях склонения к совершению коррупционных правонарушений.</a:t>
            </a:r>
          </a:p>
          <a:p>
            <a:pPr marL="0" indent="0" algn="just">
              <a:buNone/>
            </a:pPr>
            <a:r>
              <a:rPr lang="ru-RU" sz="2900" b="0" i="0" dirty="0">
                <a:solidFill>
                  <a:srgbClr val="273350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Срок направления такого уведомления – 5 дней со дня поступления к ним соответствующего обращения о склонении.</a:t>
            </a:r>
          </a:p>
          <a:p>
            <a:pPr algn="just"/>
            <a:endParaRPr lang="ru-RU" sz="2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3541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BCCDEA-A0AB-4CB8-7D93-2331AE741A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60337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Федеральный закон от 13 июня 2023 г. № 258-ФЗ «О внесении изменений в отдельные законодательные акты </a:t>
            </a:r>
            <a:b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Российской Федерации»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4180CAB-6706-64FD-105B-29D037176B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03338"/>
            <a:ext cx="8507288" cy="5222006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	1. Прокуратура наделена полномочиями по осуществлению проверок соблюдения антикоррупционного законодательства в отношении госслужащих 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 их увольнении с должности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000" dirty="0">
                <a:solidFill>
                  <a:srgbClr val="27335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Проверка не может проводиться по истечении шести месяцев со дня увольнения (прекращения полномочий) проверяемого лица.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	На основании переданных материалов Генеральный прокурор РФ или подчиненные ему прокуроры примут решение об осуществлении проверки достоверности и полноты представленных проверяемым лицом сведений о доходах, об имуществе и обязательствах имущественного характера, и (или) соблюдения ограничений и запретов, требований о предотвращении или об урегулировании конфликта интересов, и (или) исполнения обязанностей, установленных в целях противодействия коррупции.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	2.  Генеральный прокурор РФ и подчиненные ему прокуроры наделены полномочиями по обращению в суд с заявлением об изменении основания и формулировки увольнения (прекращения полномочий) проверяемого лица по результатам рассмотрения материалов проведенной проверки. 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	(В случае удовлетворения такого заявления формулировка увольнения (прекращения полномочий) будет изменена на увольнение (прекращение полномочий) лица в связи с утратой доверия за совершение коррупционного правонарушения).</a:t>
            </a:r>
          </a:p>
          <a:p>
            <a:pPr marL="0" indent="0" algn="just"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908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D54D3E-744C-F7B5-23BD-EF0E5892FF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708" y="160337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2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Федеральный закон </a:t>
            </a:r>
            <a:r>
              <a:rPr lang="ru-RU" sz="2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от 19.12.2023 № 605-ФЗ «О внесении изменений в Федеральный закон «О государственной гражданской службе Российской Федерации» и статью 8 Федерального закона                                «О противодействии коррупции</a:t>
            </a:r>
            <a:r>
              <a:rPr lang="ru-RU" sz="2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endParaRPr lang="ru-RU" sz="22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EBED53F-8595-0EC9-7897-7FEA9C1DD1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96544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1. Устанавливается требование по представлению сведений о доходах, об имуществе и обязательствах имущественного характера своих и членов своей семьи для: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государственных гражданских служащих;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граждан, претендующих на включение в федеральный кадровый резерв.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2. </a:t>
            </a:r>
            <a: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представления указанных сведений, проверки их достоверности и полноты устанавливаются Президентом РФ. 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3. </a:t>
            </a:r>
            <a: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Полномочия по направлению запросов в органы прокуратуры, иные федеральные государственные органы, государственные органы субъектов РФ, территориальные органы федеральных органов исполнительной власти, органы местного самоуправления, общественные объединения и иные организации в целях проверки достоверности и полноты сведений о доходах, об имуществе и обязательствах имущественного характера указанных лиц определяются Президентом РФ.</a:t>
            </a:r>
          </a:p>
          <a:p>
            <a:endParaRPr lang="ru-RU" sz="2200" b="1" dirty="0">
              <a:solidFill>
                <a:schemeClr val="tx2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7573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Федеральный закон от 10.07.2023 </a:t>
            </a:r>
            <a:r>
              <a:rPr lang="ru-RU" sz="2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№ </a:t>
            </a:r>
            <a:r>
              <a:rPr lang="ru-RU" sz="2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286-ФЗ</a:t>
            </a:r>
            <a:br>
              <a:rPr lang="ru-RU" sz="2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«О </a:t>
            </a:r>
            <a:r>
              <a:rPr lang="ru-RU" sz="2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внесении изменений в отдельные законодательные акты Российской </a:t>
            </a:r>
            <a:r>
              <a:rPr lang="ru-RU" sz="2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Федерации» (</a:t>
            </a:r>
            <a:r>
              <a:rPr lang="en-US" sz="2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Предусмотрено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что физическое лицо освобождается 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от ответственности в случае, если несоблюдение ограничений и запретов, требований о предотвращении или об урегулировании конфликта интересов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неисполнение обязанностей, установленных в целях противодействия коррупции, признается следствием независящих от него обстоятельств. </a:t>
            </a:r>
          </a:p>
          <a:p>
            <a:pPr marL="0" indent="0"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Соблюдение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указанных ограничений, запретов и требований, а также исполнение указанных обязанностей </a:t>
            </a:r>
            <a:r>
              <a:rPr lang="ru-RU" sz="2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должно быть обеспечено физическим лицом не позднее чем через один месяц со дня прекращения действия независящих от него обстоятельств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препятствующих соблюдению указанных ограничений, запретов и требований, а также исполнению указанных обязанностей, если иное не установлено федеральными законами.</a:t>
            </a:r>
          </a:p>
          <a:p>
            <a:endParaRPr lang="ru-RU" sz="2000" b="1" dirty="0">
              <a:solidFill>
                <a:schemeClr val="tx2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4632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Федеральный закон от 10.07.2023 </a:t>
            </a:r>
            <a:r>
              <a:rPr lang="ru-RU" sz="2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№ </a:t>
            </a:r>
            <a:r>
              <a:rPr lang="ru-RU" sz="2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286-ФЗ</a:t>
            </a:r>
            <a:br>
              <a:rPr lang="ru-RU" sz="2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«О </a:t>
            </a:r>
            <a:r>
              <a:rPr lang="ru-RU" sz="2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внесении изменений в отдельные законодательные акты Российской </a:t>
            </a:r>
            <a:r>
              <a:rPr lang="ru-RU" sz="2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Федерации» (</a:t>
            </a:r>
            <a:r>
              <a:rPr lang="en-US" sz="2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2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3.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Независящими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от физического лица обстоятельствами признаются </a:t>
            </a:r>
            <a:r>
              <a:rPr lang="ru-RU" sz="2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находящиеся вне контроля затронутого ими физического лица чрезвычайные </a:t>
            </a:r>
            <a:r>
              <a:rPr lang="en-US" sz="2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непредотвратимые обстоятельства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которых при данных условиях нельзя было ожидать или избежать либо которые нельзя было преодолеть, которые исключают возможность соблюдения ограничений и запретов, требований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предотвращении или об урегулировании конфликта интересов и исполнения обязанностей, установленных настоящим Федеральным законом и другими федеральными законами в целях противодействия коррупции. 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таким обстоятельствам, в частности, относятся: 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стихийные бедствия (в том числе землетрясение, наводнение, ураган), пожар, массовые заболевания (эпидемии), забастовки, военные действия, террористические акты, запретительные 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или 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ограничительные меры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принимаемые государственными органами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 том числе государственными органами иностранных государств) и органами местного самоуправления.</a:t>
            </a:r>
            <a:endParaRPr lang="ru-RU" sz="2000" b="1" dirty="0">
              <a:solidFill>
                <a:schemeClr val="tx2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7569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850106"/>
          </a:xfrm>
        </p:spPr>
        <p:txBody>
          <a:bodyPr>
            <a:noAutofit/>
          </a:bodyPr>
          <a:lstStyle/>
          <a:p>
            <a:r>
              <a:rPr lang="ru-RU" sz="2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Федеральный закон от 10.07.2023 </a:t>
            </a:r>
            <a:r>
              <a:rPr lang="ru-RU" sz="2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№ 319-ФЗ </a:t>
            </a:r>
            <a:r>
              <a:rPr lang="ru-RU" sz="2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«О внесении изменений в статьи 349.1 и 349.2 Трудового кодекса Российской Федерации»</a:t>
            </a:r>
            <a:br>
              <a:rPr lang="ru-RU" sz="2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484784"/>
            <a:ext cx="8064896" cy="482453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000" b="1" dirty="0"/>
              <a:t>	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На работника государственной корпорации, публично-правовой компании, государственной компании, в отношении которого применяются нормы статьи 349.1 ТК РФ, распространяются положения частей 3 - 6 статьи 13 Федерального закона от 25 декабря 2008 года № 273-ФЗ «О противодействии коррупции».</a:t>
            </a:r>
            <a:endParaRPr lang="ru-RU" sz="2000" dirty="0">
              <a:latin typeface="Times New Roman" pitchFamily="18" charset="0"/>
              <a:cs typeface="Times New Roman" pitchFamily="18" charset="0"/>
              <a:hlinkClick r:id="rId2"/>
            </a:endParaRPr>
          </a:p>
          <a:p>
            <a:pPr marL="0" indent="0" algn="just">
              <a:buNone/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	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Физическое лицо, в отношении которого установлена дисциплинарная ответственность за несоблюдение ограничений и запретов, требований о предотвращении или об урегулировании конфликта интересов и неисполнение обязанностей, освобождается от указанной ответственности </a:t>
            </a:r>
            <a:r>
              <a:rPr lang="ru-RU" sz="2000" b="1" u="sng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 случае, если несоблюдение таких ограничений, запретов и требований, а также неисполнение таких обязанностей признается следствием не зависящих от него обстоятельств в установленном порядке.</a:t>
            </a:r>
          </a:p>
          <a:p>
            <a:pPr marL="0" indent="0" algn="just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958C9-4C53-4DD7-8588-4FF45D468439}" type="slidenum">
              <a:rPr lang="ru-RU" smtClean="0"/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5406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D439CA9-974D-CEB9-976E-97A1964D57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60337"/>
            <a:ext cx="8229600" cy="1143000"/>
          </a:xfrm>
        </p:spPr>
        <p:txBody>
          <a:bodyPr>
            <a:noAutofit/>
          </a:bodyPr>
          <a:lstStyle/>
          <a:p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Информационное письмо Банка России от 27.12.2023 № ИН-01-31-3/70 «О минимизации рисков возникновения потерь по кредитам»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201E98F-0532-A187-3566-77A3F7C3D2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412775"/>
            <a:ext cx="8712968" cy="5284887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r>
              <a:rPr lang="ru-RU" sz="8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1. Кредитным организациям рекомендуется усилить контроль над выдачей кредитов под залог недвижимости, в отношении которой отсутствуют доказательства приобретения ее на законные доходы.</a:t>
            </a:r>
          </a:p>
          <a:p>
            <a:pPr marL="0" indent="0" algn="just">
              <a:buNone/>
            </a:pPr>
            <a:r>
              <a:rPr lang="ru-RU" sz="8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2. Банк России рекомендует применять при принятии решения о выдаче кредитов механизм контроля, предусматривающий принятие обоснованных и доступных мер, направленных:</a:t>
            </a:r>
          </a:p>
          <a:p>
            <a:pPr algn="just"/>
            <a:r>
              <a:rPr lang="ru-RU" sz="8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получение кредитной организацией информации о заемщике (залогодателе), в том числе о том, </a:t>
            </a:r>
            <a:r>
              <a:rPr lang="ru-RU" sz="8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 ли заемщик (залогодатель) должностным лицом, указанным в Федеральном законе «О противодействии коррупции» </a:t>
            </a:r>
            <a:r>
              <a:rPr lang="ru-RU" sz="8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(связанным с ним лицом), а также информации, свидетельствующей о приобретении таким лицом имущества, передаваемого в залог, на законные доходы (источниках их происхождения) вне зависимости от степени (уровня) риска;</a:t>
            </a:r>
          </a:p>
          <a:p>
            <a:pPr algn="just"/>
            <a:r>
              <a:rPr lang="ru-RU" sz="8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8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оценку рисков</a:t>
            </a:r>
            <a:r>
              <a:rPr lang="ru-RU" sz="8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которые могут возникнуть в связи со связанностью должностного лица, указанного в Федеральном законе «О противодействии коррупции», и заемщика (залогодателя).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55055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CF8994-484B-249F-5DA3-07802817DD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43000"/>
          </a:xfrm>
        </p:spPr>
        <p:txBody>
          <a:bodyPr>
            <a:noAutofit/>
          </a:bodyPr>
          <a:lstStyle/>
          <a:p>
            <a:r>
              <a:rPr lang="ru-RU" sz="2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Федеральным законом от 12 декабря 2023 г. № 594-ФЗ  внесены изменения в статью 12 Федерального закона </a:t>
            </a:r>
            <a:r>
              <a:rPr lang="ru-RU" sz="2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         «</a:t>
            </a:r>
            <a:r>
              <a:rPr lang="ru-RU" sz="2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 системе государственной службы Российской Федерации» и отдельные законодательные акты Российской Федерации, в том числе в Федеральный закона от 2 марта 2007 № 25-ФЗ </a:t>
            </a:r>
            <a:r>
              <a:rPr lang="ru-RU" sz="2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        «</a:t>
            </a:r>
            <a:r>
              <a:rPr lang="ru-RU" sz="2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 муниципальной службе</a:t>
            </a:r>
            <a:r>
              <a:rPr lang="ru-RU" sz="2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»:</a:t>
            </a:r>
            <a:endParaRPr lang="ru-RU" sz="22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6C67055-BC30-E4C9-0F5D-616EC805DE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2132855"/>
            <a:ext cx="8784976" cy="4608513"/>
          </a:xfrm>
        </p:spPr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1.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Установлена единая форма анкеты, представляемой гражданами при поступлении на государственную или муниципальную службу</a:t>
            </a:r>
          </a:p>
          <a:p>
            <a:pPr marL="0" indent="0" algn="just">
              <a:buNone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2. Предусмотрена обязанность государственных и муниципальных служащих письменно сообщать об изменении сведений, содержащихся в анкете. </a:t>
            </a:r>
          </a:p>
          <a:p>
            <a:pPr marL="0" indent="0" algn="just">
              <a:buNone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3. Указанные в анкете сведения проверяются по решению представителя нанимателя, работодателя или уполномоченного им лица кадровой службу государственного или муниципального органа, которая направляет в органы публичной власти и организации письменные запросы. Срок ответа на запрос - не позднее 1 месяца.</a:t>
            </a:r>
          </a:p>
          <a:p>
            <a:pPr marL="0" indent="0" algn="just">
              <a:buNone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4. Служебный контракт или трудовой договор можно расторгнуть в случае представления при поступлении на государственную или муниципальную службу либо в период ее прохождения подложных документов или заведомо ложных сведений, нарушение которых препятствует замещению должности, а также в случае непредставления документов или сведений, свидетельствующих о несоблюдении таких ограничений, запретов и требований.</a:t>
            </a:r>
          </a:p>
        </p:txBody>
      </p:sp>
    </p:spTree>
    <p:extLst>
      <p:ext uri="{BB962C8B-B14F-4D97-AF65-F5344CB8AC3E}">
        <p14:creationId xmlns:p14="http://schemas.microsoft.com/office/powerpoint/2010/main" val="4195127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6F3F55-6EE2-43FC-BDB1-8B15EAAA05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0040" y="332656"/>
            <a:ext cx="8229600" cy="1143000"/>
          </a:xfrm>
        </p:spPr>
        <p:txBody>
          <a:bodyPr>
            <a:noAutofit/>
          </a:bodyPr>
          <a:lstStyle/>
          <a:p>
            <a:pPr fontAlgn="base"/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Федеральный закон от 22 апреля 2024 г. № 87-ФЗ</a:t>
            </a:r>
            <a:b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 внесении изменений в Федеральный закон                              «О государственной гражданской службе Российской Федерации»</a:t>
            </a:r>
            <a:r>
              <a:rPr lang="ru-RU" sz="2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2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2306412-459E-D20C-3857-73D214554C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19672"/>
            <a:ext cx="8435280" cy="4761656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b="0" i="0" dirty="0">
                <a:solidFill>
                  <a:srgbClr val="2733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Статья 28 Федерального закона от 22.04.2024 № 87-ФЗ                   «О государственной гражданской службе Российской Федерации» дополнена пунктом 13, в соответствии с которым не допускается перевод на иную должность гражданской службы в том же государственном органе (за исключением перевода в случаях, указанных в пунктах 3 - 6, 9, 10, 13 и 14 части 5 настоящей статьи, на должность гражданской службы, размер должностного оклада по которой не превышает размер должностного оклада по замещаемой гражданским служащим должности гражданской службы) или в другой государственный орган </a:t>
            </a:r>
            <a:r>
              <a:rPr lang="ru-RU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гражданского служащего, в отношении которого проводится служебная проверка либо проверка соблюдения ограничений и запретов, требований о предотвращении или об урегулировании конфликта интересов и исполнения обязанностей, установленных в целях противодействия коррупции </a:t>
            </a:r>
            <a:r>
              <a:rPr lang="ru-RU" b="0" i="0" dirty="0">
                <a:solidFill>
                  <a:srgbClr val="2733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настоящим Федеральным законом, Федеральным законом от 25 декабря 2008 года № 273-ФЗ «О противодействии коррупции» и другими федеральными законами.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631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764704"/>
            <a:ext cx="8229600" cy="5318051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расширенной коллегии МВД России, посвященной приоритетным задачам на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текущий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2025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200" smtClean="0">
                <a:latin typeface="Times New Roman" pitchFamily="18" charset="0"/>
                <a:cs typeface="Times New Roman" pitchFamily="18" charset="0"/>
              </a:rPr>
              <a:t>?</a:t>
            </a:r>
            <a:r>
              <a:rPr lang="ru-RU" sz="22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Президент Российской Федерации В.В. Путин поставил задачи системной работы по очищению отраслей экономики и финансового сектора от криминала, от схем отмывания преступных доходов и по противодействию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коррупции.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Президент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отметил, что нельзя снижать темп в борьбе и с любыми коррупционными проявлениями: 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особое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внимание следует обратить на пресечение попыток хищения бюджетных средств при выполнении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гособоронзаказа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и нацпроектов, других программ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развития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;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 algn="just">
              <a:buNone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	в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ажно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не только выявлять конкретных преступников, но и внимательно, совместно с коллегами из федеральных, региональных, муниципальных органов власти выявлять проблемные зоны, криминогенные риски в законодательстве, в управленческой практике, чтобы устранить сами предпосылки для подобных преступлений.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54070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3284AF-5021-DC9E-0038-CBD82E21CF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Постановление Конституционного Суда РФ от 01.10.2024 № 42-П  по делу о проверке конституционности части первой статьи 42 Уголовно-процессуального кодекса Российской Федерации в связи с жалобой гражданина А.С. Ткаченко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CEE015E-891F-7035-6E46-3586DD67CA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5259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1400" b="0" i="0" dirty="0">
                <a:solidFill>
                  <a:srgbClr val="273350"/>
                </a:solidFill>
                <a:effectLst/>
                <a:latin typeface="Montserrat" panose="00000500000000000000" pitchFamily="2" charset="-52"/>
              </a:rPr>
              <a:t>	</a:t>
            </a:r>
            <a:r>
              <a:rPr lang="ru-RU" sz="2200" dirty="0">
                <a:solidFill>
                  <a:srgbClr val="2733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Лица, вовлекаемые в процесс дачи взятки, выступают в качестве субъекта незаконного воздействия, а потому могут считаться потерпевшими, при условии, что их действие не образует состава коррупционного преступления</a:t>
            </a:r>
          </a:p>
          <a:p>
            <a:pPr marL="0" indent="0" algn="just">
              <a:buNone/>
            </a:pPr>
            <a:r>
              <a:rPr lang="ru-RU" sz="2200" dirty="0">
                <a:solidFill>
                  <a:srgbClr val="2733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Часть первая статьи 42 УПК РФ признана не противоречащей Конституции РФ, поскольку по своему конституционно-правовому смыслу во взаимосвязи с положениями статьи 290 УК РФ она предполагает признание лица, которое отказалось от предложения о даче взятки, сообщило о данном предложении в правоохранительные органы и содействовало изобличению виновных, потерпевшим по уголовному делу о получении взятки</a:t>
            </a:r>
          </a:p>
          <a:p>
            <a:endParaRPr lang="ru-RU" sz="2400" b="1" dirty="0">
              <a:solidFill>
                <a:schemeClr val="tx2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9604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530BC6-1082-2643-B3E4-70AF7B242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203744"/>
            <a:ext cx="8712968" cy="1353047"/>
          </a:xfrm>
        </p:spPr>
        <p:txBody>
          <a:bodyPr>
            <a:normAutofit fontScale="90000"/>
          </a:bodyPr>
          <a:lstStyle/>
          <a:p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Обзор изменений в законодательстве по противодействию коррупции за 4 квартал 2024 года Федеральный закон от 28.12.2024 № 533-ФЗ «О внесении изменений в отдельные законодательные акты Российской Федерации»</a:t>
            </a:r>
            <a:b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FA10BFB-0FEA-5BF5-512B-727BAD629A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628800"/>
            <a:ext cx="8352928" cy="4525963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r>
              <a:rPr lang="ru-RU" b="0" i="0" dirty="0">
                <a:solidFill>
                  <a:srgbClr val="273350"/>
                </a:solidFill>
                <a:effectLst/>
                <a:latin typeface="Montserrat" panose="00000500000000000000" pitchFamily="2" charset="-52"/>
              </a:rPr>
              <a:t>	</a:t>
            </a:r>
            <a:r>
              <a:rPr lang="ru-RU" sz="8400" dirty="0">
                <a:solidFill>
                  <a:srgbClr val="2733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Установлены правовые основы направления запросов должностными лицами, перечень которых предусмотрен настоящим Федеральным законом, в целях исполнения ими обязанностей по противодействию коррупции и получения в ответ на них информации в отношении граждан, претендующих на замещение:</a:t>
            </a:r>
          </a:p>
          <a:p>
            <a:pPr algn="just"/>
            <a:r>
              <a:rPr lang="ru-RU" sz="8400" dirty="0">
                <a:solidFill>
                  <a:srgbClr val="2733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государственных должностей субъектов Российской Федерации;</a:t>
            </a:r>
          </a:p>
          <a:p>
            <a:pPr algn="just"/>
            <a:r>
              <a:rPr lang="ru-RU" sz="8400" dirty="0">
                <a:solidFill>
                  <a:srgbClr val="2733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муниципальных должностей; </a:t>
            </a:r>
          </a:p>
          <a:p>
            <a:pPr algn="just"/>
            <a:r>
              <a:rPr lang="ru-RU" sz="8400" dirty="0">
                <a:solidFill>
                  <a:srgbClr val="2733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граждан, претендующих на замещение должностей федеральной государственной службы; должностей государственной гражданской службы субъектов Российской Федерации; должностей муниципальной службы; </a:t>
            </a:r>
          </a:p>
          <a:p>
            <a:pPr algn="just"/>
            <a:r>
              <a:rPr lang="ru-RU" sz="8400" dirty="0">
                <a:solidFill>
                  <a:srgbClr val="2733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граждан, претендующих на замещение должностей руководителей государственных (муниципальных) учреждений и других категорий граждан.</a:t>
            </a:r>
          </a:p>
          <a:p>
            <a:pPr marL="0" indent="0">
              <a:buNone/>
            </a:pPr>
            <a:r>
              <a:rPr lang="ru-RU" sz="8400" dirty="0">
                <a:solidFill>
                  <a:srgbClr val="2733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8400" dirty="0">
                <a:solidFill>
                  <a:srgbClr val="2733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8400" dirty="0">
              <a:solidFill>
                <a:srgbClr val="2733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0454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65F1EC-AD4F-6180-3016-0AD74BB4A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>
            <a:noAutofit/>
          </a:bodyPr>
          <a:lstStyle/>
          <a:p>
            <a:r>
              <a:rPr lang="ru-RU" sz="23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Постановлением от 31.10.2024 № 49-П Конституционный Суд РФ запретил применять предусмотренные ГК РФ сроки исковой давности к искам прокуроров об обращении коррупционного имущества в доход государства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78F2FCC-8E71-E2F2-B58F-0BED3C8C19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84784"/>
            <a:ext cx="8435280" cy="5112568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sz="1400" b="0" i="0" dirty="0">
                <a:solidFill>
                  <a:srgbClr val="273350"/>
                </a:solidFill>
                <a:effectLst/>
                <a:latin typeface="Montserrat" panose="00000500000000000000" pitchFamily="2" charset="-52"/>
              </a:rPr>
              <a:t>	</a:t>
            </a:r>
            <a:r>
              <a:rPr lang="ru-RU" sz="2200" dirty="0">
                <a:solidFill>
                  <a:srgbClr val="2733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действующем законодательном регулировании какой-либо срок, ограничивающий возможность подачи прокурором искового заявления с требованиями об обращении в доход государства такого имущества, считается неустановленным.</a:t>
            </a:r>
          </a:p>
          <a:p>
            <a:pPr marL="0" indent="0" algn="just">
              <a:buNone/>
            </a:pPr>
            <a:r>
              <a:rPr lang="ru-RU" sz="2200" dirty="0">
                <a:solidFill>
                  <a:srgbClr val="2733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В данном случае федеральный законодатель вправе как внести изменения в действующее правовое регулирование, так и воздержаться от каких-либо нормативных изменений, поскольку наличие срока, ограничивающего возможность предъявления исковых заявлений прокуроров, не является необходимым в российской правовой системе.</a:t>
            </a:r>
          </a:p>
          <a:p>
            <a:pPr marL="0" indent="0" algn="just">
              <a:buNone/>
            </a:pPr>
            <a:r>
              <a:rPr lang="ru-RU" sz="2200" dirty="0">
                <a:solidFill>
                  <a:srgbClr val="2733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Не должно допускаться применение такого срока (сроков) в случае противодействия ответчика выявлению прокурором обстоятельств нарушения антикоррупционных требований и запретов и формированию доказательственной базы для обращения в суд с исковым заявлением.</a:t>
            </a:r>
          </a:p>
          <a:p>
            <a:pPr marL="0" indent="0" algn="just">
              <a:buNone/>
            </a:pPr>
            <a:r>
              <a:rPr lang="ru-RU" sz="2200" dirty="0">
                <a:solidFill>
                  <a:srgbClr val="2733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Сделанный в Постановлении вывод относится только к исковым заявлениям прокуроров, содержащим требования об обращении в доход РФ коррупционного имущества, и не может быть автоматически распространен на решение вопроса о применимости или неприменимости исковой давности к иным исковым заявлениям прокуроров, направленным на передачу имущества публично-правовым образованиям или признание их права на имущество, в том числе основанным на нарушении порядка приватизации.</a:t>
            </a:r>
          </a:p>
          <a:p>
            <a:endParaRPr lang="ru-RU" sz="2200" b="1" dirty="0">
              <a:solidFill>
                <a:schemeClr val="tx2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0403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09FADC-E1E9-0D37-53BC-3C00189315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base"/>
            <a:r>
              <a:rPr lang="en-US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Международная научно-практическая конференция XIV Евразийский антикоррупционный форум</a:t>
            </a:r>
            <a:r>
              <a:rPr lang="ru-RU" b="1" i="0" dirty="0">
                <a:solidFill>
                  <a:srgbClr val="000000"/>
                </a:solidFill>
                <a:effectLst/>
                <a:latin typeface="Montserrat-Bold"/>
              </a:rPr>
              <a:t/>
            </a:r>
            <a:br>
              <a:rPr lang="ru-RU" b="1" i="0" dirty="0">
                <a:solidFill>
                  <a:srgbClr val="000000"/>
                </a:solidFill>
                <a:effectLst/>
                <a:latin typeface="Montserrat-Bold"/>
              </a:rPr>
            </a:br>
            <a:r>
              <a:rPr lang="ru-RU" b="0" i="0" dirty="0">
                <a:solidFill>
                  <a:srgbClr val="212529"/>
                </a:solidFill>
                <a:effectLst/>
                <a:latin typeface="inherit"/>
              </a:rPr>
              <a:t/>
            </a:r>
            <a:br>
              <a:rPr lang="ru-RU" b="0" i="0" dirty="0">
                <a:solidFill>
                  <a:srgbClr val="212529"/>
                </a:solidFill>
                <a:effectLst/>
                <a:latin typeface="inherit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FDA1A82-0A59-5E0F-295D-E2293CF767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88831"/>
            <a:ext cx="8229600" cy="5194531"/>
          </a:xfrm>
        </p:spPr>
        <p:txBody>
          <a:bodyPr>
            <a:normAutofit fontScale="92500" lnSpcReduction="20000"/>
          </a:bodyPr>
          <a:lstStyle/>
          <a:p>
            <a:pPr marL="0" indent="0" algn="just" fontAlgn="base">
              <a:buNone/>
            </a:pP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Актуальной</a:t>
            </a:r>
            <a:r>
              <a:rPr lang="ru-RU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научно-организационной проблемой является разработка эффективных механизмов, которые позволят </a:t>
            </a:r>
            <a:r>
              <a:rPr lang="ru-RU" sz="22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сочетать антиотмывочные меры с мерами противодействия коррупции, а также обеспечить их синергетический эффект.</a:t>
            </a:r>
            <a:endParaRPr lang="ru-RU" sz="2200" b="1" i="0" dirty="0">
              <a:solidFill>
                <a:srgbClr val="4E4E4E"/>
              </a:solidFill>
              <a:effectLst/>
              <a:highlight>
                <a:srgbClr val="00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base">
              <a:buNone/>
            </a:pPr>
            <a:endParaRPr lang="ru-RU" sz="2000" b="1" i="0" dirty="0">
              <a:solidFill>
                <a:srgbClr val="4E4E4E"/>
              </a:solidFill>
              <a:effectLst/>
              <a:highlight>
                <a:srgbClr val="00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base">
              <a:buNone/>
            </a:pPr>
            <a:r>
              <a:rPr lang="ru-RU" sz="2000" b="1" i="0" dirty="0">
                <a:solidFill>
                  <a:srgbClr val="4E4E4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9 апреля 2025 г. </a:t>
            </a:r>
            <a:r>
              <a:rPr lang="ru-RU" sz="2000" b="0" i="0" dirty="0">
                <a:solidFill>
                  <a:srgbClr val="4E4E4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рамках реализации Национальной стратегии противодействия коррупции Институт законодательства и сравнительного правоведения при Правительстве Российской </a:t>
            </a:r>
            <a:r>
              <a:rPr lang="ru-RU" sz="2000" b="0" i="0">
                <a:solidFill>
                  <a:srgbClr val="4E4E4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 совместно с Росфинмониторингом проводит </a:t>
            </a:r>
            <a:r>
              <a:rPr lang="ru-RU" sz="2000" b="1" i="0" dirty="0">
                <a:solidFill>
                  <a:srgbClr val="4E4E4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XIV Евразийский антикоррупционный форум «Противодействие коррупции, легализации доходов, полученных преступным путем, и финансированию терроризма: взаимодействие систем в современном правопорядке»</a:t>
            </a:r>
            <a:r>
              <a:rPr lang="en-US" sz="2000" b="1" dirty="0">
                <a:solidFill>
                  <a:srgbClr val="4E4E4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b="1" dirty="0">
              <a:solidFill>
                <a:srgbClr val="4E4E4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base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  <a:hlinkClick r:id="rId2"/>
            </a:endParaRPr>
          </a:p>
          <a:p>
            <a:pPr marL="0" indent="0" algn="just">
              <a:buNone/>
            </a:pPr>
            <a:r>
              <a:rPr lang="ru-RU" sz="2400" b="1" dirty="0">
                <a:solidFill>
                  <a:srgbClr val="4E4E4E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Пройти регистрацию можно по ссылке: </a:t>
            </a:r>
          </a:p>
          <a:p>
            <a:pPr marL="0" indent="0" algn="just">
              <a:buNone/>
            </a:pPr>
            <a:endParaRPr lang="en-US" sz="2400" b="1" dirty="0">
              <a:solidFill>
                <a:srgbClr val="4E4E4E"/>
              </a:solidFill>
              <a:latin typeface="Times New Roman" panose="02020603050405020304" pitchFamily="18" charset="0"/>
              <a:cs typeface="Times New Roman" panose="02020603050405020304" pitchFamily="18" charset="0"/>
              <a:hlinkClick r:id="rId2">
                <a:extLst>
                  <a:ext uri="{A12FA001-AC4F-418D-AE19-62706E023703}">
                    <ahyp:hlinkClr xmlns="" xmlns:ahyp="http://schemas.microsoft.com/office/drawing/2018/hyperlinkcolor" val="tx"/>
                  </a:ext>
                </a:extLst>
              </a:hlinkClick>
            </a:endParaRPr>
          </a:p>
          <a:p>
            <a:pPr marL="0" indent="0" algn="just">
              <a:buNone/>
            </a:pPr>
            <a:r>
              <a:rPr lang="en-US" sz="2400" dirty="0">
                <a:hlinkClick r:id="rId2"/>
              </a:rPr>
              <a:t>https://izak.ru/institute/announcements/mezhdunarodnaya-nauchno-prakticheskaya-konferentsiya-xiv-evraziyskiy-antikorruptsionnyy-forum/</a:t>
            </a:r>
            <a:endParaRPr lang="en-US" sz="2400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18895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562074"/>
          </a:xfrm>
        </p:spPr>
        <p:txBody>
          <a:bodyPr>
            <a:normAutofit/>
          </a:bodyPr>
          <a:lstStyle/>
          <a:p>
            <a:r>
              <a:rPr lang="ru-RU" sz="2600" b="1" dirty="0">
                <a:solidFill>
                  <a:schemeClr val="tx2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Коррупция как угроза национальной безопасности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5289451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Национальная безопасность — это состояние защищенности государства, общества и личности от внутренних и внешних угроз. 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Коррупция, будучи внутренней угрозой, оказывает разрушительное воздействие на все сферы жизни.</a:t>
            </a:r>
          </a:p>
          <a:p>
            <a:pPr algn="just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	Политическая сфера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: подрывает доверие граждан к государственным институтам, снижает легитимность власти и способствует политической нестабильности.</a:t>
            </a:r>
          </a:p>
          <a:p>
            <a:pPr algn="just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	Экономическая сфера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: приводит к неэффективному распределению ресурсов, снижению инвестиционной привлекательности страны и замедлению экономического роста.</a:t>
            </a:r>
          </a:p>
          <a:p>
            <a:pPr algn="just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	Социальная сфера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: усугубляет социальное неравенство, ограничивает доступ граждан к базовым услугам (здравоохранение, образование) и способствует росту бедности.</a:t>
            </a:r>
          </a:p>
          <a:p>
            <a:pPr algn="just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	Правовая сфера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: разрушает систему правосудия, способствует безнаказанности и создает условия для развития организованной преступности.</a:t>
            </a:r>
          </a:p>
          <a:p>
            <a:pPr marL="0" indent="0" algn="just"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5975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 idx="4294967295"/>
          </p:nvPr>
        </p:nvSpPr>
        <p:spPr>
          <a:xfrm>
            <a:off x="636814" y="604157"/>
            <a:ext cx="7905071" cy="963386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</a:rPr>
              <a:t>Указ Президента РФ от 2 июля 2021 г. № 400 «О Стратегии национальной безопасности Российской Федерации»</a:t>
            </a:r>
            <a:r>
              <a:rPr lang="ru-RU" sz="2400" b="1" dirty="0"/>
              <a:t/>
            </a:r>
            <a:br>
              <a:rPr lang="ru-RU" sz="2400" b="1" dirty="0"/>
            </a:br>
            <a:endParaRPr lang="ru-RU" altLang="ru-RU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95" name="Объект 2"/>
          <p:cNvSpPr>
            <a:spLocks noGrp="1"/>
          </p:cNvSpPr>
          <p:nvPr>
            <p:ph sz="quarter" idx="4294967295"/>
          </p:nvPr>
        </p:nvSpPr>
        <p:spPr>
          <a:xfrm>
            <a:off x="667431" y="1700808"/>
            <a:ext cx="7880576" cy="4561881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Искоренение </a:t>
            </a:r>
            <a:r>
              <a:rPr lang="ru-RU" alt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коррупции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отнесено:</a:t>
            </a:r>
          </a:p>
          <a:p>
            <a:pPr marL="0" indent="0" algn="just">
              <a:buNone/>
            </a:pPr>
            <a:r>
              <a:rPr lang="ru-RU" alt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altLang="ru-RU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национальным интересам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Российской Федерации (подп. 3 п. 25  Стратегии);</a:t>
            </a:r>
          </a:p>
          <a:p>
            <a:pPr marL="0" indent="0" algn="just">
              <a:buNone/>
            </a:pP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к признаваемым государством </a:t>
            </a:r>
            <a:r>
              <a:rPr lang="ru-RU" altLang="ru-RU" sz="24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потребностям общества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п. 45 Стратегии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к </a:t>
            </a:r>
            <a:r>
              <a:rPr lang="ru-RU" altLang="ru-RU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</a:t>
            </a:r>
            <a:r>
              <a:rPr lang="ru-RU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елям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обеспечения государственной и общественной безопасности (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п. 46 Стратегии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altLang="ru-RU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задачам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сфере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обеспечения </a:t>
            </a:r>
            <a:r>
              <a:rPr lang="ru-RU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экономической безопасности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Российской Федерации (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п. 67 Стратегии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к задачам, решаемым в целях достижения </a:t>
            </a:r>
            <a:r>
              <a:rPr lang="ru-RU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целей внешней политики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Российской Федерации посредством международного сотрудничества (подп. 25 п. 101 Стратегии).</a:t>
            </a:r>
          </a:p>
        </p:txBody>
      </p:sp>
    </p:spTree>
    <p:extLst>
      <p:ext uri="{BB962C8B-B14F-4D97-AF65-F5344CB8AC3E}">
        <p14:creationId xmlns:p14="http://schemas.microsoft.com/office/powerpoint/2010/main" val="4173424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E2FCB5B-CF86-C372-4027-A52A6EB230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1142997" y="-1143000"/>
            <a:ext cx="6858002" cy="9144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7582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764704"/>
            <a:ext cx="8644500" cy="404132"/>
          </a:xfrm>
        </p:spPr>
        <p:txBody>
          <a:bodyPr>
            <a:noAutofit/>
          </a:bodyPr>
          <a:lstStyle/>
          <a:p>
            <a:pPr algn="ctr" eaLnBrk="1" hangingPunct="1"/>
            <a:r>
              <a:rPr lang="ru-RU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Состояние коррупционной преступности</a:t>
            </a:r>
            <a:br>
              <a:rPr lang="ru-RU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(по данным ГИАЦ МВД за 2024 г.)</a:t>
            </a:r>
            <a:br>
              <a:rPr lang="ru-RU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353105" y="1412776"/>
            <a:ext cx="8333694" cy="5040560"/>
          </a:xfrm>
        </p:spPr>
        <p:txBody>
          <a:bodyPr numCol="1">
            <a:noAutofit/>
          </a:bodyPr>
          <a:lstStyle/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Преступлений коррупционной направленности </a:t>
            </a:r>
            <a: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38503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 5,8 % </a:t>
            </a:r>
            <a:r>
              <a:rPr lang="ru-RU" sz="2000" dirty="0">
                <a:solidFill>
                  <a:srgbClr val="242F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 че</a:t>
            </a:r>
            <a:r>
              <a:rPr lang="ru-RU" sz="2000" b="0" i="0" dirty="0">
                <a:solidFill>
                  <a:srgbClr val="242F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 в 2023 г.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indent="0" algn="just">
              <a:buNone/>
            </a:pPr>
            <a: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Преступления против государственной власти, интересов госслужбы и службы в органах местного самоуправления — 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21259</a:t>
            </a:r>
            <a: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(на 19,1 % </a:t>
            </a:r>
            <a:r>
              <a:rPr lang="ru-RU" sz="2000" dirty="0">
                <a:solidFill>
                  <a:srgbClr val="242F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 чем </a:t>
            </a:r>
            <a:r>
              <a:rPr lang="ru-RU" sz="2000" b="0" i="0" dirty="0">
                <a:solidFill>
                  <a:srgbClr val="242F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2023 г.</a:t>
            </a:r>
            <a: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), в том числе:</a:t>
            </a:r>
          </a:p>
          <a:p>
            <a:pPr marL="0" indent="0" algn="just">
              <a:buNone/>
            </a:pPr>
            <a:r>
              <a:rPr lang="ru-RU" sz="2000" b="0" i="0" dirty="0">
                <a:solidFill>
                  <a:srgbClr val="242F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получение взятки — </a:t>
            </a:r>
            <a:r>
              <a:rPr lang="ru-RU" sz="20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7610</a:t>
            </a:r>
            <a:r>
              <a:rPr lang="ru-RU" sz="2000" b="0" i="0" dirty="0">
                <a:solidFill>
                  <a:srgbClr val="242F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(на 27.7 % </a:t>
            </a:r>
            <a:r>
              <a:rPr lang="ru-RU" sz="2000" dirty="0">
                <a:solidFill>
                  <a:srgbClr val="242F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 чем </a:t>
            </a:r>
            <a:r>
              <a:rPr lang="ru-RU" sz="2000" b="0" i="0" dirty="0">
                <a:solidFill>
                  <a:srgbClr val="242F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2023 г.);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b="0" i="0" dirty="0">
                <a:solidFill>
                  <a:srgbClr val="242F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дача взятки — 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6749</a:t>
            </a:r>
            <a:r>
              <a:rPr lang="ru-RU" sz="2000" b="0" i="0" dirty="0">
                <a:solidFill>
                  <a:srgbClr val="242F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(на 19,3 %  </a:t>
            </a:r>
            <a:r>
              <a:rPr lang="ru-RU" sz="2000" dirty="0">
                <a:solidFill>
                  <a:srgbClr val="242F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 чем </a:t>
            </a:r>
            <a:r>
              <a:rPr lang="ru-RU" sz="2000" b="0" i="0" dirty="0">
                <a:solidFill>
                  <a:srgbClr val="242F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2023 г.);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b="0" i="0" dirty="0">
                <a:solidFill>
                  <a:srgbClr val="242F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посредничество во взяточничестве — 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2634</a:t>
            </a:r>
            <a:r>
              <a:rPr lang="ru-RU" sz="2000" b="0" i="0" dirty="0">
                <a:solidFill>
                  <a:srgbClr val="242F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(на 16,8 </a:t>
            </a:r>
            <a:r>
              <a:rPr lang="ru-RU" sz="2000" dirty="0">
                <a:solidFill>
                  <a:srgbClr val="242F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  &gt; в 2023 </a:t>
            </a:r>
            <a:r>
              <a:rPr lang="ru-RU" sz="2000" b="0" i="0" dirty="0">
                <a:solidFill>
                  <a:srgbClr val="242F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г.);</a:t>
            </a:r>
          </a:p>
          <a:p>
            <a:pPr marL="0" indent="0" algn="just">
              <a:buNone/>
            </a:pPr>
            <a:r>
              <a:rPr lang="ru-RU" sz="2000" dirty="0">
                <a:solidFill>
                  <a:srgbClr val="242F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связанные с коммерческим подкупом</a:t>
            </a:r>
            <a:r>
              <a:rPr lang="ru-RU" sz="1600" dirty="0"/>
              <a:t> </a:t>
            </a:r>
            <a:r>
              <a:rPr lang="ru-RU" sz="1600" b="0" i="0" dirty="0">
                <a:solidFill>
                  <a:srgbClr val="242F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2305 </a:t>
            </a:r>
            <a:r>
              <a:rPr lang="ru-RU" sz="2000" dirty="0">
                <a:solidFill>
                  <a:srgbClr val="242F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(на 7,9 % &gt; чем в 2023 г.), в том числе:</a:t>
            </a:r>
          </a:p>
          <a:p>
            <a:pPr marL="0" indent="0" algn="just">
              <a:buNone/>
            </a:pPr>
            <a:r>
              <a:rPr lang="ru-RU" sz="2000" dirty="0">
                <a:solidFill>
                  <a:srgbClr val="242F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коммерческий подкуп</a:t>
            </a:r>
            <a:r>
              <a:rPr lang="ru-RU" sz="2000" b="0" i="0" dirty="0">
                <a:solidFill>
                  <a:srgbClr val="242F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0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2039</a:t>
            </a:r>
            <a:r>
              <a:rPr lang="ru-RU" sz="2000" dirty="0">
                <a:solidFill>
                  <a:srgbClr val="242F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(на 29,8 % &gt; чем в 2023 г.);</a:t>
            </a:r>
          </a:p>
          <a:p>
            <a:pPr marL="0" indent="0" algn="just">
              <a:buNone/>
            </a:pPr>
            <a:r>
              <a:rPr lang="ru-RU" sz="2000" dirty="0">
                <a:solidFill>
                  <a:srgbClr val="242F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мелкий коммерческий подкуп </a:t>
            </a:r>
            <a:r>
              <a:rPr lang="ru-RU" sz="2000" b="0" i="0" dirty="0">
                <a:solidFill>
                  <a:srgbClr val="242F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266  </a:t>
            </a:r>
            <a:r>
              <a:rPr lang="ru-RU" sz="2000" dirty="0">
                <a:solidFill>
                  <a:srgbClr val="242F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(на 52,9 % &lt; чем в 2023 г.).</a:t>
            </a:r>
          </a:p>
          <a:p>
            <a:pPr marL="0" indent="0" algn="just">
              <a:buNone/>
            </a:pPr>
            <a:endParaRPr lang="ru-RU" sz="2000" dirty="0">
              <a:solidFill>
                <a:srgbClr val="242F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000" dirty="0">
                <a:solidFill>
                  <a:srgbClr val="242F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7E4B0-282A-4D34-9252-6F26FE18A268}" type="slidenum">
              <a:rPr lang="ru-RU" smtClean="0"/>
              <a:t>7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12318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260648"/>
            <a:ext cx="9000999" cy="1616402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ru-RU" sz="2200" b="1" dirty="0">
                <a:latin typeface="Times New Roman" pitchFamily="18" charset="0"/>
              </a:rPr>
              <a:t/>
            </a:r>
            <a:br>
              <a:rPr lang="ru-RU" sz="2200" b="1" dirty="0">
                <a:latin typeface="Times New Roman" pitchFamily="18" charset="0"/>
              </a:rPr>
            </a:br>
            <a:r>
              <a:rPr lang="ru-RU" sz="2500" b="1" dirty="0">
                <a:latin typeface="Times New Roman" pitchFamily="18" charset="0"/>
              </a:rPr>
              <a:t>Указ Президента РФ от 13.04.2010 № 460                                           «О Национальной стратегии противодействия коррупции и Национальном плане противодействия коррупции </a:t>
            </a:r>
            <a:br>
              <a:rPr lang="ru-RU" sz="2500" b="1" dirty="0">
                <a:latin typeface="Times New Roman" pitchFamily="18" charset="0"/>
              </a:rPr>
            </a:br>
            <a:r>
              <a:rPr lang="ru-RU" sz="2500" b="1" dirty="0">
                <a:latin typeface="Times New Roman" pitchFamily="18" charset="0"/>
              </a:rPr>
              <a:t>на 2010 - 2011 годы»</a:t>
            </a:r>
            <a:br>
              <a:rPr lang="ru-RU" sz="2500" b="1" dirty="0">
                <a:latin typeface="Times New Roman" pitchFamily="18" charset="0"/>
              </a:rPr>
            </a:br>
            <a:endParaRPr lang="ru-RU" sz="2500" b="1" dirty="0">
              <a:latin typeface="Times New Roman" pitchFamily="18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4855" y="1988840"/>
            <a:ext cx="7916261" cy="4320480"/>
          </a:xfrm>
        </p:spPr>
        <p:txBody>
          <a:bodyPr>
            <a:normAutofit/>
          </a:bodyPr>
          <a:lstStyle/>
          <a:p>
            <a:pPr algn="ctr" eaLnBrk="1" hangingPunct="1">
              <a:buFontTx/>
              <a:buNone/>
            </a:pPr>
            <a:r>
              <a:rPr lang="ru-RU" sz="2400" dirty="0">
                <a:latin typeface="Times New Roman" pitchFamily="18" charset="0"/>
              </a:rPr>
              <a:t>       </a:t>
            </a:r>
            <a:r>
              <a:rPr lang="ru-RU" sz="2400" b="1" i="1" dirty="0">
                <a:latin typeface="Times New Roman" pitchFamily="18" charset="0"/>
              </a:rPr>
              <a:t>«Целью Национальной стратегии противодействия коррупции является </a:t>
            </a:r>
            <a:r>
              <a:rPr lang="ru-RU" sz="2400" b="1" i="1" u="sng" dirty="0">
                <a:latin typeface="Times New Roman" pitchFamily="18" charset="0"/>
              </a:rPr>
              <a:t>искоренение причин и условий, порождающих коррупцию в российском обществе»</a:t>
            </a:r>
          </a:p>
          <a:p>
            <a:pPr algn="ctr" eaLnBrk="1" hangingPunct="1">
              <a:buFontTx/>
              <a:buNone/>
            </a:pPr>
            <a:r>
              <a:rPr lang="ru-RU" dirty="0">
                <a:latin typeface="Times New Roman" pitchFamily="18" charset="0"/>
              </a:rPr>
              <a:t>        (пункт 5 Национальной стратегии противодействия коррупции) </a:t>
            </a:r>
          </a:p>
          <a:p>
            <a:pPr algn="just">
              <a:buNone/>
            </a:pPr>
            <a:r>
              <a:rPr lang="ru-RU" sz="1800" dirty="0">
                <a:latin typeface="Times New Roman" pitchFamily="18" charset="0"/>
              </a:rPr>
              <a:t>	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	«Мы должны максимально снизить распространение коррупции до уровня, не препятствующего развитию общества, реализации гражданами их прав и жизненных потребностей». (</a:t>
            </a:r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Интервью Генерального прокурора Российской Федерации Игоря Краснова РИА «Новости» 9.12.2021 г.)</a:t>
            </a:r>
          </a:p>
          <a:p>
            <a:pPr algn="ctr" eaLnBrk="1" hangingPunct="1"/>
            <a:endParaRPr lang="ru-RU" sz="1800" dirty="0">
              <a:latin typeface="Times New Roman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7E4B0-282A-4D34-9252-6F26FE18A268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8803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382400"/>
            <a:ext cx="77048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Для достижения </a:t>
            </a:r>
            <a:r>
              <a:rPr lang="ru-RU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цели Национальной стратегии противодействия коррупции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последовательно решаются следующие 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1772819"/>
            <a:ext cx="7992887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а) формирование соответствующих потребностям времени </a:t>
            </a:r>
            <a:r>
              <a:rPr lang="ru-RU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законодательных и организационных основ противодействия коррупции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б) организация исполнения законодательных актов и управленческих решений в области противодействия коррупции, создание </a:t>
            </a:r>
            <a:r>
              <a:rPr lang="ru-RU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условий, затрудняющих возможность коррупционного поведения и обеспечивающих снижение уровня коррупции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в) обеспечение выполнения членами общества </a:t>
            </a:r>
            <a:r>
              <a:rPr lang="ru-RU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 антикоррупционного поведения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включая применение в необходимых случаях 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 принуждения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законодательными актами Российской Федерации.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7E4B0-282A-4D34-9252-6F26FE18A268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0579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972</TotalTime>
  <Words>4383</Words>
  <Application>Microsoft Office PowerPoint</Application>
  <PresentationFormat>Экран (4:3)</PresentationFormat>
  <Paragraphs>229</Paragraphs>
  <Slides>33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45" baseType="lpstr">
      <vt:lpstr>Arial</vt:lpstr>
      <vt:lpstr>Biome</vt:lpstr>
      <vt:lpstr>Calibri</vt:lpstr>
      <vt:lpstr>Candara</vt:lpstr>
      <vt:lpstr>Helvetica Neue Medium</vt:lpstr>
      <vt:lpstr>inherit</vt:lpstr>
      <vt:lpstr>Montserrat</vt:lpstr>
      <vt:lpstr>Montserrat-Bold</vt:lpstr>
      <vt:lpstr>Tahoma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Коррупция как угроза национальной безопасности</vt:lpstr>
      <vt:lpstr>Указ Президента РФ от 2 июля 2021 г. № 400 «О Стратегии национальной безопасности Российской Федерации» </vt:lpstr>
      <vt:lpstr>Презентация PowerPoint</vt:lpstr>
      <vt:lpstr>Состояние коррупционной преступности (по данным ГИАЦ МВД за 2024 г.) </vt:lpstr>
      <vt:lpstr> Указ Президента РФ от 13.04.2010 № 460                                           «О Национальной стратегии противодействия коррупции и Национальном плане противодействия коррупции  на 2010 - 2011 годы» </vt:lpstr>
      <vt:lpstr>Презентация PowerPoint</vt:lpstr>
      <vt:lpstr>Антикоррупционная политика в России</vt:lpstr>
      <vt:lpstr>Ответы 590 коррупционных преступников, отбывающих наказание в колониях</vt:lpstr>
      <vt:lpstr>Типичный коррупционер</vt:lpstr>
      <vt:lpstr>Распределение ответов коррупционных преступников на вопрос: «Если Вы надеялись на то, что Вам удастся избежать ответственности, на чем основывался Ваш расчет?»</vt:lpstr>
      <vt:lpstr>Презентация PowerPoint</vt:lpstr>
      <vt:lpstr>Основные новеллы законодательства о противодействии коррупции</vt:lpstr>
      <vt:lpstr>Федеральный закон от 06.03.2022 № 44-ФЗ:</vt:lpstr>
      <vt:lpstr>Презентация PowerPoint</vt:lpstr>
      <vt:lpstr>Федеральный закон от 01.04.2022 № 90-ФЗ «О внесении изменений в отдельные законодательные акты Российской Федерации внесены изменения в Федеральный закон от 25.12.2008 № 273-ФЗ                                «О противодействии коррупции»</vt:lpstr>
      <vt:lpstr> Федеральный закон от 11.06.2022 № 160-ФЗ «О внесении изменений в статью 3 Федерального закона «О закупках товаров, работ, услуг отдельными видами юридических лиц» и Федеральный закон «О контрактной системе в сфере закупок товаров, работ, услуг для обеспечения государственных и муниципальных нужд»</vt:lpstr>
      <vt:lpstr>Указ Президента РФ от 29.12.2022 № 968 «Об особенностях исполнения обязанностей, соблюдения ограничений и запретов в области противодействия коррупции некоторыми категориями граждан в период проведения специальной военной операции»</vt:lpstr>
      <vt:lpstr>Федеральный закон от 6 февраля 2023 г. № 12-ФЗ «О внесении изменений в Федеральный закон «Об общих принципах организации публичной власти в субъектах Российской Федерации» и отдельные законодательные акты Российской Федерации»</vt:lpstr>
      <vt:lpstr>Федеральный закон от 13 июня 2023 г. № 258-ФЗ «О внесении изменений в отдельные законодательные акты  Российской Федерации»</vt:lpstr>
      <vt:lpstr>Федеральный закон от 19.12.2023 № 605-ФЗ «О внесении изменений в Федеральный закон «О государственной гражданской службе Российской Федерации» и статью 8 Федерального закона                                «О противодействии коррупции»</vt:lpstr>
      <vt:lpstr>Федеральный закон от 10.07.2023 № 286-ФЗ «О внесении изменений в отдельные законодательные акты Российской Федерации» (I) </vt:lpstr>
      <vt:lpstr>Федеральный закон от 10.07.2023 № 286-ФЗ «О внесении изменений в отдельные законодательные акты Российской Федерации» (II) </vt:lpstr>
      <vt:lpstr>Федеральный закон от 10.07.2023 № 319-ФЗ «О внесении изменений в статьи 349.1 и 349.2 Трудового кодекса Российской Федерации» </vt:lpstr>
      <vt:lpstr>Информационное письмо Банка России от 27.12.2023 № ИН-01-31-3/70 «О минимизации рисков возникновения потерь по кредитам»</vt:lpstr>
      <vt:lpstr>Федеральным законом от 12 декабря 2023 г. № 594-ФЗ  внесены изменения в статью 12 Федерального закона               «О системе государственной службы Российской Федерации» и отдельные законодательные акты Российской Федерации, в том числе в Федеральный закона от 2 марта 2007 № 25-ФЗ              «О муниципальной службе»:</vt:lpstr>
      <vt:lpstr>Федеральный закон от 22 апреля 2024 г. № 87-ФЗ О внесении изменений в Федеральный закон                              «О государственной гражданской службе Российской Федерации» </vt:lpstr>
      <vt:lpstr>Постановление Конституционного Суда РФ от 01.10.2024 № 42-П  по делу о проверке конституционности части первой статьи 42 Уголовно-процессуального кодекса Российской Федерации в связи с жалобой гражданина А.С. Ткаченко</vt:lpstr>
      <vt:lpstr>Обзор изменений в законодательстве по противодействию коррупции за 4 квартал 2024 года Федеральный закон от 28.12.2024 № 533-ФЗ «О внесении изменений в отдельные законодательные акты Российской Федерации» </vt:lpstr>
      <vt:lpstr>Постановлением от 31.10.2024 № 49-П Конституционный Суд РФ запретил применять предусмотренные ГК РФ сроки исковой давности к искам прокуроров об обращении коррупционного имущества в доход государства</vt:lpstr>
      <vt:lpstr>   Международная научно-практическая конференция XIV Евразийский антикоррупционный форум 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Е. И. Спектор</dc:creator>
  <cp:lastModifiedBy>USER-18-052</cp:lastModifiedBy>
  <cp:revision>40</cp:revision>
  <dcterms:created xsi:type="dcterms:W3CDTF">2025-03-12T12:35:39Z</dcterms:created>
  <dcterms:modified xsi:type="dcterms:W3CDTF">2025-05-05T13:25:27Z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463224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S10.3.1</vt:lpwstr>
  </property>
</Properties>
</file>